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6"/>
  </p:notesMasterIdLst>
  <p:handoutMasterIdLst>
    <p:handoutMasterId r:id="rId77"/>
  </p:handoutMasterIdLst>
  <p:sldIdLst>
    <p:sldId id="261" r:id="rId2"/>
    <p:sldId id="510" r:id="rId3"/>
    <p:sldId id="511" r:id="rId4"/>
    <p:sldId id="506" r:id="rId5"/>
    <p:sldId id="575" r:id="rId6"/>
    <p:sldId id="507" r:id="rId7"/>
    <p:sldId id="508" r:id="rId8"/>
    <p:sldId id="509" r:id="rId9"/>
    <p:sldId id="573" r:id="rId10"/>
    <p:sldId id="576" r:id="rId11"/>
    <p:sldId id="512" r:id="rId12"/>
    <p:sldId id="513" r:id="rId13"/>
    <p:sldId id="514" r:id="rId14"/>
    <p:sldId id="515" r:id="rId15"/>
    <p:sldId id="516" r:id="rId16"/>
    <p:sldId id="517" r:id="rId17"/>
    <p:sldId id="518" r:id="rId18"/>
    <p:sldId id="519" r:id="rId19"/>
    <p:sldId id="577" r:id="rId20"/>
    <p:sldId id="520" r:id="rId21"/>
    <p:sldId id="579" r:id="rId22"/>
    <p:sldId id="527" r:id="rId23"/>
    <p:sldId id="572" r:id="rId24"/>
    <p:sldId id="578" r:id="rId25"/>
    <p:sldId id="521" r:id="rId26"/>
    <p:sldId id="523" r:id="rId27"/>
    <p:sldId id="524" r:id="rId28"/>
    <p:sldId id="525" r:id="rId29"/>
    <p:sldId id="529" r:id="rId30"/>
    <p:sldId id="530" r:id="rId31"/>
    <p:sldId id="531" r:id="rId32"/>
    <p:sldId id="534" r:id="rId33"/>
    <p:sldId id="532" r:id="rId34"/>
    <p:sldId id="533" r:id="rId35"/>
    <p:sldId id="535" r:id="rId36"/>
    <p:sldId id="536" r:id="rId37"/>
    <p:sldId id="537" r:id="rId38"/>
    <p:sldId id="538" r:id="rId39"/>
    <p:sldId id="539" r:id="rId40"/>
    <p:sldId id="540" r:id="rId41"/>
    <p:sldId id="541" r:id="rId42"/>
    <p:sldId id="542" r:id="rId43"/>
    <p:sldId id="550" r:id="rId44"/>
    <p:sldId id="543" r:id="rId45"/>
    <p:sldId id="549" r:id="rId46"/>
    <p:sldId id="551" r:id="rId47"/>
    <p:sldId id="583" r:id="rId48"/>
    <p:sldId id="584" r:id="rId49"/>
    <p:sldId id="552" r:id="rId50"/>
    <p:sldId id="585" r:id="rId51"/>
    <p:sldId id="586" r:id="rId52"/>
    <p:sldId id="553" r:id="rId53"/>
    <p:sldId id="587" r:id="rId54"/>
    <p:sldId id="556" r:id="rId55"/>
    <p:sldId id="557" r:id="rId56"/>
    <p:sldId id="588" r:id="rId57"/>
    <p:sldId id="589" r:id="rId58"/>
    <p:sldId id="558" r:id="rId59"/>
    <p:sldId id="559" r:id="rId60"/>
    <p:sldId id="560" r:id="rId61"/>
    <p:sldId id="561" r:id="rId62"/>
    <p:sldId id="582" r:id="rId63"/>
    <p:sldId id="562" r:id="rId64"/>
    <p:sldId id="563" r:id="rId65"/>
    <p:sldId id="564" r:id="rId66"/>
    <p:sldId id="565" r:id="rId67"/>
    <p:sldId id="566" r:id="rId68"/>
    <p:sldId id="567" r:id="rId69"/>
    <p:sldId id="591" r:id="rId70"/>
    <p:sldId id="590" r:id="rId71"/>
    <p:sldId id="568" r:id="rId72"/>
    <p:sldId id="569" r:id="rId73"/>
    <p:sldId id="571" r:id="rId74"/>
    <p:sldId id="504" r:id="rId75"/>
  </p:sldIdLst>
  <p:sldSz cx="9144000" cy="6858000" type="screen4x3"/>
  <p:notesSz cx="6797675" cy="99298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B9B"/>
    <a:srgbClr val="FF6161"/>
    <a:srgbClr val="C198E0"/>
    <a:srgbClr val="323232"/>
    <a:srgbClr val="B381D9"/>
    <a:srgbClr val="A365D1"/>
    <a:srgbClr val="FF3F3F"/>
    <a:srgbClr val="F5398A"/>
    <a:srgbClr val="FF66FF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138" autoAdjust="0"/>
    <p:restoredTop sz="92319" autoAdjust="0"/>
  </p:normalViewPr>
  <p:slideViewPr>
    <p:cSldViewPr>
      <p:cViewPr varScale="1">
        <p:scale>
          <a:sx n="155" d="100"/>
          <a:sy n="155" d="100"/>
        </p:scale>
        <p:origin x="187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3570" y="-72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gif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0" y="1141"/>
            <a:ext cx="6797675" cy="624880"/>
          </a:xfrm>
          <a:prstGeom prst="rect">
            <a:avLst/>
          </a:prstGeom>
          <a:solidFill>
            <a:srgbClr val="BFBFB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0" descr="logo_von Website.gif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33623" y="92286"/>
            <a:ext cx="517542" cy="455080"/>
          </a:xfrm>
          <a:prstGeom prst="rect">
            <a:avLst/>
          </a:prstGeom>
        </p:spPr>
      </p:pic>
      <p:sp>
        <p:nvSpPr>
          <p:cNvPr id="13" name="Rechteck 12"/>
          <p:cNvSpPr/>
          <p:nvPr/>
        </p:nvSpPr>
        <p:spPr>
          <a:xfrm>
            <a:off x="-1588" y="9526462"/>
            <a:ext cx="6799263" cy="403473"/>
          </a:xfrm>
          <a:prstGeom prst="rect">
            <a:avLst/>
          </a:prstGeom>
          <a:solidFill>
            <a:srgbClr val="BFBFB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de-DE"/>
          </a:p>
        </p:txBody>
      </p:sp>
      <p:sp>
        <p:nvSpPr>
          <p:cNvPr id="14" name="Textfeld 13"/>
          <p:cNvSpPr txBox="1"/>
          <p:nvPr/>
        </p:nvSpPr>
        <p:spPr>
          <a:xfrm>
            <a:off x="374501" y="9526463"/>
            <a:ext cx="2736304" cy="40466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PROJECT  CONSULT </a:t>
            </a:r>
          </a:p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Unternehmensberatung Dr. Ulrich Kampffmeyer  GmbH</a:t>
            </a:r>
          </a:p>
        </p:txBody>
      </p:sp>
      <p:sp>
        <p:nvSpPr>
          <p:cNvPr id="15" name="Rechteck 14"/>
          <p:cNvSpPr/>
          <p:nvPr/>
        </p:nvSpPr>
        <p:spPr>
          <a:xfrm>
            <a:off x="4334941" y="9537675"/>
            <a:ext cx="1512168" cy="404664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www.PROJECT-CONSULT.com</a:t>
            </a:r>
          </a:p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© PROJECT CONSULT 2012</a:t>
            </a:r>
          </a:p>
        </p:txBody>
      </p:sp>
      <p:sp>
        <p:nvSpPr>
          <p:cNvPr id="16" name="Rechteck 15"/>
          <p:cNvSpPr/>
          <p:nvPr/>
        </p:nvSpPr>
        <p:spPr>
          <a:xfrm>
            <a:off x="3038797" y="9537675"/>
            <a:ext cx="1349896" cy="404664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Breitenfelder Straße 17</a:t>
            </a:r>
          </a:p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20251 Hamburg</a:t>
            </a:r>
          </a:p>
        </p:txBody>
      </p:sp>
      <p:sp>
        <p:nvSpPr>
          <p:cNvPr id="18" name="Foliennummernplatzhalter 17"/>
          <p:cNvSpPr>
            <a:spLocks noGrp="1"/>
          </p:cNvSpPr>
          <p:nvPr>
            <p:ph type="sldNum" sz="quarter" idx="3"/>
          </p:nvPr>
        </p:nvSpPr>
        <p:spPr>
          <a:xfrm>
            <a:off x="6279156" y="9553599"/>
            <a:ext cx="516931" cy="3548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fld id="{AF1FD884-BFB3-4CB0-B5DB-5C5FA65388EA}" type="slidenum">
              <a:rPr lang="de-DE" sz="700" smtClean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pPr/>
              <a:t>‹Nr.›</a:t>
            </a:fld>
            <a:endParaRPr lang="de-DE" sz="700" dirty="0">
              <a:solidFill>
                <a:srgbClr val="32323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1238597" y="0"/>
            <a:ext cx="4752528" cy="625376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pPr>
              <a:spcAft>
                <a:spcPts val="200"/>
              </a:spcAft>
            </a:pPr>
            <a:r>
              <a:rPr lang="de-DE" sz="1200" b="1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EIM Update-Tage 2012</a:t>
            </a:r>
          </a:p>
          <a:p>
            <a:r>
              <a:rPr lang="de-DE" sz="1200" b="1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Aktuelle Trends im EIM Enterprise Information Management</a:t>
            </a:r>
          </a:p>
        </p:txBody>
      </p:sp>
      <p:pic>
        <p:nvPicPr>
          <p:cNvPr id="19" name="Grafik 18" descr="PC_Logo_Update_300x300_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4501" y="21153"/>
            <a:ext cx="792088" cy="59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0461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B032BA-8766-44E5-AE9C-A2885A8D84AC}" type="datetimeFigureOut">
              <a:rPr lang="de-DE" smtClean="0"/>
              <a:pPr/>
              <a:t>16.03.2021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88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88" y="9431338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DF3E79-0D26-4FD1-B4AD-0C852BADD9A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6040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png"/><Relationship Id="rId4" Type="http://schemas.openxmlformats.org/officeDocument/2006/relationships/image" Target="../media/image3.w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w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mlDrawing" Target="../drawings/vmlDrawing3.v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mlDrawing" Target="../drawings/vmlDrawing4.v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4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3.w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.w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3.w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3.w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3.w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3.w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.wmf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634481"/>
            <a:ext cx="7772400" cy="1226567"/>
          </a:xfrm>
        </p:spPr>
        <p:txBody>
          <a:bodyPr/>
          <a:lstStyle>
            <a:lvl1pPr>
              <a:defRPr sz="2800">
                <a:solidFill>
                  <a:srgbClr val="323232"/>
                </a:solidFill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3568" y="3933056"/>
            <a:ext cx="7776864" cy="576064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32323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20" name="Rechteck 19"/>
          <p:cNvSpPr/>
          <p:nvPr userDrawn="1"/>
        </p:nvSpPr>
        <p:spPr>
          <a:xfrm>
            <a:off x="-1588" y="6453335"/>
            <a:ext cx="9144000" cy="403473"/>
          </a:xfrm>
          <a:prstGeom prst="rect">
            <a:avLst/>
          </a:prstGeom>
          <a:solidFill>
            <a:srgbClr val="BFBFB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endParaRPr lang="de-DE"/>
          </a:p>
        </p:txBody>
      </p:sp>
      <p:sp>
        <p:nvSpPr>
          <p:cNvPr id="21" name="Textfeld 20"/>
          <p:cNvSpPr txBox="1"/>
          <p:nvPr userDrawn="1"/>
        </p:nvSpPr>
        <p:spPr>
          <a:xfrm>
            <a:off x="116130" y="6453336"/>
            <a:ext cx="2736304" cy="40466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PROJECT  CONSULT </a:t>
            </a:r>
          </a:p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Unternehmensberatung Dr. Ulrich Kampffmeyer  GmbH</a:t>
            </a:r>
          </a:p>
        </p:txBody>
      </p:sp>
      <p:sp>
        <p:nvSpPr>
          <p:cNvPr id="22" name="Rechteck 21"/>
          <p:cNvSpPr/>
          <p:nvPr userDrawn="1"/>
        </p:nvSpPr>
        <p:spPr>
          <a:xfrm>
            <a:off x="5724128" y="6453336"/>
            <a:ext cx="1512168" cy="404664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www.PROJECT-CONSULT.com</a:t>
            </a:r>
          </a:p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© PROJECT CONSULT 2012</a:t>
            </a:r>
          </a:p>
        </p:txBody>
      </p:sp>
      <p:sp>
        <p:nvSpPr>
          <p:cNvPr id="23" name="Rechteck 22"/>
          <p:cNvSpPr/>
          <p:nvPr userDrawn="1"/>
        </p:nvSpPr>
        <p:spPr>
          <a:xfrm>
            <a:off x="3294112" y="6453336"/>
            <a:ext cx="1349896" cy="404664"/>
          </a:xfrm>
          <a:prstGeom prst="rect">
            <a:avLst/>
          </a:prstGeom>
        </p:spPr>
        <p:txBody>
          <a:bodyPr wrap="square" anchor="ctr" anchorCtr="0">
            <a:no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Breitenfelder Straße 17</a:t>
            </a:r>
          </a:p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20251 Hamburg</a:t>
            </a:r>
          </a:p>
        </p:txBody>
      </p:sp>
      <p:sp>
        <p:nvSpPr>
          <p:cNvPr id="28" name="Textplatzhalter 27"/>
          <p:cNvSpPr>
            <a:spLocks noGrp="1"/>
          </p:cNvSpPr>
          <p:nvPr>
            <p:ph type="body" sz="quarter" idx="10"/>
          </p:nvPr>
        </p:nvSpPr>
        <p:spPr>
          <a:xfrm>
            <a:off x="683568" y="4509120"/>
            <a:ext cx="7776864" cy="576064"/>
          </a:xfrm>
        </p:spPr>
        <p:txBody>
          <a:bodyPr>
            <a:normAutofit/>
          </a:bodyPr>
          <a:lstStyle>
            <a:lvl1pPr algn="ctr">
              <a:buNone/>
              <a:defRPr sz="2000" b="1" baseline="0">
                <a:solidFill>
                  <a:srgbClr val="323232"/>
                </a:solidFill>
              </a:defRPr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30" name="Textfeld 29"/>
          <p:cNvSpPr txBox="1"/>
          <p:nvPr userDrawn="1"/>
        </p:nvSpPr>
        <p:spPr>
          <a:xfrm>
            <a:off x="8748464" y="6453336"/>
            <a:ext cx="395536" cy="404664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fld id="{434445B6-663E-482B-A4A8-DBD2904B1001}" type="slidenum">
              <a:rPr lang="de-DE" sz="700" smtClean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pPr/>
              <a:t>‹Nr.›</a:t>
            </a:fld>
            <a:endParaRPr lang="de-DE" dirty="0">
              <a:solidFill>
                <a:srgbClr val="32323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platzhalter 18"/>
          <p:cNvSpPr>
            <a:spLocks noGrp="1"/>
          </p:cNvSpPr>
          <p:nvPr>
            <p:ph type="body" sz="quarter" idx="11"/>
          </p:nvPr>
        </p:nvSpPr>
        <p:spPr>
          <a:xfrm>
            <a:off x="683568" y="2132509"/>
            <a:ext cx="7776864" cy="576411"/>
          </a:xfrm>
        </p:spPr>
        <p:txBody>
          <a:bodyPr/>
          <a:lstStyle>
            <a:lvl1pPr algn="ctr">
              <a:buNone/>
              <a:defRPr b="1">
                <a:solidFill>
                  <a:srgbClr val="323232"/>
                </a:solidFill>
              </a:defRPr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  <p:grpSp>
        <p:nvGrpSpPr>
          <p:cNvPr id="18" name="Gruppieren 17"/>
          <p:cNvGrpSpPr/>
          <p:nvPr userDrawn="1"/>
        </p:nvGrpSpPr>
        <p:grpSpPr>
          <a:xfrm>
            <a:off x="0" y="548680"/>
            <a:ext cx="9144000" cy="288032"/>
            <a:chOff x="0" y="620688"/>
            <a:chExt cx="9144000" cy="288032"/>
          </a:xfrm>
        </p:grpSpPr>
        <p:sp>
          <p:nvSpPr>
            <p:cNvPr id="24" name="Text Box 5"/>
            <p:cNvSpPr txBox="1">
              <a:spLocks noChangeAspect="1" noChangeArrowheads="1"/>
            </p:cNvSpPr>
            <p:nvPr userDrawn="1"/>
          </p:nvSpPr>
          <p:spPr bwMode="auto">
            <a:xfrm>
              <a:off x="0" y="620688"/>
              <a:ext cx="9144000" cy="28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ctr" fontAlgn="base">
                <a:lnSpc>
                  <a:spcPts val="1000"/>
                </a:lnSpc>
                <a:spcBef>
                  <a:spcPct val="0"/>
                </a:spcBef>
                <a:spcAft>
                  <a:spcPts val="1000"/>
                </a:spcAft>
              </a:pPr>
              <a:r>
                <a:rPr lang="de-DE" sz="7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©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PROJECT CONSULT Unternehmensberatung Dr. Ulrich Kampffmeyer GmbH 2011   /</a:t>
              </a:r>
              <a:r>
                <a:rPr lang="de-DE" sz="5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Autorenrecht: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&lt;Vorname Nachname&gt; </a:t>
              </a:r>
              <a:fld id="{9BFE60F6-3665-414B-8B2E-E4084DFDC412}" type="datetime7">
                <a:rPr lang="de-DE" sz="500" b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pPr lvl="0" algn="ctr" fontAlgn="base">
                  <a:lnSpc>
                    <a:spcPts val="1000"/>
                  </a:lnSpc>
                  <a:spcBef>
                    <a:spcPct val="0"/>
                  </a:spcBef>
                  <a:spcAft>
                    <a:spcPts val="1000"/>
                  </a:spcAft>
                </a:pPr>
                <a:t>Mrz-21</a:t>
              </a:fld>
              <a:r>
                <a:rPr lang="de-DE" sz="500" b="1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/   Q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uelle: PROJECT</a:t>
              </a:r>
              <a:r>
                <a:rPr lang="de-DE" sz="500" baseline="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 CONSULT 1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	</a:t>
              </a:r>
              <a:endParaRPr lang="de-DE" sz="5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ts val="1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lang="de-DE" sz="600" dirty="0">
                <a:solidFill>
                  <a:srgbClr val="323232"/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graphicFrame>
          <p:nvGraphicFramePr>
            <p:cNvPr id="25" name="Object 3"/>
            <p:cNvGraphicFramePr>
              <a:graphicFrameLocks noChangeAspect="1"/>
            </p:cNvGraphicFramePr>
            <p:nvPr/>
          </p:nvGraphicFramePr>
          <p:xfrm>
            <a:off x="1704226" y="687984"/>
            <a:ext cx="83027" cy="720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07" name="Picture" r:id="rId3" imgW="1193800" imgH="1028700" progId="Word.Picture.8">
                    <p:embed/>
                  </p:oleObj>
                </mc:Choice>
                <mc:Fallback>
                  <p:oleObj name="Picture" r:id="rId3" imgW="1193800" imgH="1028700" progId="Word.Picture.8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04226" y="687984"/>
                          <a:ext cx="83027" cy="720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26" name="Grafik 25" descr="PC_Logo_rechts_1.png"/>
          <p:cNvPicPr/>
          <p:nvPr userDrawn="1"/>
        </p:nvPicPr>
        <p:blipFill>
          <a:blip r:embed="rId5" cstate="print"/>
          <a:srcRect r="25814"/>
          <a:stretch>
            <a:fillRect/>
          </a:stretch>
        </p:blipFill>
        <p:spPr>
          <a:xfrm>
            <a:off x="6876256" y="30138"/>
            <a:ext cx="1512168" cy="5905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platzhalter 1"/>
          <p:cNvSpPr>
            <a:spLocks noGrp="1"/>
          </p:cNvSpPr>
          <p:nvPr>
            <p:ph type="title"/>
          </p:nvPr>
        </p:nvSpPr>
        <p:spPr>
          <a:xfrm>
            <a:off x="0" y="6524"/>
            <a:ext cx="9144000" cy="6141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2400" b="1">
                <a:solidFill>
                  <a:srgbClr val="32323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3" name="Rechteck 12"/>
          <p:cNvSpPr/>
          <p:nvPr userDrawn="1"/>
        </p:nvSpPr>
        <p:spPr>
          <a:xfrm>
            <a:off x="-1588" y="6669359"/>
            <a:ext cx="9144000" cy="187449"/>
          </a:xfrm>
          <a:prstGeom prst="rect">
            <a:avLst/>
          </a:prstGeom>
          <a:solidFill>
            <a:srgbClr val="BFBFB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Textplatzhalter 21"/>
          <p:cNvSpPr>
            <a:spLocks noGrp="1"/>
          </p:cNvSpPr>
          <p:nvPr>
            <p:ph type="body" sz="quarter" idx="13"/>
          </p:nvPr>
        </p:nvSpPr>
        <p:spPr>
          <a:xfrm>
            <a:off x="827088" y="1124744"/>
            <a:ext cx="7561262" cy="5184576"/>
          </a:xfrm>
        </p:spPr>
        <p:txBody>
          <a:bodyPr anchor="t" anchorCtr="0"/>
          <a:lstStyle>
            <a:lvl1pPr>
              <a:defRPr>
                <a:solidFill>
                  <a:srgbClr val="323232"/>
                </a:solidFill>
              </a:defRPr>
            </a:lvl1pPr>
            <a:lvl2pPr>
              <a:defRPr>
                <a:solidFill>
                  <a:srgbClr val="323232"/>
                </a:solidFill>
              </a:defRPr>
            </a:lvl2pPr>
            <a:lvl3pPr>
              <a:defRPr>
                <a:solidFill>
                  <a:srgbClr val="323232"/>
                </a:solidFill>
              </a:defRPr>
            </a:lvl3pPr>
            <a:lvl4pPr>
              <a:defRPr>
                <a:solidFill>
                  <a:srgbClr val="323232"/>
                </a:solidFill>
              </a:defRPr>
            </a:lvl4pPr>
            <a:lvl5pPr>
              <a:defRPr>
                <a:solidFill>
                  <a:srgbClr val="323232"/>
                </a:solidFill>
              </a:defRPr>
            </a:lvl5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23" name="Textfeld 22"/>
          <p:cNvSpPr txBox="1"/>
          <p:nvPr userDrawn="1"/>
        </p:nvSpPr>
        <p:spPr>
          <a:xfrm>
            <a:off x="8748464" y="6669360"/>
            <a:ext cx="395536" cy="18864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fld id="{434445B6-663E-482B-A4A8-DBD2904B1001}" type="slidenum">
              <a:rPr lang="de-DE" sz="700" smtClean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pPr/>
              <a:t>‹Nr.›</a:t>
            </a:fld>
            <a:endParaRPr lang="de-DE" sz="700" dirty="0">
              <a:solidFill>
                <a:srgbClr val="323232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0" name="Gruppieren 9"/>
          <p:cNvGrpSpPr/>
          <p:nvPr userDrawn="1"/>
        </p:nvGrpSpPr>
        <p:grpSpPr>
          <a:xfrm>
            <a:off x="0" y="620688"/>
            <a:ext cx="9144000" cy="288032"/>
            <a:chOff x="0" y="620688"/>
            <a:chExt cx="9144000" cy="288032"/>
          </a:xfrm>
        </p:grpSpPr>
        <p:sp>
          <p:nvSpPr>
            <p:cNvPr id="12" name="Text Box 5"/>
            <p:cNvSpPr txBox="1">
              <a:spLocks noChangeAspect="1" noChangeArrowheads="1"/>
            </p:cNvSpPr>
            <p:nvPr userDrawn="1"/>
          </p:nvSpPr>
          <p:spPr bwMode="auto">
            <a:xfrm>
              <a:off x="0" y="620688"/>
              <a:ext cx="9144000" cy="28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ctr" fontAlgn="base">
                <a:lnSpc>
                  <a:spcPts val="1000"/>
                </a:lnSpc>
                <a:spcBef>
                  <a:spcPct val="0"/>
                </a:spcBef>
                <a:spcAft>
                  <a:spcPts val="1000"/>
                </a:spcAft>
              </a:pPr>
              <a:r>
                <a:rPr lang="de-DE" sz="7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©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PROJECT CONSULT Unternehmensberatung Dr. Ulrich Kampffmeyer GmbH 2011   /</a:t>
              </a:r>
              <a:r>
                <a:rPr lang="de-DE" sz="5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Autorenrecht: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&lt;Vorname Nachname&gt; </a:t>
              </a:r>
              <a:fld id="{9BFE60F6-3665-414B-8B2E-E4084DFDC412}" type="datetime7">
                <a:rPr lang="de-DE" sz="500" b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pPr lvl="0" algn="ctr" fontAlgn="base">
                  <a:lnSpc>
                    <a:spcPts val="1000"/>
                  </a:lnSpc>
                  <a:spcBef>
                    <a:spcPct val="0"/>
                  </a:spcBef>
                  <a:spcAft>
                    <a:spcPts val="1000"/>
                  </a:spcAft>
                </a:pPr>
                <a:t>Mrz-21</a:t>
              </a:fld>
              <a:r>
                <a:rPr lang="de-DE" sz="500" b="1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/   Q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uelle: PROJECT</a:t>
              </a:r>
              <a:r>
                <a:rPr lang="de-DE" sz="500" baseline="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 CONSULT 2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	</a:t>
              </a:r>
              <a:endParaRPr lang="de-DE" sz="5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ts val="1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lang="de-DE" sz="600" dirty="0">
                <a:solidFill>
                  <a:srgbClr val="323232"/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graphicFrame>
          <p:nvGraphicFramePr>
            <p:cNvPr id="18" name="Object 3"/>
            <p:cNvGraphicFramePr>
              <a:graphicFrameLocks noChangeAspect="1"/>
            </p:cNvGraphicFramePr>
            <p:nvPr/>
          </p:nvGraphicFramePr>
          <p:xfrm>
            <a:off x="1704226" y="687984"/>
            <a:ext cx="83027" cy="720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1" name="Picture" r:id="rId3" imgW="1193800" imgH="1028700" progId="Word.Picture.8">
                    <p:embed/>
                  </p:oleObj>
                </mc:Choice>
                <mc:Fallback>
                  <p:oleObj name="Picture" r:id="rId3" imgW="1193800" imgH="1028700" progId="Word.Picture.8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04226" y="687984"/>
                          <a:ext cx="83027" cy="720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" name="Textfeld 18"/>
          <p:cNvSpPr txBox="1"/>
          <p:nvPr userDrawn="1"/>
        </p:nvSpPr>
        <p:spPr>
          <a:xfrm>
            <a:off x="0" y="6657945"/>
            <a:ext cx="238719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Aktuelle Trends im Enterprise Information Management</a:t>
            </a:r>
          </a:p>
        </p:txBody>
      </p:sp>
      <p:sp>
        <p:nvSpPr>
          <p:cNvPr id="20" name="Textfeld 19"/>
          <p:cNvSpPr txBox="1"/>
          <p:nvPr userDrawn="1"/>
        </p:nvSpPr>
        <p:spPr>
          <a:xfrm>
            <a:off x="6300192" y="6657945"/>
            <a:ext cx="11176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Update-Tage</a:t>
            </a:r>
            <a:r>
              <a:rPr lang="de-DE" sz="700" baseline="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 EIM 2012</a:t>
            </a:r>
            <a:endParaRPr lang="de-DE" sz="700" dirty="0">
              <a:solidFill>
                <a:srgbClr val="32323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extfeld 20"/>
          <p:cNvSpPr txBox="1"/>
          <p:nvPr userDrawn="1"/>
        </p:nvSpPr>
        <p:spPr>
          <a:xfrm>
            <a:off x="3635896" y="6657945"/>
            <a:ext cx="111921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Dr. Ulrich Kampffmeyer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schnittsübersch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7584" y="2924944"/>
            <a:ext cx="7700392" cy="1362075"/>
          </a:xfrm>
        </p:spPr>
        <p:txBody>
          <a:bodyPr anchor="t">
            <a:normAutofit/>
          </a:bodyPr>
          <a:lstStyle>
            <a:lvl1pPr algn="l">
              <a:defRPr sz="4000" b="1" cap="small" baseline="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4" name="Rechteck 13"/>
          <p:cNvSpPr/>
          <p:nvPr userDrawn="1"/>
        </p:nvSpPr>
        <p:spPr>
          <a:xfrm>
            <a:off x="-1588" y="6669359"/>
            <a:ext cx="9144000" cy="187449"/>
          </a:xfrm>
          <a:prstGeom prst="rect">
            <a:avLst/>
          </a:prstGeom>
          <a:solidFill>
            <a:srgbClr val="BFBFB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feld 18"/>
          <p:cNvSpPr txBox="1"/>
          <p:nvPr userDrawn="1"/>
        </p:nvSpPr>
        <p:spPr>
          <a:xfrm>
            <a:off x="8748464" y="6669360"/>
            <a:ext cx="395536" cy="18864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fld id="{434445B6-663E-482B-A4A8-DBD2904B1001}" type="slidenum">
              <a:rPr lang="de-DE" sz="700" smtClean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pPr/>
              <a:t>‹Nr.›</a:t>
            </a:fld>
            <a:endParaRPr lang="de-DE" sz="700" dirty="0">
              <a:solidFill>
                <a:srgbClr val="323232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" name="Gruppieren 8"/>
          <p:cNvGrpSpPr/>
          <p:nvPr userDrawn="1"/>
        </p:nvGrpSpPr>
        <p:grpSpPr>
          <a:xfrm>
            <a:off x="0" y="548680"/>
            <a:ext cx="9144000" cy="288032"/>
            <a:chOff x="0" y="620688"/>
            <a:chExt cx="9144000" cy="288032"/>
          </a:xfrm>
        </p:grpSpPr>
        <p:sp>
          <p:nvSpPr>
            <p:cNvPr id="10" name="Text Box 5"/>
            <p:cNvSpPr txBox="1">
              <a:spLocks noChangeAspect="1" noChangeArrowheads="1"/>
            </p:cNvSpPr>
            <p:nvPr userDrawn="1"/>
          </p:nvSpPr>
          <p:spPr bwMode="auto">
            <a:xfrm>
              <a:off x="0" y="620688"/>
              <a:ext cx="9144000" cy="28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ctr" fontAlgn="base">
                <a:lnSpc>
                  <a:spcPts val="1000"/>
                </a:lnSpc>
                <a:spcBef>
                  <a:spcPct val="0"/>
                </a:spcBef>
                <a:spcAft>
                  <a:spcPts val="1000"/>
                </a:spcAft>
              </a:pPr>
              <a:r>
                <a:rPr lang="de-DE" sz="7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©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PROJECT CONSULT Unternehmensberatung Dr. Ulrich Kampffmeyer GmbH 2011   /</a:t>
              </a:r>
              <a:r>
                <a:rPr lang="de-DE" sz="5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Autorenrecht: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&lt;Vorname Nachname&gt; </a:t>
              </a:r>
              <a:fld id="{9BFE60F6-3665-414B-8B2E-E4084DFDC412}" type="datetime7">
                <a:rPr lang="de-DE" sz="500" b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pPr lvl="0" algn="ctr" fontAlgn="base">
                  <a:lnSpc>
                    <a:spcPts val="1000"/>
                  </a:lnSpc>
                  <a:spcBef>
                    <a:spcPct val="0"/>
                  </a:spcBef>
                  <a:spcAft>
                    <a:spcPts val="1000"/>
                  </a:spcAft>
                </a:pPr>
                <a:t>Mrz-21</a:t>
              </a:fld>
              <a:r>
                <a:rPr lang="de-DE" sz="500" b="1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/   Q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uelle: PROJECT</a:t>
              </a:r>
              <a:r>
                <a:rPr lang="de-DE" sz="500" baseline="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 CONSULT 3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	</a:t>
              </a:r>
              <a:endParaRPr lang="de-DE" sz="5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ts val="1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lang="de-DE" sz="600" dirty="0">
                <a:solidFill>
                  <a:srgbClr val="323232"/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graphicFrame>
          <p:nvGraphicFramePr>
            <p:cNvPr id="11" name="Object 3"/>
            <p:cNvGraphicFramePr>
              <a:graphicFrameLocks noChangeAspect="1"/>
            </p:cNvGraphicFramePr>
            <p:nvPr/>
          </p:nvGraphicFramePr>
          <p:xfrm>
            <a:off x="1704226" y="687984"/>
            <a:ext cx="83027" cy="720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55" name="Picture" r:id="rId4" imgW="1193800" imgH="1028700" progId="Word.Picture.8">
                    <p:embed/>
                  </p:oleObj>
                </mc:Choice>
                <mc:Fallback>
                  <p:oleObj name="Picture" r:id="rId4" imgW="1193800" imgH="1028700" progId="Word.Picture.8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04226" y="687984"/>
                          <a:ext cx="83027" cy="720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" name="Textfeld 11"/>
          <p:cNvSpPr txBox="1"/>
          <p:nvPr userDrawn="1"/>
        </p:nvSpPr>
        <p:spPr>
          <a:xfrm>
            <a:off x="0" y="6657945"/>
            <a:ext cx="238719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Aktuelle Trends im Enterprise Information Management</a:t>
            </a:r>
          </a:p>
        </p:txBody>
      </p:sp>
      <p:sp>
        <p:nvSpPr>
          <p:cNvPr id="13" name="Textfeld 12"/>
          <p:cNvSpPr txBox="1"/>
          <p:nvPr userDrawn="1"/>
        </p:nvSpPr>
        <p:spPr>
          <a:xfrm>
            <a:off x="6300192" y="6657945"/>
            <a:ext cx="11176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Update-Tage</a:t>
            </a:r>
            <a:r>
              <a:rPr lang="de-DE" sz="700" baseline="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 EIM 2012</a:t>
            </a:r>
            <a:endParaRPr lang="de-DE" sz="700" dirty="0">
              <a:solidFill>
                <a:srgbClr val="32323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feld 19"/>
          <p:cNvSpPr txBox="1"/>
          <p:nvPr userDrawn="1"/>
        </p:nvSpPr>
        <p:spPr>
          <a:xfrm>
            <a:off x="3635896" y="6657945"/>
            <a:ext cx="111921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Dr. Ulrich Kampffmeyer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8" name="Titelplatzhalter 1"/>
          <p:cNvSpPr txBox="1">
            <a:spLocks/>
          </p:cNvSpPr>
          <p:nvPr userDrawn="1"/>
        </p:nvSpPr>
        <p:spPr>
          <a:xfrm>
            <a:off x="0" y="6524"/>
            <a:ext cx="9144000" cy="6141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2400" b="1">
                <a:solidFill>
                  <a:srgbClr val="32323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Titelmasterformat durch Klicken bearbeiten</a:t>
            </a:r>
          </a:p>
        </p:txBody>
      </p:sp>
      <p:sp>
        <p:nvSpPr>
          <p:cNvPr id="16" name="Rechteck 15"/>
          <p:cNvSpPr/>
          <p:nvPr userDrawn="1"/>
        </p:nvSpPr>
        <p:spPr>
          <a:xfrm>
            <a:off x="-1588" y="6669359"/>
            <a:ext cx="9144000" cy="187449"/>
          </a:xfrm>
          <a:prstGeom prst="rect">
            <a:avLst/>
          </a:prstGeom>
          <a:solidFill>
            <a:srgbClr val="BFBFB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Textfeld 20"/>
          <p:cNvSpPr txBox="1"/>
          <p:nvPr userDrawn="1"/>
        </p:nvSpPr>
        <p:spPr>
          <a:xfrm>
            <a:off x="8748464" y="6669360"/>
            <a:ext cx="395536" cy="18864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fld id="{434445B6-663E-482B-A4A8-DBD2904B1001}" type="slidenum">
              <a:rPr lang="de-DE" sz="700" smtClean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pPr/>
              <a:t>‹Nr.›</a:t>
            </a:fld>
            <a:endParaRPr lang="de-DE" sz="700" dirty="0">
              <a:solidFill>
                <a:srgbClr val="323232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1" name="Gruppieren 10"/>
          <p:cNvGrpSpPr/>
          <p:nvPr userDrawn="1"/>
        </p:nvGrpSpPr>
        <p:grpSpPr>
          <a:xfrm>
            <a:off x="0" y="548680"/>
            <a:ext cx="9144000" cy="288032"/>
            <a:chOff x="0" y="620688"/>
            <a:chExt cx="9144000" cy="288032"/>
          </a:xfrm>
        </p:grpSpPr>
        <p:sp>
          <p:nvSpPr>
            <p:cNvPr id="12" name="Text Box 5"/>
            <p:cNvSpPr txBox="1">
              <a:spLocks noChangeAspect="1" noChangeArrowheads="1"/>
            </p:cNvSpPr>
            <p:nvPr userDrawn="1"/>
          </p:nvSpPr>
          <p:spPr bwMode="auto">
            <a:xfrm>
              <a:off x="0" y="620688"/>
              <a:ext cx="9144000" cy="28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ctr" fontAlgn="base">
                <a:lnSpc>
                  <a:spcPts val="1000"/>
                </a:lnSpc>
                <a:spcBef>
                  <a:spcPct val="0"/>
                </a:spcBef>
                <a:spcAft>
                  <a:spcPts val="1000"/>
                </a:spcAft>
              </a:pPr>
              <a:r>
                <a:rPr lang="de-DE" sz="7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©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PROJECT CONSULT Unternehmensberatung Dr. Ulrich Kampffmeyer GmbH 2011   /</a:t>
              </a:r>
              <a:r>
                <a:rPr lang="de-DE" sz="5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Autorenrecht: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&lt;Vorname Nachname&gt; </a:t>
              </a:r>
              <a:fld id="{9BFE60F6-3665-414B-8B2E-E4084DFDC412}" type="datetime7">
                <a:rPr lang="de-DE" sz="500" b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pPr lvl="0" algn="ctr" fontAlgn="base">
                  <a:lnSpc>
                    <a:spcPts val="1000"/>
                  </a:lnSpc>
                  <a:spcBef>
                    <a:spcPct val="0"/>
                  </a:spcBef>
                  <a:spcAft>
                    <a:spcPts val="1000"/>
                  </a:spcAft>
                </a:pPr>
                <a:t>Mrz-21</a:t>
              </a:fld>
              <a:r>
                <a:rPr lang="de-DE" sz="500" b="1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/   Q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uelle: PROJECT</a:t>
              </a:r>
              <a:r>
                <a:rPr lang="de-DE" sz="500" baseline="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 CONSULT 4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	</a:t>
              </a:r>
              <a:endParaRPr lang="de-DE" sz="5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ts val="1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lang="de-DE" sz="600" dirty="0">
                <a:solidFill>
                  <a:srgbClr val="323232"/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graphicFrame>
          <p:nvGraphicFramePr>
            <p:cNvPr id="13" name="Object 3"/>
            <p:cNvGraphicFramePr>
              <a:graphicFrameLocks noChangeAspect="1"/>
            </p:cNvGraphicFramePr>
            <p:nvPr/>
          </p:nvGraphicFramePr>
          <p:xfrm>
            <a:off x="1704226" y="687984"/>
            <a:ext cx="83027" cy="720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79" name="Picture" r:id="rId4" imgW="1193800" imgH="1028700" progId="Word.Picture.8">
                    <p:embed/>
                  </p:oleObj>
                </mc:Choice>
                <mc:Fallback>
                  <p:oleObj name="Picture" r:id="rId4" imgW="1193800" imgH="1028700" progId="Word.Picture.8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04226" y="687984"/>
                          <a:ext cx="83027" cy="720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" name="Textfeld 13"/>
          <p:cNvSpPr txBox="1"/>
          <p:nvPr userDrawn="1"/>
        </p:nvSpPr>
        <p:spPr>
          <a:xfrm>
            <a:off x="0" y="6657945"/>
            <a:ext cx="238719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Aktuelle Trends im Enterprise Information Management</a:t>
            </a:r>
          </a:p>
        </p:txBody>
      </p:sp>
      <p:sp>
        <p:nvSpPr>
          <p:cNvPr id="15" name="Textfeld 14"/>
          <p:cNvSpPr txBox="1"/>
          <p:nvPr userDrawn="1"/>
        </p:nvSpPr>
        <p:spPr>
          <a:xfrm>
            <a:off x="6300192" y="6657945"/>
            <a:ext cx="11176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Update-Tage</a:t>
            </a:r>
            <a:r>
              <a:rPr lang="de-DE" sz="700" baseline="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 EIM 2012</a:t>
            </a:r>
            <a:endParaRPr lang="de-DE" sz="700" dirty="0">
              <a:solidFill>
                <a:srgbClr val="32323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feld 21"/>
          <p:cNvSpPr txBox="1"/>
          <p:nvPr userDrawn="1"/>
        </p:nvSpPr>
        <p:spPr>
          <a:xfrm>
            <a:off x="3635896" y="6657945"/>
            <a:ext cx="111921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Dr. Ulrich Kampffmeyer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-8334"/>
            <a:ext cx="9144000" cy="629022"/>
          </a:xfrm>
        </p:spPr>
        <p:txBody>
          <a:bodyPr>
            <a:noAutofit/>
          </a:bodyPr>
          <a:lstStyle>
            <a:lvl1pPr>
              <a:defRPr sz="24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17" name="Rechteck 16"/>
          <p:cNvSpPr/>
          <p:nvPr userDrawn="1"/>
        </p:nvSpPr>
        <p:spPr>
          <a:xfrm>
            <a:off x="-1588" y="6669359"/>
            <a:ext cx="9144000" cy="187449"/>
          </a:xfrm>
          <a:prstGeom prst="rect">
            <a:avLst/>
          </a:prstGeom>
          <a:solidFill>
            <a:srgbClr val="BFBFB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2" name="Textfeld 21"/>
          <p:cNvSpPr txBox="1"/>
          <p:nvPr userDrawn="1"/>
        </p:nvSpPr>
        <p:spPr>
          <a:xfrm>
            <a:off x="8748464" y="6669360"/>
            <a:ext cx="395536" cy="18864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fld id="{434445B6-663E-482B-A4A8-DBD2904B1001}" type="slidenum">
              <a:rPr lang="de-DE" sz="700" smtClean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pPr/>
              <a:t>‹Nr.›</a:t>
            </a:fld>
            <a:endParaRPr lang="de-DE" sz="700" dirty="0">
              <a:solidFill>
                <a:srgbClr val="323232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" name="Gruppieren 12"/>
          <p:cNvGrpSpPr/>
          <p:nvPr userDrawn="1"/>
        </p:nvGrpSpPr>
        <p:grpSpPr>
          <a:xfrm>
            <a:off x="0" y="620688"/>
            <a:ext cx="9144000" cy="288032"/>
            <a:chOff x="0" y="620688"/>
            <a:chExt cx="9144000" cy="288032"/>
          </a:xfrm>
        </p:grpSpPr>
        <p:sp>
          <p:nvSpPr>
            <p:cNvPr id="14" name="Text Box 5"/>
            <p:cNvSpPr txBox="1">
              <a:spLocks noChangeAspect="1" noChangeArrowheads="1"/>
            </p:cNvSpPr>
            <p:nvPr userDrawn="1"/>
          </p:nvSpPr>
          <p:spPr bwMode="auto">
            <a:xfrm>
              <a:off x="0" y="620688"/>
              <a:ext cx="9144000" cy="28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ctr" fontAlgn="base">
                <a:lnSpc>
                  <a:spcPts val="1000"/>
                </a:lnSpc>
                <a:spcBef>
                  <a:spcPct val="0"/>
                </a:spcBef>
                <a:spcAft>
                  <a:spcPts val="1000"/>
                </a:spcAft>
              </a:pPr>
              <a:r>
                <a:rPr lang="de-DE" sz="7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©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PROJECT CONSULT Unternehmensberatung Dr. Ulrich Kampffmeyer GmbH 2011   /</a:t>
              </a:r>
              <a:r>
                <a:rPr lang="de-DE" sz="5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Autorenrecht: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&lt;Vorname Nachname&gt; </a:t>
              </a:r>
              <a:fld id="{9BFE60F6-3665-414B-8B2E-E4084DFDC412}" type="datetime7">
                <a:rPr lang="de-DE" sz="500" b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pPr lvl="0" algn="ctr" fontAlgn="base">
                  <a:lnSpc>
                    <a:spcPts val="1000"/>
                  </a:lnSpc>
                  <a:spcBef>
                    <a:spcPct val="0"/>
                  </a:spcBef>
                  <a:spcAft>
                    <a:spcPts val="1000"/>
                  </a:spcAft>
                </a:pPr>
                <a:t>Mrz-21</a:t>
              </a:fld>
              <a:r>
                <a:rPr lang="de-DE" sz="500" b="1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/   Q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uelle: PROJECT</a:t>
              </a:r>
              <a:r>
                <a:rPr lang="de-DE" sz="500" baseline="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 CONSULT 5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	</a:t>
              </a:r>
              <a:endParaRPr lang="de-DE" sz="5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ts val="1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lang="de-DE" sz="600" dirty="0">
                <a:solidFill>
                  <a:srgbClr val="323232"/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graphicFrame>
          <p:nvGraphicFramePr>
            <p:cNvPr id="15" name="Object 3"/>
            <p:cNvGraphicFramePr>
              <a:graphicFrameLocks noChangeAspect="1"/>
            </p:cNvGraphicFramePr>
            <p:nvPr/>
          </p:nvGraphicFramePr>
          <p:xfrm>
            <a:off x="1704226" y="687984"/>
            <a:ext cx="83027" cy="720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203" name="Picture" r:id="rId3" imgW="1193800" imgH="1028700" progId="Word.Picture.8">
                    <p:embed/>
                  </p:oleObj>
                </mc:Choice>
                <mc:Fallback>
                  <p:oleObj name="Picture" r:id="rId3" imgW="1193800" imgH="1028700" progId="Word.Picture.8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04226" y="687984"/>
                          <a:ext cx="83027" cy="720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" name="Textfeld 15"/>
          <p:cNvSpPr txBox="1"/>
          <p:nvPr userDrawn="1"/>
        </p:nvSpPr>
        <p:spPr>
          <a:xfrm>
            <a:off x="0" y="6657945"/>
            <a:ext cx="238719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Aktuelle Trends im Enterprise Information Management</a:t>
            </a:r>
          </a:p>
        </p:txBody>
      </p:sp>
      <p:sp>
        <p:nvSpPr>
          <p:cNvPr id="23" name="Textfeld 22"/>
          <p:cNvSpPr txBox="1"/>
          <p:nvPr userDrawn="1"/>
        </p:nvSpPr>
        <p:spPr>
          <a:xfrm>
            <a:off x="6300192" y="6657945"/>
            <a:ext cx="11176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Update-Tage</a:t>
            </a:r>
            <a:r>
              <a:rPr lang="de-DE" sz="700" baseline="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 EIM 2012</a:t>
            </a:r>
            <a:endParaRPr lang="de-DE" sz="700" dirty="0">
              <a:solidFill>
                <a:srgbClr val="32323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feld 23"/>
          <p:cNvSpPr txBox="1"/>
          <p:nvPr userDrawn="1"/>
        </p:nvSpPr>
        <p:spPr>
          <a:xfrm>
            <a:off x="3635896" y="6657945"/>
            <a:ext cx="111921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Dr. Ulrich Kampffmeyer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688"/>
          </a:xfrm>
        </p:spPr>
        <p:txBody>
          <a:bodyPr>
            <a:noAutofit/>
          </a:bodyPr>
          <a:lstStyle>
            <a:lvl1pPr>
              <a:defRPr sz="24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/>
              <a:t>Titelmasterformat durch Klicken bearbeiten</a:t>
            </a:r>
            <a:endParaRPr lang="de-DE" dirty="0"/>
          </a:p>
        </p:txBody>
      </p:sp>
      <p:sp>
        <p:nvSpPr>
          <p:cNvPr id="13" name="Rechteck 12"/>
          <p:cNvSpPr/>
          <p:nvPr userDrawn="1"/>
        </p:nvSpPr>
        <p:spPr>
          <a:xfrm>
            <a:off x="-1588" y="6669359"/>
            <a:ext cx="9144000" cy="187449"/>
          </a:xfrm>
          <a:prstGeom prst="rect">
            <a:avLst/>
          </a:prstGeom>
          <a:solidFill>
            <a:srgbClr val="BFBFB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Textfeld 17"/>
          <p:cNvSpPr txBox="1"/>
          <p:nvPr userDrawn="1"/>
        </p:nvSpPr>
        <p:spPr>
          <a:xfrm>
            <a:off x="8748464" y="6669360"/>
            <a:ext cx="395536" cy="18864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fld id="{434445B6-663E-482B-A4A8-DBD2904B1001}" type="slidenum">
              <a:rPr lang="de-DE" sz="700" smtClean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pPr/>
              <a:t>‹Nr.›</a:t>
            </a:fld>
            <a:endParaRPr lang="de-DE" sz="700" dirty="0">
              <a:solidFill>
                <a:srgbClr val="323232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" name="Gruppieren 8"/>
          <p:cNvGrpSpPr/>
          <p:nvPr userDrawn="1"/>
        </p:nvGrpSpPr>
        <p:grpSpPr>
          <a:xfrm>
            <a:off x="0" y="620688"/>
            <a:ext cx="9144000" cy="288032"/>
            <a:chOff x="0" y="620688"/>
            <a:chExt cx="9144000" cy="288032"/>
          </a:xfrm>
        </p:grpSpPr>
        <p:sp>
          <p:nvSpPr>
            <p:cNvPr id="10" name="Text Box 5"/>
            <p:cNvSpPr txBox="1">
              <a:spLocks noChangeAspect="1" noChangeArrowheads="1"/>
            </p:cNvSpPr>
            <p:nvPr userDrawn="1"/>
          </p:nvSpPr>
          <p:spPr bwMode="auto">
            <a:xfrm>
              <a:off x="0" y="620688"/>
              <a:ext cx="9144000" cy="28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ctr" fontAlgn="base">
                <a:lnSpc>
                  <a:spcPts val="1000"/>
                </a:lnSpc>
                <a:spcBef>
                  <a:spcPct val="0"/>
                </a:spcBef>
                <a:spcAft>
                  <a:spcPts val="1000"/>
                </a:spcAft>
              </a:pPr>
              <a:r>
                <a:rPr lang="de-DE" sz="7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©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PROJECT CONSULT Unternehmensberatung Dr. Ulrich Kampffmeyer GmbH 2011   /</a:t>
              </a:r>
              <a:r>
                <a:rPr lang="de-DE" sz="5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Autorenrecht: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&lt;Vorname Nachname&gt; </a:t>
              </a:r>
              <a:fld id="{9BFE60F6-3665-414B-8B2E-E4084DFDC412}" type="datetime7">
                <a:rPr lang="de-DE" sz="500" b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pPr lvl="0" algn="ctr" fontAlgn="base">
                  <a:lnSpc>
                    <a:spcPts val="1000"/>
                  </a:lnSpc>
                  <a:spcBef>
                    <a:spcPct val="0"/>
                  </a:spcBef>
                  <a:spcAft>
                    <a:spcPts val="1000"/>
                  </a:spcAft>
                </a:pPr>
                <a:t>Mrz-21</a:t>
              </a:fld>
              <a:r>
                <a:rPr lang="de-DE" sz="500" b="1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/   Q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uelle: PROJECT</a:t>
              </a:r>
              <a:r>
                <a:rPr lang="de-DE" sz="500" baseline="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 CONSULT 6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	</a:t>
              </a:r>
              <a:endParaRPr lang="de-DE" sz="5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ts val="1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lang="de-DE" sz="600" dirty="0">
                <a:solidFill>
                  <a:srgbClr val="323232"/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graphicFrame>
          <p:nvGraphicFramePr>
            <p:cNvPr id="11" name="Object 3"/>
            <p:cNvGraphicFramePr>
              <a:graphicFrameLocks noChangeAspect="1"/>
            </p:cNvGraphicFramePr>
            <p:nvPr/>
          </p:nvGraphicFramePr>
          <p:xfrm>
            <a:off x="1704226" y="687984"/>
            <a:ext cx="83027" cy="720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27" name="Picture" r:id="rId3" imgW="1193800" imgH="1028700" progId="Word.Picture.8">
                    <p:embed/>
                  </p:oleObj>
                </mc:Choice>
                <mc:Fallback>
                  <p:oleObj name="Picture" r:id="rId3" imgW="1193800" imgH="1028700" progId="Word.Picture.8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04226" y="687984"/>
                          <a:ext cx="83027" cy="720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" name="Textfeld 11"/>
          <p:cNvSpPr txBox="1"/>
          <p:nvPr userDrawn="1"/>
        </p:nvSpPr>
        <p:spPr>
          <a:xfrm>
            <a:off x="0" y="6657945"/>
            <a:ext cx="238719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Aktuelle Trends im Enterprise Information Management</a:t>
            </a:r>
          </a:p>
        </p:txBody>
      </p:sp>
      <p:sp>
        <p:nvSpPr>
          <p:cNvPr id="19" name="Textfeld 18"/>
          <p:cNvSpPr txBox="1"/>
          <p:nvPr userDrawn="1"/>
        </p:nvSpPr>
        <p:spPr>
          <a:xfrm>
            <a:off x="6300192" y="6657945"/>
            <a:ext cx="11176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Update-Tage</a:t>
            </a:r>
            <a:r>
              <a:rPr lang="de-DE" sz="700" baseline="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 EIM 2012</a:t>
            </a:r>
            <a:endParaRPr lang="de-DE" sz="700" dirty="0">
              <a:solidFill>
                <a:srgbClr val="32323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feld 19"/>
          <p:cNvSpPr txBox="1"/>
          <p:nvPr userDrawn="1"/>
        </p:nvSpPr>
        <p:spPr>
          <a:xfrm>
            <a:off x="3635896" y="6657945"/>
            <a:ext cx="111921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Dr. Ulrich Kampffmeyer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/>
          <p:cNvSpPr/>
          <p:nvPr userDrawn="1"/>
        </p:nvSpPr>
        <p:spPr>
          <a:xfrm>
            <a:off x="-1588" y="6669359"/>
            <a:ext cx="9144000" cy="187449"/>
          </a:xfrm>
          <a:prstGeom prst="rect">
            <a:avLst/>
          </a:prstGeom>
          <a:solidFill>
            <a:srgbClr val="BFBFB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Foliennummernplatzhalter 5"/>
          <p:cNvSpPr txBox="1">
            <a:spLocks/>
          </p:cNvSpPr>
          <p:nvPr userDrawn="1"/>
        </p:nvSpPr>
        <p:spPr>
          <a:xfrm>
            <a:off x="8748464" y="6669360"/>
            <a:ext cx="395536" cy="188640"/>
          </a:xfrm>
          <a:prstGeom prst="rect">
            <a:avLst/>
          </a:prstGeom>
        </p:spPr>
        <p:txBody>
          <a:bodyPr/>
          <a:lstStyle>
            <a:lvl1pPr>
              <a:defRPr lang="de-DE" sz="7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26E4022-0A0C-41D8-AD1F-F740C8FDB98E}" type="slidenum">
              <a:rPr kumimoji="0" lang="de-DE" sz="700" b="0" i="0" u="none" strike="noStrike" kern="1200" cap="none" spc="0" normalizeH="0" baseline="0" noProof="0" smtClean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700" b="0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10" name="Gruppieren 9"/>
          <p:cNvGrpSpPr/>
          <p:nvPr userDrawn="1"/>
        </p:nvGrpSpPr>
        <p:grpSpPr>
          <a:xfrm>
            <a:off x="0" y="548680"/>
            <a:ext cx="9144000" cy="288032"/>
            <a:chOff x="0" y="620688"/>
            <a:chExt cx="9144000" cy="288032"/>
          </a:xfrm>
        </p:grpSpPr>
        <p:sp>
          <p:nvSpPr>
            <p:cNvPr id="11" name="Text Box 5"/>
            <p:cNvSpPr txBox="1">
              <a:spLocks noChangeAspect="1" noChangeArrowheads="1"/>
            </p:cNvSpPr>
            <p:nvPr userDrawn="1"/>
          </p:nvSpPr>
          <p:spPr bwMode="auto">
            <a:xfrm>
              <a:off x="0" y="620688"/>
              <a:ext cx="9144000" cy="28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ctr" fontAlgn="base">
                <a:lnSpc>
                  <a:spcPts val="1000"/>
                </a:lnSpc>
                <a:spcBef>
                  <a:spcPct val="0"/>
                </a:spcBef>
                <a:spcAft>
                  <a:spcPts val="1000"/>
                </a:spcAft>
              </a:pPr>
              <a:r>
                <a:rPr lang="de-DE" sz="7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©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PROJECT CONSULT Unternehmensberatung Dr. Ulrich Kampffmeyer GmbH 2011   /</a:t>
              </a:r>
              <a:r>
                <a:rPr lang="de-DE" sz="5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Autorenrecht: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&lt;Vorname Nachname&gt; </a:t>
              </a:r>
              <a:fld id="{9BFE60F6-3665-414B-8B2E-E4084DFDC412}" type="datetime7">
                <a:rPr lang="de-DE" sz="500" b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pPr lvl="0" algn="ctr" fontAlgn="base">
                  <a:lnSpc>
                    <a:spcPts val="1000"/>
                  </a:lnSpc>
                  <a:spcBef>
                    <a:spcPct val="0"/>
                  </a:spcBef>
                  <a:spcAft>
                    <a:spcPts val="1000"/>
                  </a:spcAft>
                </a:pPr>
                <a:t>Mrz-21</a:t>
              </a:fld>
              <a:r>
                <a:rPr lang="de-DE" sz="500" b="1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/   Q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uelle: PROJECT</a:t>
              </a:r>
              <a:r>
                <a:rPr lang="de-DE" sz="500" baseline="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 CONSULT 7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	</a:t>
              </a:r>
              <a:endParaRPr lang="de-DE" sz="5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ts val="1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lang="de-DE" sz="600" dirty="0">
                <a:solidFill>
                  <a:srgbClr val="323232"/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graphicFrame>
          <p:nvGraphicFramePr>
            <p:cNvPr id="12" name="Object 3"/>
            <p:cNvGraphicFramePr>
              <a:graphicFrameLocks noChangeAspect="1"/>
            </p:cNvGraphicFramePr>
            <p:nvPr/>
          </p:nvGraphicFramePr>
          <p:xfrm>
            <a:off x="1704226" y="687984"/>
            <a:ext cx="83027" cy="720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251" name="Picture" r:id="rId3" imgW="1193800" imgH="1028700" progId="Word.Picture.8">
                    <p:embed/>
                  </p:oleObj>
                </mc:Choice>
                <mc:Fallback>
                  <p:oleObj name="Picture" r:id="rId3" imgW="1193800" imgH="1028700" progId="Word.Picture.8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04226" y="687984"/>
                          <a:ext cx="83027" cy="720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3" name="Textfeld 12"/>
          <p:cNvSpPr txBox="1"/>
          <p:nvPr userDrawn="1"/>
        </p:nvSpPr>
        <p:spPr>
          <a:xfrm>
            <a:off x="0" y="6657945"/>
            <a:ext cx="238719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Aktuelle Trends im Enterprise Information Management</a:t>
            </a:r>
          </a:p>
        </p:txBody>
      </p:sp>
      <p:sp>
        <p:nvSpPr>
          <p:cNvPr id="14" name="Textfeld 13"/>
          <p:cNvSpPr txBox="1"/>
          <p:nvPr userDrawn="1"/>
        </p:nvSpPr>
        <p:spPr>
          <a:xfrm>
            <a:off x="6300192" y="6657945"/>
            <a:ext cx="11176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Update-Tage</a:t>
            </a:r>
            <a:r>
              <a:rPr lang="de-DE" sz="700" baseline="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 EIM 2012</a:t>
            </a:r>
            <a:endParaRPr lang="de-DE" sz="700" dirty="0">
              <a:solidFill>
                <a:srgbClr val="32323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feld 14"/>
          <p:cNvSpPr txBox="1"/>
          <p:nvPr userDrawn="1"/>
        </p:nvSpPr>
        <p:spPr>
          <a:xfrm>
            <a:off x="3635896" y="6657945"/>
            <a:ext cx="111921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Dr. Ulrich Kampffmeyer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744239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744239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906289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8" name="Rechteck 7"/>
          <p:cNvSpPr/>
          <p:nvPr userDrawn="1"/>
        </p:nvSpPr>
        <p:spPr>
          <a:xfrm>
            <a:off x="-1588" y="6669359"/>
            <a:ext cx="9144000" cy="187449"/>
          </a:xfrm>
          <a:prstGeom prst="rect">
            <a:avLst/>
          </a:prstGeom>
          <a:solidFill>
            <a:srgbClr val="BFBFB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Foliennummernplatzhalter 5"/>
          <p:cNvSpPr txBox="1">
            <a:spLocks/>
          </p:cNvSpPr>
          <p:nvPr userDrawn="1"/>
        </p:nvSpPr>
        <p:spPr>
          <a:xfrm>
            <a:off x="8748464" y="6669360"/>
            <a:ext cx="395536" cy="188640"/>
          </a:xfrm>
          <a:prstGeom prst="rect">
            <a:avLst/>
          </a:prstGeom>
        </p:spPr>
        <p:txBody>
          <a:bodyPr/>
          <a:lstStyle>
            <a:lvl1pPr>
              <a:defRPr lang="de-DE" sz="7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A7A3264-7158-4EF2-98F3-9BF521FF3927}" type="slidenum">
              <a:rPr kumimoji="0" lang="de-DE" sz="700" b="0" i="0" u="none" strike="noStrike" kern="1200" cap="none" spc="0" normalizeH="0" baseline="0" noProof="0" smtClean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700" b="0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13" name="Gruppieren 12"/>
          <p:cNvGrpSpPr/>
          <p:nvPr userDrawn="1"/>
        </p:nvGrpSpPr>
        <p:grpSpPr>
          <a:xfrm>
            <a:off x="0" y="548680"/>
            <a:ext cx="9144000" cy="288032"/>
            <a:chOff x="0" y="620688"/>
            <a:chExt cx="9144000" cy="288032"/>
          </a:xfrm>
        </p:grpSpPr>
        <p:sp>
          <p:nvSpPr>
            <p:cNvPr id="15" name="Text Box 5"/>
            <p:cNvSpPr txBox="1">
              <a:spLocks noChangeAspect="1" noChangeArrowheads="1"/>
            </p:cNvSpPr>
            <p:nvPr userDrawn="1"/>
          </p:nvSpPr>
          <p:spPr bwMode="auto">
            <a:xfrm>
              <a:off x="0" y="620688"/>
              <a:ext cx="9144000" cy="28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ctr" fontAlgn="base">
                <a:lnSpc>
                  <a:spcPts val="1000"/>
                </a:lnSpc>
                <a:spcBef>
                  <a:spcPct val="0"/>
                </a:spcBef>
                <a:spcAft>
                  <a:spcPts val="1000"/>
                </a:spcAft>
              </a:pPr>
              <a:r>
                <a:rPr lang="de-DE" sz="7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©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PROJECT CONSULT Unternehmensberatung Dr. Ulrich Kampffmeyer GmbH 2011   /</a:t>
              </a:r>
              <a:r>
                <a:rPr lang="de-DE" sz="5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Autorenrecht: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&lt;Vorname Nachname&gt; </a:t>
              </a:r>
              <a:fld id="{9BFE60F6-3665-414B-8B2E-E4084DFDC412}" type="datetime7">
                <a:rPr lang="de-DE" sz="500" b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pPr lvl="0" algn="ctr" fontAlgn="base">
                  <a:lnSpc>
                    <a:spcPts val="1000"/>
                  </a:lnSpc>
                  <a:spcBef>
                    <a:spcPct val="0"/>
                  </a:spcBef>
                  <a:spcAft>
                    <a:spcPts val="1000"/>
                  </a:spcAft>
                </a:pPr>
                <a:t>Mrz-21</a:t>
              </a:fld>
              <a:r>
                <a:rPr lang="de-DE" sz="500" b="1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/   Q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uelle: PROJECT</a:t>
              </a:r>
              <a:r>
                <a:rPr lang="de-DE" sz="500" baseline="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 CONSULT 8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	</a:t>
              </a:r>
              <a:endParaRPr lang="de-DE" sz="5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ts val="1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lang="de-DE" sz="600" dirty="0">
                <a:solidFill>
                  <a:srgbClr val="323232"/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graphicFrame>
          <p:nvGraphicFramePr>
            <p:cNvPr id="16" name="Object 3"/>
            <p:cNvGraphicFramePr>
              <a:graphicFrameLocks noChangeAspect="1"/>
            </p:cNvGraphicFramePr>
            <p:nvPr/>
          </p:nvGraphicFramePr>
          <p:xfrm>
            <a:off x="1704226" y="687984"/>
            <a:ext cx="83027" cy="720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75" name="Picture" r:id="rId3" imgW="1193800" imgH="1028700" progId="Word.Picture.8">
                    <p:embed/>
                  </p:oleObj>
                </mc:Choice>
                <mc:Fallback>
                  <p:oleObj name="Picture" r:id="rId3" imgW="1193800" imgH="1028700" progId="Word.Picture.8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04226" y="687984"/>
                          <a:ext cx="83027" cy="720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" name="Textfeld 16"/>
          <p:cNvSpPr txBox="1"/>
          <p:nvPr userDrawn="1"/>
        </p:nvSpPr>
        <p:spPr>
          <a:xfrm>
            <a:off x="0" y="6657945"/>
            <a:ext cx="238719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Aktuelle Trends im Enterprise Information Management</a:t>
            </a:r>
          </a:p>
        </p:txBody>
      </p:sp>
      <p:sp>
        <p:nvSpPr>
          <p:cNvPr id="18" name="Textfeld 17"/>
          <p:cNvSpPr txBox="1"/>
          <p:nvPr userDrawn="1"/>
        </p:nvSpPr>
        <p:spPr>
          <a:xfrm>
            <a:off x="6300192" y="6657945"/>
            <a:ext cx="11176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Update-Tage</a:t>
            </a:r>
            <a:r>
              <a:rPr lang="de-DE" sz="700" baseline="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 EIM 2012</a:t>
            </a:r>
            <a:endParaRPr lang="de-DE" sz="700" dirty="0">
              <a:solidFill>
                <a:srgbClr val="32323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feld 18"/>
          <p:cNvSpPr txBox="1"/>
          <p:nvPr userDrawn="1"/>
        </p:nvSpPr>
        <p:spPr>
          <a:xfrm>
            <a:off x="3635896" y="6657945"/>
            <a:ext cx="111921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Dr. Ulrich Kampffmeyer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Textmasterformate durch Klicken bearbeiten</a:t>
            </a:r>
          </a:p>
        </p:txBody>
      </p:sp>
      <p:sp>
        <p:nvSpPr>
          <p:cNvPr id="8" name="Rechteck 7"/>
          <p:cNvSpPr/>
          <p:nvPr userDrawn="1"/>
        </p:nvSpPr>
        <p:spPr>
          <a:xfrm>
            <a:off x="-1588" y="6669359"/>
            <a:ext cx="9144000" cy="187449"/>
          </a:xfrm>
          <a:prstGeom prst="rect">
            <a:avLst/>
          </a:prstGeom>
          <a:solidFill>
            <a:srgbClr val="BFBFB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Foliennummernplatzhalter 5"/>
          <p:cNvSpPr txBox="1">
            <a:spLocks/>
          </p:cNvSpPr>
          <p:nvPr userDrawn="1"/>
        </p:nvSpPr>
        <p:spPr>
          <a:xfrm>
            <a:off x="8748464" y="6669360"/>
            <a:ext cx="395536" cy="188640"/>
          </a:xfrm>
          <a:prstGeom prst="rect">
            <a:avLst/>
          </a:prstGeom>
        </p:spPr>
        <p:txBody>
          <a:bodyPr/>
          <a:lstStyle>
            <a:lvl1pPr>
              <a:defRPr lang="de-DE" sz="7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65F9BB-C852-49C6-A96D-224222FAFE45}" type="slidenum">
              <a:rPr kumimoji="0" lang="de-DE" sz="700" b="0" i="0" u="none" strike="noStrike" kern="1200" cap="none" spc="0" normalizeH="0" baseline="0" noProof="0" smtClean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700" b="0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13" name="Gruppieren 12"/>
          <p:cNvGrpSpPr/>
          <p:nvPr userDrawn="1"/>
        </p:nvGrpSpPr>
        <p:grpSpPr>
          <a:xfrm>
            <a:off x="0" y="548680"/>
            <a:ext cx="9144000" cy="288032"/>
            <a:chOff x="0" y="620688"/>
            <a:chExt cx="9144000" cy="288032"/>
          </a:xfrm>
        </p:grpSpPr>
        <p:sp>
          <p:nvSpPr>
            <p:cNvPr id="15" name="Text Box 5"/>
            <p:cNvSpPr txBox="1">
              <a:spLocks noChangeAspect="1" noChangeArrowheads="1"/>
            </p:cNvSpPr>
            <p:nvPr userDrawn="1"/>
          </p:nvSpPr>
          <p:spPr bwMode="auto">
            <a:xfrm>
              <a:off x="0" y="620688"/>
              <a:ext cx="9144000" cy="28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ctr" fontAlgn="base">
                <a:lnSpc>
                  <a:spcPts val="1000"/>
                </a:lnSpc>
                <a:spcBef>
                  <a:spcPct val="0"/>
                </a:spcBef>
                <a:spcAft>
                  <a:spcPts val="1000"/>
                </a:spcAft>
              </a:pPr>
              <a:r>
                <a:rPr lang="de-DE" sz="7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©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PROJECT CONSULT Unternehmensberatung Dr. Ulrich Kampffmeyer GmbH 2011   /</a:t>
              </a:r>
              <a:r>
                <a:rPr lang="de-DE" sz="5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Autorenrecht: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&lt;Vorname Nachname&gt; </a:t>
              </a:r>
              <a:fld id="{9BFE60F6-3665-414B-8B2E-E4084DFDC412}" type="datetime7">
                <a:rPr lang="de-DE" sz="500" b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pPr lvl="0" algn="ctr" fontAlgn="base">
                  <a:lnSpc>
                    <a:spcPts val="1000"/>
                  </a:lnSpc>
                  <a:spcBef>
                    <a:spcPct val="0"/>
                  </a:spcBef>
                  <a:spcAft>
                    <a:spcPts val="1000"/>
                  </a:spcAft>
                </a:pPr>
                <a:t>Mrz-21</a:t>
              </a:fld>
              <a:r>
                <a:rPr lang="de-DE" sz="500" b="1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/   Q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uelle: PROJECT</a:t>
              </a:r>
              <a:r>
                <a:rPr lang="de-DE" sz="500" baseline="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 CONSULT 8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	</a:t>
              </a:r>
              <a:endParaRPr lang="de-DE" sz="5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ts val="1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lang="de-DE" sz="600" dirty="0">
                <a:solidFill>
                  <a:srgbClr val="323232"/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graphicFrame>
          <p:nvGraphicFramePr>
            <p:cNvPr id="16" name="Object 3"/>
            <p:cNvGraphicFramePr>
              <a:graphicFrameLocks noChangeAspect="1"/>
            </p:cNvGraphicFramePr>
            <p:nvPr/>
          </p:nvGraphicFramePr>
          <p:xfrm>
            <a:off x="1704226" y="687984"/>
            <a:ext cx="83027" cy="720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9" name="Picture" r:id="rId3" imgW="1193800" imgH="1028700" progId="Word.Picture.8">
                    <p:embed/>
                  </p:oleObj>
                </mc:Choice>
                <mc:Fallback>
                  <p:oleObj name="Picture" r:id="rId3" imgW="1193800" imgH="1028700" progId="Word.Picture.8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04226" y="687984"/>
                          <a:ext cx="83027" cy="720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7" name="Textfeld 16"/>
          <p:cNvSpPr txBox="1"/>
          <p:nvPr userDrawn="1"/>
        </p:nvSpPr>
        <p:spPr>
          <a:xfrm>
            <a:off x="0" y="6657945"/>
            <a:ext cx="238719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Aktuelle Trends im Enterprise Information Management</a:t>
            </a:r>
          </a:p>
        </p:txBody>
      </p:sp>
      <p:sp>
        <p:nvSpPr>
          <p:cNvPr id="18" name="Textfeld 17"/>
          <p:cNvSpPr txBox="1"/>
          <p:nvPr userDrawn="1"/>
        </p:nvSpPr>
        <p:spPr>
          <a:xfrm>
            <a:off x="6300192" y="6657945"/>
            <a:ext cx="11176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Update-Tage</a:t>
            </a:r>
            <a:r>
              <a:rPr lang="de-DE" sz="700" baseline="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 EIM 2012</a:t>
            </a:r>
            <a:endParaRPr lang="de-DE" sz="700" dirty="0">
              <a:solidFill>
                <a:srgbClr val="32323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feld 18"/>
          <p:cNvSpPr txBox="1"/>
          <p:nvPr userDrawn="1"/>
        </p:nvSpPr>
        <p:spPr>
          <a:xfrm>
            <a:off x="3635896" y="6657945"/>
            <a:ext cx="111921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Dr. Ulrich Kampffmeyer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hteck 6"/>
          <p:cNvSpPr/>
          <p:nvPr userDrawn="1"/>
        </p:nvSpPr>
        <p:spPr>
          <a:xfrm>
            <a:off x="-1588" y="6669359"/>
            <a:ext cx="9144000" cy="187449"/>
          </a:xfrm>
          <a:prstGeom prst="rect">
            <a:avLst/>
          </a:prstGeom>
          <a:solidFill>
            <a:srgbClr val="BFBFB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Foliennummernplatzhalter 5"/>
          <p:cNvSpPr txBox="1">
            <a:spLocks/>
          </p:cNvSpPr>
          <p:nvPr userDrawn="1"/>
        </p:nvSpPr>
        <p:spPr>
          <a:xfrm>
            <a:off x="8748464" y="6669360"/>
            <a:ext cx="395536" cy="188640"/>
          </a:xfrm>
          <a:prstGeom prst="rect">
            <a:avLst/>
          </a:prstGeom>
        </p:spPr>
        <p:txBody>
          <a:bodyPr/>
          <a:lstStyle>
            <a:lvl1pPr>
              <a:defRPr lang="de-DE" sz="7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2FE8FB-1BAF-4BF4-A577-ACC5BB4298DC}" type="slidenum">
              <a:rPr kumimoji="0" lang="de-DE" sz="700" b="0" i="0" u="none" strike="noStrike" kern="1200" cap="none" spc="0" normalizeH="0" baseline="0" noProof="0" smtClean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700" b="0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13" name="Gruppieren 12"/>
          <p:cNvGrpSpPr/>
          <p:nvPr userDrawn="1"/>
        </p:nvGrpSpPr>
        <p:grpSpPr>
          <a:xfrm>
            <a:off x="0" y="620688"/>
            <a:ext cx="9144000" cy="288032"/>
            <a:chOff x="0" y="620688"/>
            <a:chExt cx="9144000" cy="288032"/>
          </a:xfrm>
        </p:grpSpPr>
        <p:sp>
          <p:nvSpPr>
            <p:cNvPr id="14" name="Text Box 5"/>
            <p:cNvSpPr txBox="1">
              <a:spLocks noChangeAspect="1" noChangeArrowheads="1"/>
            </p:cNvSpPr>
            <p:nvPr userDrawn="1"/>
          </p:nvSpPr>
          <p:spPr bwMode="auto">
            <a:xfrm>
              <a:off x="0" y="620688"/>
              <a:ext cx="9144000" cy="28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ctr" fontAlgn="base">
                <a:lnSpc>
                  <a:spcPts val="1000"/>
                </a:lnSpc>
                <a:spcBef>
                  <a:spcPct val="0"/>
                </a:spcBef>
                <a:spcAft>
                  <a:spcPts val="1000"/>
                </a:spcAft>
              </a:pPr>
              <a:r>
                <a:rPr lang="de-DE" sz="7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©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PROJECT CONSULT Unternehmensberatung Dr. Ulrich Kampffmeyer GmbH 2011   /</a:t>
              </a:r>
              <a:r>
                <a:rPr lang="de-DE" sz="5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Autorenrecht: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&lt;Vorname Nachname&gt; </a:t>
              </a:r>
              <a:fld id="{9BFE60F6-3665-414B-8B2E-E4084DFDC412}" type="datetime7">
                <a:rPr lang="de-DE" sz="500" b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pPr lvl="0" algn="ctr" fontAlgn="base">
                  <a:lnSpc>
                    <a:spcPts val="1000"/>
                  </a:lnSpc>
                  <a:spcBef>
                    <a:spcPct val="0"/>
                  </a:spcBef>
                  <a:spcAft>
                    <a:spcPts val="1000"/>
                  </a:spcAft>
                </a:pPr>
                <a:t>Mrz-21</a:t>
              </a:fld>
              <a:r>
                <a:rPr lang="de-DE" sz="500" b="1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/   Q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uelle: PROJECT</a:t>
              </a:r>
              <a:r>
                <a:rPr lang="de-DE" sz="500" baseline="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 CONSULT 9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	</a:t>
              </a:r>
              <a:endParaRPr lang="de-DE" sz="5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ts val="1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lang="de-DE" sz="600" dirty="0">
                <a:solidFill>
                  <a:srgbClr val="323232"/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graphicFrame>
          <p:nvGraphicFramePr>
            <p:cNvPr id="15" name="Object 3"/>
            <p:cNvGraphicFramePr>
              <a:graphicFrameLocks noChangeAspect="1"/>
            </p:cNvGraphicFramePr>
            <p:nvPr/>
          </p:nvGraphicFramePr>
          <p:xfrm>
            <a:off x="1704226" y="687984"/>
            <a:ext cx="83027" cy="720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323" name="Picture" r:id="rId3" imgW="1193800" imgH="1028700" progId="Word.Picture.8">
                    <p:embed/>
                  </p:oleObj>
                </mc:Choice>
                <mc:Fallback>
                  <p:oleObj name="Picture" r:id="rId3" imgW="1193800" imgH="1028700" progId="Word.Picture.8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04226" y="687984"/>
                          <a:ext cx="83027" cy="720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" name="Textfeld 15"/>
          <p:cNvSpPr txBox="1"/>
          <p:nvPr userDrawn="1"/>
        </p:nvSpPr>
        <p:spPr>
          <a:xfrm>
            <a:off x="0" y="6657945"/>
            <a:ext cx="238719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Aktuelle Trends im Enterprise Information Management</a:t>
            </a:r>
          </a:p>
        </p:txBody>
      </p:sp>
      <p:sp>
        <p:nvSpPr>
          <p:cNvPr id="17" name="Textfeld 16"/>
          <p:cNvSpPr txBox="1"/>
          <p:nvPr userDrawn="1"/>
        </p:nvSpPr>
        <p:spPr>
          <a:xfrm>
            <a:off x="6300192" y="6657945"/>
            <a:ext cx="11176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Update-Tage</a:t>
            </a:r>
            <a:r>
              <a:rPr lang="de-DE" sz="700" baseline="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 EIM 2012</a:t>
            </a:r>
            <a:endParaRPr lang="de-DE" sz="700" dirty="0">
              <a:solidFill>
                <a:srgbClr val="32323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feld 17"/>
          <p:cNvSpPr txBox="1"/>
          <p:nvPr userDrawn="1"/>
        </p:nvSpPr>
        <p:spPr>
          <a:xfrm>
            <a:off x="3635896" y="6657945"/>
            <a:ext cx="111921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Dr. Ulrich Kampffmeyer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Rechteck 6"/>
          <p:cNvSpPr/>
          <p:nvPr userDrawn="1"/>
        </p:nvSpPr>
        <p:spPr>
          <a:xfrm>
            <a:off x="-1588" y="6669359"/>
            <a:ext cx="9144000" cy="187449"/>
          </a:xfrm>
          <a:prstGeom prst="rect">
            <a:avLst/>
          </a:prstGeom>
          <a:solidFill>
            <a:srgbClr val="BFBFB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Foliennummernplatzhalter 5"/>
          <p:cNvSpPr txBox="1">
            <a:spLocks/>
          </p:cNvSpPr>
          <p:nvPr userDrawn="1"/>
        </p:nvSpPr>
        <p:spPr>
          <a:xfrm>
            <a:off x="8748464" y="6669360"/>
            <a:ext cx="395536" cy="188640"/>
          </a:xfrm>
          <a:prstGeom prst="rect">
            <a:avLst/>
          </a:prstGeom>
        </p:spPr>
        <p:txBody>
          <a:bodyPr/>
          <a:lstStyle>
            <a:lvl1pPr>
              <a:defRPr lang="de-DE" sz="700" kern="1200" smtClean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B4C623-DD7C-49F4-8DA2-057A3CF8E040}" type="slidenum">
              <a:rPr kumimoji="0" lang="de-DE" sz="700" b="0" i="0" u="none" strike="noStrike" kern="1200" cap="none" spc="0" normalizeH="0" baseline="0" noProof="0" smtClean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‹Nr.›</a:t>
            </a:fld>
            <a:endParaRPr kumimoji="0" lang="de-DE" sz="700" b="0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12" name="Gruppieren 11"/>
          <p:cNvGrpSpPr/>
          <p:nvPr userDrawn="1"/>
        </p:nvGrpSpPr>
        <p:grpSpPr>
          <a:xfrm>
            <a:off x="0" y="548680"/>
            <a:ext cx="9144000" cy="288032"/>
            <a:chOff x="0" y="620688"/>
            <a:chExt cx="9144000" cy="288032"/>
          </a:xfrm>
        </p:grpSpPr>
        <p:sp>
          <p:nvSpPr>
            <p:cNvPr id="14" name="Text Box 5"/>
            <p:cNvSpPr txBox="1">
              <a:spLocks noChangeAspect="1" noChangeArrowheads="1"/>
            </p:cNvSpPr>
            <p:nvPr userDrawn="1"/>
          </p:nvSpPr>
          <p:spPr bwMode="auto">
            <a:xfrm>
              <a:off x="0" y="620688"/>
              <a:ext cx="9144000" cy="2880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lvl="0" algn="ctr" fontAlgn="base">
                <a:lnSpc>
                  <a:spcPts val="1000"/>
                </a:lnSpc>
                <a:spcBef>
                  <a:spcPct val="0"/>
                </a:spcBef>
                <a:spcAft>
                  <a:spcPts val="1000"/>
                </a:spcAft>
              </a:pPr>
              <a:r>
                <a:rPr lang="de-DE" sz="7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©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PROJECT CONSULT Unternehmensberatung Dr. Ulrich Kampffmeyer GmbH 2011   /</a:t>
              </a:r>
              <a:r>
                <a:rPr lang="de-DE" sz="500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Autorenrecht: 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&lt;Vorname Nachname&gt; </a:t>
              </a:r>
              <a:fld id="{9BFE60F6-3665-414B-8B2E-E4084DFDC412}" type="datetime7">
                <a:rPr lang="de-DE" sz="500" b="1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pPr lvl="0" algn="ctr" fontAlgn="base">
                  <a:lnSpc>
                    <a:spcPts val="1000"/>
                  </a:lnSpc>
                  <a:spcBef>
                    <a:spcPct val="0"/>
                  </a:spcBef>
                  <a:spcAft>
                    <a:spcPts val="1000"/>
                  </a:spcAft>
                </a:pPr>
                <a:t>Mrz-21</a:t>
              </a:fld>
              <a:r>
                <a:rPr lang="de-DE" sz="500" b="1" baseline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/   Q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uelle: PROJECT</a:t>
              </a:r>
              <a:r>
                <a:rPr lang="de-DE" sz="500" baseline="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 CONSULT 10</a:t>
              </a:r>
              <a:r>
                <a:rPr lang="de-DE" sz="500" dirty="0">
                  <a:solidFill>
                    <a:schemeClr val="bg1"/>
                  </a:solidFill>
                  <a:latin typeface="Arial" pitchFamily="34" charset="0"/>
                  <a:ea typeface="+mj-ea"/>
                  <a:cs typeface="Arial" pitchFamily="34" charset="0"/>
                </a:rPr>
                <a:t>	</a:t>
              </a:r>
              <a:endParaRPr lang="de-DE" sz="500" b="1" dirty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ts val="1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lang="de-DE" sz="600" dirty="0">
                <a:solidFill>
                  <a:srgbClr val="323232"/>
                </a:solidFill>
                <a:latin typeface="Arial" pitchFamily="34" charset="0"/>
                <a:ea typeface="+mj-ea"/>
                <a:cs typeface="Arial" pitchFamily="34" charset="0"/>
              </a:endParaRPr>
            </a:p>
          </p:txBody>
        </p:sp>
        <p:graphicFrame>
          <p:nvGraphicFramePr>
            <p:cNvPr id="15" name="Object 3"/>
            <p:cNvGraphicFramePr>
              <a:graphicFrameLocks noChangeAspect="1"/>
            </p:cNvGraphicFramePr>
            <p:nvPr/>
          </p:nvGraphicFramePr>
          <p:xfrm>
            <a:off x="1704226" y="687984"/>
            <a:ext cx="83027" cy="720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347" name="Picture" r:id="rId3" imgW="1193800" imgH="1028700" progId="Word.Picture.8">
                    <p:embed/>
                  </p:oleObj>
                </mc:Choice>
                <mc:Fallback>
                  <p:oleObj name="Picture" r:id="rId3" imgW="1193800" imgH="1028700" progId="Word.Picture.8">
                    <p:embed/>
                    <p:pic>
                      <p:nvPicPr>
                        <p:cNvPr id="0" name="Picture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704226" y="687984"/>
                          <a:ext cx="83027" cy="7200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6" name="Textfeld 15"/>
          <p:cNvSpPr txBox="1"/>
          <p:nvPr userDrawn="1"/>
        </p:nvSpPr>
        <p:spPr>
          <a:xfrm>
            <a:off x="0" y="6657945"/>
            <a:ext cx="238719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Aktuelle Trends im Enterprise Information Management</a:t>
            </a:r>
          </a:p>
        </p:txBody>
      </p:sp>
      <p:sp>
        <p:nvSpPr>
          <p:cNvPr id="17" name="Textfeld 16"/>
          <p:cNvSpPr txBox="1"/>
          <p:nvPr userDrawn="1"/>
        </p:nvSpPr>
        <p:spPr>
          <a:xfrm>
            <a:off x="6300192" y="6657945"/>
            <a:ext cx="1117614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Update-Tage</a:t>
            </a:r>
            <a:r>
              <a:rPr lang="de-DE" sz="700" baseline="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 EIM 2012</a:t>
            </a:r>
            <a:endParaRPr lang="de-DE" sz="700" dirty="0">
              <a:solidFill>
                <a:srgbClr val="32323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feld 17"/>
          <p:cNvSpPr txBox="1"/>
          <p:nvPr userDrawn="1"/>
        </p:nvSpPr>
        <p:spPr>
          <a:xfrm>
            <a:off x="3635896" y="6657945"/>
            <a:ext cx="1119217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Dr. Ulrich Kampffmeyer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070"/>
          <p:cNvSpPr>
            <a:spLocks noChangeArrowheads="1"/>
          </p:cNvSpPr>
          <p:nvPr/>
        </p:nvSpPr>
        <p:spPr bwMode="auto">
          <a:xfrm>
            <a:off x="0" y="0"/>
            <a:ext cx="1219200" cy="6858000"/>
          </a:xfrm>
          <a:prstGeom prst="rect">
            <a:avLst/>
          </a:prstGeom>
          <a:gradFill rotWithShape="0">
            <a:gsLst>
              <a:gs pos="0">
                <a:srgbClr val="C0C0C0">
                  <a:gamma/>
                  <a:tint val="10588"/>
                  <a:invGamma/>
                </a:srgbClr>
              </a:gs>
              <a:gs pos="100000">
                <a:srgbClr val="C0C0C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DE"/>
          </a:p>
        </p:txBody>
      </p:sp>
      <p:grpSp>
        <p:nvGrpSpPr>
          <p:cNvPr id="2" name="Group 2051"/>
          <p:cNvGrpSpPr>
            <a:grpSpLocks noChangeAspect="1"/>
          </p:cNvGrpSpPr>
          <p:nvPr/>
        </p:nvGrpSpPr>
        <p:grpSpPr bwMode="auto">
          <a:xfrm>
            <a:off x="171450" y="228600"/>
            <a:ext cx="838200" cy="838200"/>
            <a:chOff x="157" y="128"/>
            <a:chExt cx="732" cy="734"/>
          </a:xfrm>
        </p:grpSpPr>
        <p:sp>
          <p:nvSpPr>
            <p:cNvPr id="6" name="Rectangle 2052"/>
            <p:cNvSpPr>
              <a:spLocks noChangeAspect="1" noChangeArrowheads="1"/>
            </p:cNvSpPr>
            <p:nvPr/>
          </p:nvSpPr>
          <p:spPr bwMode="auto">
            <a:xfrm>
              <a:off x="163" y="129"/>
              <a:ext cx="721" cy="72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7" name="Freeform 2053"/>
            <p:cNvSpPr>
              <a:spLocks noChangeAspect="1"/>
            </p:cNvSpPr>
            <p:nvPr/>
          </p:nvSpPr>
          <p:spPr bwMode="auto">
            <a:xfrm>
              <a:off x="411" y="181"/>
              <a:ext cx="87" cy="6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26"/>
                </a:cxn>
                <a:cxn ang="0">
                  <a:pos x="86" y="626"/>
                </a:cxn>
                <a:cxn ang="0">
                  <a:pos x="86" y="0"/>
                </a:cxn>
                <a:cxn ang="0">
                  <a:pos x="0" y="0"/>
                </a:cxn>
              </a:cxnLst>
              <a:rect l="0" t="0" r="r" b="b"/>
              <a:pathLst>
                <a:path w="87" h="627">
                  <a:moveTo>
                    <a:pt x="0" y="0"/>
                  </a:moveTo>
                  <a:lnTo>
                    <a:pt x="0" y="626"/>
                  </a:lnTo>
                  <a:lnTo>
                    <a:pt x="86" y="626"/>
                  </a:lnTo>
                  <a:lnTo>
                    <a:pt x="86" y="0"/>
                  </a:lnTo>
                  <a:lnTo>
                    <a:pt x="0" y="0"/>
                  </a:lnTo>
                </a:path>
              </a:pathLst>
            </a:custGeom>
            <a:solidFill>
              <a:srgbClr val="00279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8" name="Freeform 2054"/>
            <p:cNvSpPr>
              <a:spLocks noChangeAspect="1"/>
            </p:cNvSpPr>
            <p:nvPr/>
          </p:nvSpPr>
          <p:spPr bwMode="auto">
            <a:xfrm>
              <a:off x="158" y="182"/>
              <a:ext cx="198" cy="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6"/>
                </a:cxn>
                <a:cxn ang="0">
                  <a:pos x="196" y="86"/>
                </a:cxn>
                <a:cxn ang="0">
                  <a:pos x="196" y="0"/>
                </a:cxn>
                <a:cxn ang="0">
                  <a:pos x="0" y="0"/>
                </a:cxn>
              </a:cxnLst>
              <a:rect l="0" t="0" r="r" b="b"/>
              <a:pathLst>
                <a:path w="197" h="87">
                  <a:moveTo>
                    <a:pt x="0" y="0"/>
                  </a:moveTo>
                  <a:lnTo>
                    <a:pt x="0" y="86"/>
                  </a:lnTo>
                  <a:lnTo>
                    <a:pt x="196" y="86"/>
                  </a:lnTo>
                  <a:lnTo>
                    <a:pt x="196" y="0"/>
                  </a:lnTo>
                  <a:lnTo>
                    <a:pt x="0" y="0"/>
                  </a:lnTo>
                </a:path>
              </a:pathLst>
            </a:custGeom>
            <a:solidFill>
              <a:srgbClr val="00279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9" name="Freeform 2055"/>
            <p:cNvSpPr>
              <a:spLocks noChangeAspect="1"/>
            </p:cNvSpPr>
            <p:nvPr/>
          </p:nvSpPr>
          <p:spPr bwMode="auto">
            <a:xfrm>
              <a:off x="158" y="359"/>
              <a:ext cx="198" cy="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6"/>
                </a:cxn>
                <a:cxn ang="0">
                  <a:pos x="196" y="86"/>
                </a:cxn>
                <a:cxn ang="0">
                  <a:pos x="196" y="0"/>
                </a:cxn>
                <a:cxn ang="0">
                  <a:pos x="0" y="0"/>
                </a:cxn>
              </a:cxnLst>
              <a:rect l="0" t="0" r="r" b="b"/>
              <a:pathLst>
                <a:path w="197" h="87">
                  <a:moveTo>
                    <a:pt x="0" y="0"/>
                  </a:moveTo>
                  <a:lnTo>
                    <a:pt x="0" y="86"/>
                  </a:lnTo>
                  <a:lnTo>
                    <a:pt x="196" y="86"/>
                  </a:lnTo>
                  <a:lnTo>
                    <a:pt x="196" y="0"/>
                  </a:lnTo>
                  <a:lnTo>
                    <a:pt x="0" y="0"/>
                  </a:lnTo>
                </a:path>
              </a:pathLst>
            </a:custGeom>
            <a:solidFill>
              <a:srgbClr val="00279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0" name="Freeform 2056"/>
            <p:cNvSpPr>
              <a:spLocks noChangeAspect="1"/>
            </p:cNvSpPr>
            <p:nvPr/>
          </p:nvSpPr>
          <p:spPr bwMode="auto">
            <a:xfrm>
              <a:off x="554" y="181"/>
              <a:ext cx="86" cy="6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626"/>
                </a:cxn>
                <a:cxn ang="0">
                  <a:pos x="86" y="626"/>
                </a:cxn>
                <a:cxn ang="0">
                  <a:pos x="86" y="0"/>
                </a:cxn>
                <a:cxn ang="0">
                  <a:pos x="0" y="0"/>
                </a:cxn>
              </a:cxnLst>
              <a:rect l="0" t="0" r="r" b="b"/>
              <a:pathLst>
                <a:path w="87" h="627">
                  <a:moveTo>
                    <a:pt x="0" y="0"/>
                  </a:moveTo>
                  <a:lnTo>
                    <a:pt x="0" y="626"/>
                  </a:lnTo>
                  <a:lnTo>
                    <a:pt x="86" y="626"/>
                  </a:lnTo>
                  <a:lnTo>
                    <a:pt x="86" y="0"/>
                  </a:lnTo>
                  <a:lnTo>
                    <a:pt x="0" y="0"/>
                  </a:lnTo>
                </a:path>
              </a:pathLst>
            </a:custGeom>
            <a:solidFill>
              <a:srgbClr val="00279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1" name="Freeform 2057"/>
            <p:cNvSpPr>
              <a:spLocks noChangeAspect="1"/>
            </p:cNvSpPr>
            <p:nvPr/>
          </p:nvSpPr>
          <p:spPr bwMode="auto">
            <a:xfrm>
              <a:off x="692" y="182"/>
              <a:ext cx="195" cy="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6"/>
                </a:cxn>
                <a:cxn ang="0">
                  <a:pos x="195" y="86"/>
                </a:cxn>
                <a:cxn ang="0">
                  <a:pos x="195" y="0"/>
                </a:cxn>
                <a:cxn ang="0">
                  <a:pos x="0" y="0"/>
                </a:cxn>
              </a:cxnLst>
              <a:rect l="0" t="0" r="r" b="b"/>
              <a:pathLst>
                <a:path w="196" h="87">
                  <a:moveTo>
                    <a:pt x="0" y="0"/>
                  </a:moveTo>
                  <a:lnTo>
                    <a:pt x="0" y="86"/>
                  </a:lnTo>
                  <a:lnTo>
                    <a:pt x="195" y="86"/>
                  </a:lnTo>
                  <a:lnTo>
                    <a:pt x="195" y="0"/>
                  </a:lnTo>
                  <a:lnTo>
                    <a:pt x="0" y="0"/>
                  </a:lnTo>
                </a:path>
              </a:pathLst>
            </a:custGeom>
            <a:solidFill>
              <a:srgbClr val="00279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2" name="Freeform 2058"/>
            <p:cNvSpPr>
              <a:spLocks noChangeAspect="1"/>
            </p:cNvSpPr>
            <p:nvPr/>
          </p:nvSpPr>
          <p:spPr bwMode="auto">
            <a:xfrm>
              <a:off x="692" y="359"/>
              <a:ext cx="195" cy="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86"/>
                </a:cxn>
                <a:cxn ang="0">
                  <a:pos x="195" y="86"/>
                </a:cxn>
                <a:cxn ang="0">
                  <a:pos x="195" y="0"/>
                </a:cxn>
                <a:cxn ang="0">
                  <a:pos x="0" y="0"/>
                </a:cxn>
              </a:cxnLst>
              <a:rect l="0" t="0" r="r" b="b"/>
              <a:pathLst>
                <a:path w="196" h="87">
                  <a:moveTo>
                    <a:pt x="0" y="0"/>
                  </a:moveTo>
                  <a:lnTo>
                    <a:pt x="0" y="86"/>
                  </a:lnTo>
                  <a:lnTo>
                    <a:pt x="195" y="86"/>
                  </a:lnTo>
                  <a:lnTo>
                    <a:pt x="195" y="0"/>
                  </a:lnTo>
                  <a:lnTo>
                    <a:pt x="0" y="0"/>
                  </a:lnTo>
                </a:path>
              </a:pathLst>
            </a:custGeom>
            <a:solidFill>
              <a:srgbClr val="00279F"/>
            </a:solidFill>
            <a:ln w="12700" cap="rnd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3" name="Line 2059"/>
            <p:cNvSpPr>
              <a:spLocks noChangeAspect="1" noChangeShapeType="1"/>
            </p:cNvSpPr>
            <p:nvPr/>
          </p:nvSpPr>
          <p:spPr bwMode="auto">
            <a:xfrm>
              <a:off x="157" y="861"/>
              <a:ext cx="726" cy="0"/>
            </a:xfrm>
            <a:prstGeom prst="line">
              <a:avLst/>
            </a:prstGeom>
            <a:noFill/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4" name="Line 2060"/>
            <p:cNvSpPr>
              <a:spLocks noChangeAspect="1" noChangeShapeType="1"/>
            </p:cNvSpPr>
            <p:nvPr/>
          </p:nvSpPr>
          <p:spPr bwMode="auto">
            <a:xfrm flipV="1">
              <a:off x="889" y="489"/>
              <a:ext cx="0" cy="373"/>
            </a:xfrm>
            <a:prstGeom prst="line">
              <a:avLst/>
            </a:prstGeom>
            <a:noFill/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5" name="Line 2061"/>
            <p:cNvSpPr>
              <a:spLocks noChangeAspect="1" noChangeShapeType="1"/>
            </p:cNvSpPr>
            <p:nvPr/>
          </p:nvSpPr>
          <p:spPr bwMode="auto">
            <a:xfrm flipV="1">
              <a:off x="157" y="484"/>
              <a:ext cx="0" cy="378"/>
            </a:xfrm>
            <a:prstGeom prst="line">
              <a:avLst/>
            </a:prstGeom>
            <a:noFill/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6" name="Line 2062"/>
            <p:cNvSpPr>
              <a:spLocks noChangeAspect="1" noChangeShapeType="1"/>
            </p:cNvSpPr>
            <p:nvPr/>
          </p:nvSpPr>
          <p:spPr bwMode="auto">
            <a:xfrm flipV="1">
              <a:off x="889" y="134"/>
              <a:ext cx="0" cy="25"/>
            </a:xfrm>
            <a:prstGeom prst="line">
              <a:avLst/>
            </a:prstGeom>
            <a:noFill/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7" name="Line 2063"/>
            <p:cNvSpPr>
              <a:spLocks noChangeAspect="1" noChangeShapeType="1"/>
            </p:cNvSpPr>
            <p:nvPr/>
          </p:nvSpPr>
          <p:spPr bwMode="auto">
            <a:xfrm flipH="1">
              <a:off x="160" y="128"/>
              <a:ext cx="729" cy="0"/>
            </a:xfrm>
            <a:prstGeom prst="line">
              <a:avLst/>
            </a:prstGeom>
            <a:noFill/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8" name="Line 2064"/>
            <p:cNvSpPr>
              <a:spLocks noChangeAspect="1" noChangeShapeType="1"/>
            </p:cNvSpPr>
            <p:nvPr/>
          </p:nvSpPr>
          <p:spPr bwMode="auto">
            <a:xfrm flipV="1">
              <a:off x="157" y="128"/>
              <a:ext cx="0" cy="21"/>
            </a:xfrm>
            <a:prstGeom prst="line">
              <a:avLst/>
            </a:prstGeom>
            <a:noFill/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9" name="Line 2065"/>
            <p:cNvSpPr>
              <a:spLocks noChangeAspect="1" noChangeShapeType="1"/>
            </p:cNvSpPr>
            <p:nvPr/>
          </p:nvSpPr>
          <p:spPr bwMode="auto">
            <a:xfrm>
              <a:off x="157" y="302"/>
              <a:ext cx="0" cy="24"/>
            </a:xfrm>
            <a:prstGeom prst="line">
              <a:avLst/>
            </a:prstGeom>
            <a:noFill/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20" name="Line 2066"/>
            <p:cNvSpPr>
              <a:spLocks noChangeAspect="1" noChangeShapeType="1"/>
            </p:cNvSpPr>
            <p:nvPr/>
          </p:nvSpPr>
          <p:spPr bwMode="auto">
            <a:xfrm>
              <a:off x="889" y="307"/>
              <a:ext cx="0" cy="18"/>
            </a:xfrm>
            <a:prstGeom prst="line">
              <a:avLst/>
            </a:prstGeom>
            <a:noFill/>
            <a:ln w="127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</p:grpSp>
      <p:sp>
        <p:nvSpPr>
          <p:cNvPr id="21" name="Rectangle 43"/>
          <p:cNvSpPr>
            <a:spLocks noChangeArrowheads="1"/>
          </p:cNvSpPr>
          <p:nvPr/>
        </p:nvSpPr>
        <p:spPr bwMode="auto">
          <a:xfrm>
            <a:off x="-30163" y="6583363"/>
            <a:ext cx="1368426" cy="1984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/>
          <a:lstStyle/>
          <a:p>
            <a:pPr defTabSz="762000">
              <a:lnSpc>
                <a:spcPct val="90000"/>
              </a:lnSpc>
              <a:spcBef>
                <a:spcPct val="0"/>
              </a:spcBef>
              <a:defRPr/>
            </a:pPr>
            <a:fld id="{962CBB86-2F45-4400-8E6B-6AF45843DABE}" type="slidenum">
              <a:rPr lang="de-DE" sz="700">
                <a:solidFill>
                  <a:srgbClr val="000066"/>
                </a:solidFill>
              </a:rPr>
              <a:pPr defTabSz="762000">
                <a:lnSpc>
                  <a:spcPct val="90000"/>
                </a:lnSpc>
                <a:spcBef>
                  <a:spcPct val="0"/>
                </a:spcBef>
                <a:defRPr/>
              </a:pPr>
              <a:t>‹Nr.›</a:t>
            </a:fld>
            <a:r>
              <a:rPr lang="de-DE" sz="700" dirty="0">
                <a:solidFill>
                  <a:srgbClr val="000066"/>
                </a:solidFill>
              </a:rPr>
              <a:t> </a:t>
            </a:r>
            <a:endParaRPr lang="de-DE" sz="800" dirty="0">
              <a:solidFill>
                <a:srgbClr val="000066"/>
              </a:solidFill>
            </a:endParaRPr>
          </a:p>
        </p:txBody>
      </p:sp>
      <p:sp>
        <p:nvSpPr>
          <p:cNvPr id="22" name="Textfeld 21"/>
          <p:cNvSpPr txBox="1"/>
          <p:nvPr/>
        </p:nvSpPr>
        <p:spPr>
          <a:xfrm>
            <a:off x="-33338" y="4714875"/>
            <a:ext cx="1357313" cy="1938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de-DE" sz="800" dirty="0">
                <a:solidFill>
                  <a:srgbClr val="08219C"/>
                </a:solidFill>
              </a:rPr>
              <a:t>EIM</a:t>
            </a:r>
            <a:r>
              <a:rPr lang="de-DE" sz="800" baseline="0" dirty="0">
                <a:solidFill>
                  <a:srgbClr val="08219C"/>
                </a:solidFill>
              </a:rPr>
              <a:t> Update Tage 2011</a:t>
            </a:r>
            <a:endParaRPr lang="de-DE" sz="800" dirty="0">
              <a:solidFill>
                <a:srgbClr val="08219C"/>
              </a:solidFill>
            </a:endParaRPr>
          </a:p>
          <a:p>
            <a:pPr>
              <a:defRPr/>
            </a:pPr>
            <a:r>
              <a:rPr lang="de-DE" sz="800" dirty="0">
                <a:solidFill>
                  <a:srgbClr val="08219C"/>
                </a:solidFill>
              </a:rPr>
              <a:t>EIM Trends 2011</a:t>
            </a:r>
          </a:p>
          <a:p>
            <a:pPr>
              <a:defRPr/>
            </a:pPr>
            <a:r>
              <a:rPr lang="de-DE" sz="800" dirty="0">
                <a:solidFill>
                  <a:srgbClr val="08219C"/>
                </a:solidFill>
              </a:rPr>
              <a:t>Dr. Ulrich Kampffmeyer</a:t>
            </a:r>
          </a:p>
          <a:p>
            <a:pPr>
              <a:defRPr/>
            </a:pPr>
            <a:endParaRPr lang="de-DE" sz="800" dirty="0">
              <a:solidFill>
                <a:srgbClr val="08219C"/>
              </a:solidFill>
            </a:endParaRPr>
          </a:p>
          <a:p>
            <a:pPr>
              <a:defRPr/>
            </a:pPr>
            <a:r>
              <a:rPr lang="de-DE" sz="800" dirty="0">
                <a:solidFill>
                  <a:srgbClr val="08219C"/>
                </a:solidFill>
              </a:rPr>
              <a:t>PROJECT   CONSULT</a:t>
            </a:r>
          </a:p>
          <a:p>
            <a:pPr>
              <a:defRPr/>
            </a:pPr>
            <a:r>
              <a:rPr lang="de-DE" sz="800" dirty="0">
                <a:solidFill>
                  <a:srgbClr val="08219C"/>
                </a:solidFill>
              </a:rPr>
              <a:t>Unternehmensberatung</a:t>
            </a:r>
          </a:p>
          <a:p>
            <a:pPr>
              <a:defRPr/>
            </a:pPr>
            <a:r>
              <a:rPr lang="de-DE" sz="800" dirty="0">
                <a:solidFill>
                  <a:srgbClr val="08219C"/>
                </a:solidFill>
              </a:rPr>
              <a:t>Dr. Ulrich Kampffmeyer  GmbH</a:t>
            </a:r>
          </a:p>
          <a:p>
            <a:pPr>
              <a:defRPr/>
            </a:pPr>
            <a:r>
              <a:rPr lang="de-DE" sz="800" dirty="0">
                <a:solidFill>
                  <a:srgbClr val="08219C"/>
                </a:solidFill>
              </a:rPr>
              <a:t>Breitenfelder Straße 17</a:t>
            </a:r>
          </a:p>
          <a:p>
            <a:pPr>
              <a:defRPr/>
            </a:pPr>
            <a:r>
              <a:rPr lang="de-DE" sz="800" dirty="0">
                <a:solidFill>
                  <a:srgbClr val="08219C"/>
                </a:solidFill>
              </a:rPr>
              <a:t>20251 Hamburg</a:t>
            </a:r>
          </a:p>
          <a:p>
            <a:pPr>
              <a:defRPr/>
            </a:pPr>
            <a:r>
              <a:rPr lang="de-DE" sz="800" dirty="0">
                <a:solidFill>
                  <a:srgbClr val="08219C"/>
                </a:solidFill>
              </a:rPr>
              <a:t>www.project-consult.com</a:t>
            </a:r>
          </a:p>
          <a:p>
            <a:pPr>
              <a:defRPr/>
            </a:pPr>
            <a:r>
              <a:rPr lang="de-DE" sz="800" dirty="0">
                <a:solidFill>
                  <a:srgbClr val="08219C"/>
                </a:solidFill>
              </a:rPr>
              <a:t>©  PROJECT CONSULT  2011</a:t>
            </a:r>
          </a:p>
        </p:txBody>
      </p:sp>
      <p:sp>
        <p:nvSpPr>
          <p:cNvPr id="35842" name="Rectangle 2050"/>
          <p:cNvSpPr>
            <a:spLocks noGrp="1" noChangeArrowheads="1"/>
          </p:cNvSpPr>
          <p:nvPr>
            <p:ph type="subTitle" idx="1"/>
          </p:nvPr>
        </p:nvSpPr>
        <p:spPr>
          <a:xfrm>
            <a:off x="1295400" y="3581400"/>
            <a:ext cx="7559675" cy="1752600"/>
          </a:xfrm>
        </p:spPr>
        <p:txBody>
          <a:bodyPr anchor="b"/>
          <a:lstStyle>
            <a:lvl1pPr marL="0" indent="0">
              <a:defRPr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35859" name="Rectangle 2067"/>
          <p:cNvSpPr>
            <a:spLocks noGrp="1" noChangeArrowheads="1"/>
          </p:cNvSpPr>
          <p:nvPr>
            <p:ph type="ctrTitle"/>
          </p:nvPr>
        </p:nvSpPr>
        <p:spPr>
          <a:xfrm>
            <a:off x="1295400" y="2286000"/>
            <a:ext cx="755967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13"/>
          <p:cNvGrpSpPr>
            <a:grpSpLocks/>
          </p:cNvGrpSpPr>
          <p:nvPr userDrawn="1"/>
        </p:nvGrpSpPr>
        <p:grpSpPr bwMode="auto">
          <a:xfrm>
            <a:off x="6008688" y="-9525"/>
            <a:ext cx="2855912" cy="638175"/>
            <a:chOff x="3416500" y="4331195"/>
            <a:chExt cx="2811683" cy="628227"/>
          </a:xfrm>
        </p:grpSpPr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3496208" y="4560920"/>
              <a:ext cx="2731975" cy="248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spcAft>
                  <a:spcPts val="1000"/>
                </a:spcAft>
                <a:defRPr/>
              </a:pPr>
              <a:r>
                <a:rPr lang="de-DE" sz="950" kern="0" spc="310" dirty="0">
                  <a:solidFill>
                    <a:srgbClr val="323232"/>
                  </a:solidFill>
                  <a:latin typeface="Arial" pitchFamily="34" charset="0"/>
                  <a:cs typeface="Arial" pitchFamily="34" charset="0"/>
                </a:rPr>
                <a:t>Unternehmensberatung</a:t>
              </a:r>
            </a:p>
            <a:p>
              <a:pPr>
                <a:defRPr/>
              </a:pPr>
              <a:endParaRPr lang="de-DE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3416500" y="4710945"/>
              <a:ext cx="2375630" cy="2484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>
                <a:spcAft>
                  <a:spcPts val="1000"/>
                </a:spcAft>
                <a:defRPr/>
              </a:pPr>
              <a:r>
                <a:rPr lang="de-DE" sz="850" kern="0" spc="180" dirty="0">
                  <a:solidFill>
                    <a:srgbClr val="323232"/>
                  </a:solidFill>
                  <a:latin typeface="Arial" pitchFamily="34" charset="0"/>
                  <a:cs typeface="Arial" pitchFamily="34" charset="0"/>
                </a:rPr>
                <a:t>Dr. Ulrich Kampffmeyer GmbH</a:t>
              </a:r>
              <a:endParaRPr lang="de-DE" sz="850" kern="0" spc="18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Rectangle 14"/>
            <p:cNvSpPr>
              <a:spLocks noChangeArrowheads="1"/>
            </p:cNvSpPr>
            <p:nvPr/>
          </p:nvSpPr>
          <p:spPr bwMode="auto">
            <a:xfrm>
              <a:off x="3489956" y="4331195"/>
              <a:ext cx="2483472" cy="3391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just">
                <a:defRPr/>
              </a:pPr>
              <a:r>
                <a:rPr lang="de-DE" sz="1600" kern="0" spc="60" dirty="0">
                  <a:solidFill>
                    <a:srgbClr val="323232"/>
                  </a:solidFill>
                  <a:latin typeface="Arial" pitchFamily="34" charset="0"/>
                  <a:cs typeface="Arial" pitchFamily="34" charset="0"/>
                </a:rPr>
                <a:t>PROJECT CONSULT</a:t>
              </a:r>
            </a:p>
          </p:txBody>
        </p:sp>
      </p:grpSp>
      <p:sp>
        <p:nvSpPr>
          <p:cNvPr id="9" name="Rechteck 8"/>
          <p:cNvSpPr/>
          <p:nvPr userDrawn="1"/>
        </p:nvSpPr>
        <p:spPr>
          <a:xfrm>
            <a:off x="-1588" y="6453188"/>
            <a:ext cx="9144001" cy="403225"/>
          </a:xfrm>
          <a:prstGeom prst="rect">
            <a:avLst/>
          </a:prstGeom>
          <a:solidFill>
            <a:srgbClr val="BFBFB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/>
          </a:p>
        </p:txBody>
      </p:sp>
      <p:sp>
        <p:nvSpPr>
          <p:cNvPr id="10" name="Textfeld 9"/>
          <p:cNvSpPr txBox="1"/>
          <p:nvPr userDrawn="1"/>
        </p:nvSpPr>
        <p:spPr>
          <a:xfrm>
            <a:off x="115888" y="6453188"/>
            <a:ext cx="2736850" cy="404812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PROJECT  CONSULT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Unternehmensberatung Dr. Ulrich Kampffmeyer  GmbH</a:t>
            </a:r>
          </a:p>
        </p:txBody>
      </p:sp>
      <p:sp>
        <p:nvSpPr>
          <p:cNvPr id="11" name="Rechteck 10"/>
          <p:cNvSpPr/>
          <p:nvPr userDrawn="1"/>
        </p:nvSpPr>
        <p:spPr>
          <a:xfrm>
            <a:off x="5724525" y="6453188"/>
            <a:ext cx="1511300" cy="404812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www.PROJECT-CONSULT.com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© PROJECT </a:t>
            </a:r>
            <a:r>
              <a:rPr lang="de-DE" sz="70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CONSULT 2011</a:t>
            </a:r>
            <a:endParaRPr lang="de-DE" sz="700" dirty="0">
              <a:solidFill>
                <a:srgbClr val="32323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hteck 11"/>
          <p:cNvSpPr/>
          <p:nvPr userDrawn="1"/>
        </p:nvSpPr>
        <p:spPr>
          <a:xfrm>
            <a:off x="3294063" y="6453188"/>
            <a:ext cx="1349375" cy="404812"/>
          </a:xfrm>
          <a:prstGeom prst="rect">
            <a:avLst/>
          </a:prstGeom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Breitenfelder Straße 17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7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20251 Hamburg</a:t>
            </a:r>
          </a:p>
        </p:txBody>
      </p:sp>
      <p:sp>
        <p:nvSpPr>
          <p:cNvPr id="13" name="Textfeld 12"/>
          <p:cNvSpPr txBox="1"/>
          <p:nvPr userDrawn="1"/>
        </p:nvSpPr>
        <p:spPr>
          <a:xfrm>
            <a:off x="8748713" y="6453188"/>
            <a:ext cx="395287" cy="404812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B2AD5484-576D-4B05-9A92-509397876AC0}" type="slidenum">
              <a:rPr lang="de-DE" sz="70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‹Nr.›</a:t>
            </a:fld>
            <a:endParaRPr lang="de-DE" dirty="0">
              <a:solidFill>
                <a:srgbClr val="32323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794519"/>
          </a:xfrm>
        </p:spPr>
        <p:txBody>
          <a:bodyPr/>
          <a:lstStyle>
            <a:lvl1pPr>
              <a:defRPr sz="2800">
                <a:solidFill>
                  <a:srgbClr val="323232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31640" y="3140968"/>
            <a:ext cx="6400800" cy="864096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32323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  <a:endParaRPr lang="de-DE" dirty="0"/>
          </a:p>
        </p:txBody>
      </p:sp>
      <p:sp>
        <p:nvSpPr>
          <p:cNvPr id="28" name="Textplatzhalter 27"/>
          <p:cNvSpPr>
            <a:spLocks noGrp="1"/>
          </p:cNvSpPr>
          <p:nvPr>
            <p:ph type="body" sz="quarter" idx="10"/>
          </p:nvPr>
        </p:nvSpPr>
        <p:spPr>
          <a:xfrm>
            <a:off x="1331640" y="4077072"/>
            <a:ext cx="6408712" cy="720080"/>
          </a:xfrm>
        </p:spPr>
        <p:txBody>
          <a:bodyPr>
            <a:normAutofit/>
          </a:bodyPr>
          <a:lstStyle>
            <a:lvl1pPr algn="ctr">
              <a:buNone/>
              <a:defRPr sz="2000" b="1" baseline="0">
                <a:solidFill>
                  <a:srgbClr val="323232"/>
                </a:solidFill>
              </a:defRPr>
            </a:lvl1pPr>
          </a:lstStyle>
          <a:p>
            <a:pPr lvl="0"/>
            <a:r>
              <a:rPr lang="de-DE"/>
              <a:t>Textmasterformate durch Klicken bearbeiten</a:t>
            </a: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hteck 29"/>
          <p:cNvSpPr/>
          <p:nvPr userDrawn="1"/>
        </p:nvSpPr>
        <p:spPr>
          <a:xfrm>
            <a:off x="0" y="-4192"/>
            <a:ext cx="9144000" cy="624880"/>
          </a:xfrm>
          <a:prstGeom prst="rect">
            <a:avLst/>
          </a:prstGeom>
          <a:solidFill>
            <a:srgbClr val="BFBFB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0" y="6127"/>
            <a:ext cx="9144000" cy="6145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83568" y="1600200"/>
            <a:ext cx="770485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7" name="Grafik 0" descr="PC_Logo_rechts_1.png"/>
          <p:cNvPicPr/>
          <p:nvPr/>
        </p:nvPicPr>
        <p:blipFill>
          <a:blip r:embed="rId15" cstate="print"/>
          <a:srcRect l="72897"/>
          <a:stretch>
            <a:fillRect/>
          </a:stretch>
        </p:blipFill>
        <p:spPr>
          <a:xfrm>
            <a:off x="8388424" y="30138"/>
            <a:ext cx="552450" cy="590550"/>
          </a:xfrm>
          <a:prstGeom prst="rect">
            <a:avLst/>
          </a:prstGeom>
        </p:spPr>
      </p:pic>
      <p:pic>
        <p:nvPicPr>
          <p:cNvPr id="9" name="Grafik 8" descr="PC_Logo_Update_300x300_b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179512" y="21153"/>
            <a:ext cx="792088" cy="59001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2400" b="1" kern="1200">
          <a:solidFill>
            <a:srgbClr val="3232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0" kern="1200">
          <a:solidFill>
            <a:srgbClr val="323232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b="0" kern="1200">
          <a:solidFill>
            <a:srgbClr val="323232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rgbClr val="323232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323232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rgbClr val="323232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PCHH_EIM2012_Trends_S" TargetMode="External"/><Relationship Id="rId2" Type="http://schemas.openxmlformats.org/officeDocument/2006/relationships/hyperlink" Target="http://bit.ly/PCHH_EIM2012_Trends_H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bit.ly/Intw_Trends_2012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jpeg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34.png"/><Relationship Id="rId4" Type="http://schemas.openxmlformats.org/officeDocument/2006/relationships/image" Target="../media/image16.jpe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16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16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16.jpe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202780"/>
            <a:ext cx="7772400" cy="1226567"/>
          </a:xfrm>
        </p:spPr>
        <p:txBody>
          <a:bodyPr/>
          <a:lstStyle/>
          <a:p>
            <a:r>
              <a:rPr lang="de-DE" dirty="0"/>
              <a:t>Aktuelle Trends im </a:t>
            </a:r>
            <a:br>
              <a:rPr lang="de-DE" dirty="0"/>
            </a:br>
            <a:r>
              <a:rPr lang="de-DE" dirty="0"/>
              <a:t>EIM Enterprise Information Management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3568" y="3501355"/>
            <a:ext cx="7776864" cy="576064"/>
          </a:xfrm>
        </p:spPr>
        <p:txBody>
          <a:bodyPr/>
          <a:lstStyle/>
          <a:p>
            <a:r>
              <a:rPr lang="de-DE" dirty="0"/>
              <a:t>Dr. Ulrich Kampffmeyer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683568" y="4077419"/>
            <a:ext cx="7776864" cy="576064"/>
          </a:xfrm>
        </p:spPr>
        <p:txBody>
          <a:bodyPr/>
          <a:lstStyle/>
          <a:p>
            <a:r>
              <a:rPr lang="de-DE" dirty="0"/>
              <a:t>Hamburg | Frankfurt | München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11"/>
          </p:nvPr>
        </p:nvSpPr>
        <p:spPr>
          <a:xfrm>
            <a:off x="683568" y="1700808"/>
            <a:ext cx="7776864" cy="576411"/>
          </a:xfrm>
        </p:spPr>
        <p:txBody>
          <a:bodyPr/>
          <a:lstStyle/>
          <a:p>
            <a:r>
              <a:rPr lang="de-DE"/>
              <a:t>Enterprise Information Management 2012</a:t>
            </a:r>
            <a:endParaRPr lang="de-DE" dirty="0"/>
          </a:p>
        </p:txBody>
      </p:sp>
      <p:sp>
        <p:nvSpPr>
          <p:cNvPr id="6" name="Textplatzhalter 3"/>
          <p:cNvSpPr txBox="1">
            <a:spLocks/>
          </p:cNvSpPr>
          <p:nvPr/>
        </p:nvSpPr>
        <p:spPr>
          <a:xfrm>
            <a:off x="683568" y="4869160"/>
            <a:ext cx="7776864" cy="13681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kumimoji="0" lang="de-DE" b="1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Handoutversion: </a:t>
            </a:r>
            <a:r>
              <a:rPr lang="de-DE" dirty="0">
                <a:solidFill>
                  <a:srgbClr val="323232"/>
                </a:solidFill>
                <a:latin typeface="Arial" pitchFamily="34" charset="0"/>
                <a:cs typeface="Arial" pitchFamily="34" charset="0"/>
                <a:hlinkClick r:id="rId2"/>
              </a:rPr>
              <a:t>http://bit.ly/PCHH_EIM2012_Trends_H</a:t>
            </a:r>
            <a:r>
              <a:rPr lang="de-DE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 </a:t>
            </a:r>
            <a:endParaRPr kumimoji="0" lang="de-DE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342900" lvl="0" indent="-342900" algn="ctr">
              <a:spcBef>
                <a:spcPct val="20000"/>
              </a:spcBef>
            </a:pPr>
            <a:r>
              <a:rPr lang="de-DE" b="1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Showversion: </a:t>
            </a:r>
            <a:r>
              <a:rPr lang="de-DE" dirty="0">
                <a:solidFill>
                  <a:srgbClr val="323232"/>
                </a:solidFill>
                <a:latin typeface="Arial" pitchFamily="34" charset="0"/>
                <a:cs typeface="Arial" pitchFamily="34" charset="0"/>
                <a:hlinkClick r:id="rId3"/>
              </a:rPr>
              <a:t>http://bit.ly/PCHH_EIM2012_Trends_S</a:t>
            </a:r>
            <a:r>
              <a:rPr lang="de-DE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de-DE" b="1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Interviews &amp; Trends 2012: </a:t>
            </a:r>
            <a:r>
              <a:rPr lang="de-DE" dirty="0">
                <a:solidFill>
                  <a:srgbClr val="323232"/>
                </a:solidFill>
                <a:latin typeface="Arial" pitchFamily="34" charset="0"/>
                <a:cs typeface="Arial" pitchFamily="34" charset="0"/>
                <a:hlinkClick r:id="rId4"/>
              </a:rPr>
              <a:t>http://bit.ly/Intw_Trends_2012</a:t>
            </a:r>
            <a:endParaRPr lang="de-DE" dirty="0">
              <a:solidFill>
                <a:srgbClr val="323232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14164"/>
          </a:xfrm>
        </p:spPr>
        <p:txBody>
          <a:bodyPr/>
          <a:lstStyle/>
          <a:p>
            <a:r>
              <a:rPr lang="de-DE" dirty="0"/>
              <a:t>EIM Trends 2012</a:t>
            </a:r>
          </a:p>
        </p:txBody>
      </p:sp>
      <p:sp>
        <p:nvSpPr>
          <p:cNvPr id="5123" name="Inhaltsplatzhalt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92500" lnSpcReduction="10000"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de-DE" dirty="0"/>
              <a:t>Einleitung</a:t>
            </a:r>
          </a:p>
          <a:p>
            <a:pPr marL="1371600" lvl="2" indent="-457200">
              <a:buNone/>
            </a:pPr>
            <a:r>
              <a:rPr lang="de-DE" dirty="0"/>
              <a:t>Informationswachstum</a:t>
            </a:r>
          </a:p>
          <a:p>
            <a:pPr marL="1371600" lvl="2" indent="-457200">
              <a:buNone/>
            </a:pPr>
            <a:r>
              <a:rPr lang="de-DE" dirty="0"/>
              <a:t>Beschleunigung</a:t>
            </a:r>
          </a:p>
          <a:p>
            <a:pPr marL="457200" lvl="0" indent="-457200">
              <a:buFont typeface="+mj-lt"/>
              <a:buAutoNum type="arabicPeriod"/>
            </a:pPr>
            <a:r>
              <a:rPr lang="de-DE" dirty="0"/>
              <a:t>Trends aus Marktsicht</a:t>
            </a:r>
          </a:p>
          <a:p>
            <a:pPr marL="1371600" lvl="2" indent="-457200">
              <a:buNone/>
            </a:pPr>
            <a:r>
              <a:rPr lang="de-DE" dirty="0"/>
              <a:t>Gartner</a:t>
            </a:r>
          </a:p>
          <a:p>
            <a:pPr marL="1371600" lvl="2" indent="-457200">
              <a:buNone/>
            </a:pPr>
            <a:r>
              <a:rPr lang="de-DE" dirty="0"/>
              <a:t>Forrester</a:t>
            </a:r>
          </a:p>
          <a:p>
            <a:pPr marL="1371600" lvl="2" indent="-457200">
              <a:buNone/>
            </a:pPr>
            <a:r>
              <a:rPr lang="de-DE" dirty="0"/>
              <a:t>IDC</a:t>
            </a:r>
          </a:p>
          <a:p>
            <a:pPr marL="1371600" lvl="2" indent="-457200">
              <a:buNone/>
            </a:pPr>
            <a:r>
              <a:rPr lang="de-DE" dirty="0"/>
              <a:t>PAC</a:t>
            </a:r>
          </a:p>
          <a:p>
            <a:pPr marL="1371600" lvl="2" indent="-457200">
              <a:buNone/>
            </a:pPr>
            <a:r>
              <a:rPr lang="de-DE" dirty="0" err="1"/>
              <a:t>Experton</a:t>
            </a:r>
            <a:r>
              <a:rPr lang="de-DE" dirty="0"/>
              <a:t> Group</a:t>
            </a:r>
          </a:p>
          <a:p>
            <a:pPr marL="1371600" lvl="2" indent="-457200">
              <a:buNone/>
            </a:pPr>
            <a:r>
              <a:rPr lang="de-DE" dirty="0" err="1"/>
              <a:t>Bitkom</a:t>
            </a:r>
            <a:endParaRPr lang="de-DE" dirty="0"/>
          </a:p>
          <a:p>
            <a:pPr marL="1371600" lvl="2" indent="-457200">
              <a:buNone/>
            </a:pPr>
            <a:r>
              <a:rPr lang="de-DE" dirty="0"/>
              <a:t>PROJECT CONSULT</a:t>
            </a:r>
          </a:p>
          <a:p>
            <a:pPr marL="457200" lvl="0" indent="-457200">
              <a:buFont typeface="+mj-lt"/>
              <a:buAutoNum type="arabicPeriod"/>
            </a:pPr>
            <a:r>
              <a:rPr lang="de-DE" dirty="0"/>
              <a:t>Trends aus Marketingsicht</a:t>
            </a:r>
          </a:p>
          <a:p>
            <a:pPr marL="1371600" lvl="2" indent="-457200">
              <a:buNone/>
            </a:pPr>
            <a:r>
              <a:rPr lang="de-DE" dirty="0"/>
              <a:t>Mobile</a:t>
            </a:r>
          </a:p>
          <a:p>
            <a:pPr marL="1371600" lvl="2" indent="-457200">
              <a:buNone/>
            </a:pPr>
            <a:r>
              <a:rPr lang="de-DE" dirty="0" err="1"/>
              <a:t>Cloud</a:t>
            </a:r>
            <a:endParaRPr lang="de-DE" dirty="0"/>
          </a:p>
          <a:p>
            <a:pPr marL="1371600" lvl="2" indent="-457200">
              <a:buNone/>
            </a:pPr>
            <a:r>
              <a:rPr lang="de-DE" dirty="0" err="1"/>
              <a:t>Social</a:t>
            </a:r>
            <a:endParaRPr lang="de-D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EIM Trends 2012</a:t>
            </a:r>
            <a:endParaRPr lang="de-DE" dirty="0"/>
          </a:p>
        </p:txBody>
      </p:sp>
      <p:sp>
        <p:nvSpPr>
          <p:cNvPr id="5123" name="Inhaltsplatzhalt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 startAt="4"/>
            </a:pPr>
            <a:r>
              <a:rPr lang="de-DE" dirty="0"/>
              <a:t>Trends als Anwendersicht</a:t>
            </a:r>
          </a:p>
          <a:p>
            <a:pPr marL="1371600" lvl="2" indent="-457200">
              <a:buNone/>
            </a:pPr>
            <a:r>
              <a:rPr lang="de-DE" dirty="0"/>
              <a:t>Rechnungseingang</a:t>
            </a:r>
          </a:p>
          <a:p>
            <a:pPr marL="1371600" lvl="2" indent="-457200">
              <a:buNone/>
            </a:pPr>
            <a:r>
              <a:rPr lang="de-DE" dirty="0"/>
              <a:t>Elektronische Akte</a:t>
            </a:r>
          </a:p>
          <a:p>
            <a:pPr marL="1371600" lvl="2" indent="-457200">
              <a:buNone/>
            </a:pPr>
            <a:r>
              <a:rPr lang="de-DE" dirty="0"/>
              <a:t>Revisionssichere Archivierung</a:t>
            </a:r>
          </a:p>
          <a:p>
            <a:pPr marL="1371600" lvl="2" indent="-457200">
              <a:buNone/>
            </a:pPr>
            <a:r>
              <a:rPr lang="de-DE" dirty="0"/>
              <a:t>BPM Business </a:t>
            </a:r>
            <a:r>
              <a:rPr lang="de-DE" dirty="0" err="1"/>
              <a:t>Process</a:t>
            </a:r>
            <a:r>
              <a:rPr lang="de-DE" dirty="0"/>
              <a:t> Management</a:t>
            </a:r>
          </a:p>
          <a:p>
            <a:pPr marL="1371600" lvl="2" indent="-457200">
              <a:buNone/>
            </a:pPr>
            <a:r>
              <a:rPr lang="de-DE" dirty="0" err="1"/>
              <a:t>Collaboration</a:t>
            </a:r>
            <a:endParaRPr lang="de-DE" dirty="0"/>
          </a:p>
          <a:p>
            <a:pPr marL="1371600" lvl="2" indent="-457200">
              <a:buNone/>
            </a:pPr>
            <a:r>
              <a:rPr lang="de-DE" dirty="0" err="1"/>
              <a:t>Search</a:t>
            </a:r>
            <a:endParaRPr lang="de-DE" dirty="0"/>
          </a:p>
          <a:p>
            <a:pPr marL="457200" indent="-457200">
              <a:buFont typeface="+mj-lt"/>
              <a:buAutoNum type="arabicPeriod" startAt="4"/>
            </a:pPr>
            <a:r>
              <a:rPr lang="de-DE" dirty="0"/>
              <a:t>Ausblick </a:t>
            </a:r>
          </a:p>
          <a:p>
            <a:pPr marL="1371600" lvl="2" indent="-457200">
              <a:buNone/>
            </a:pPr>
            <a:r>
              <a:rPr lang="de-DE" dirty="0"/>
              <a:t>Unsichtbarkeit</a:t>
            </a:r>
          </a:p>
          <a:p>
            <a:pPr marL="1371600" lvl="2" indent="-457200">
              <a:buNone/>
            </a:pPr>
            <a:r>
              <a:rPr lang="de-DE" dirty="0"/>
              <a:t>Web 3.0 = Web 3D?</a:t>
            </a:r>
          </a:p>
          <a:p>
            <a:pPr marL="1371600" lvl="2" indent="-457200">
              <a:buNone/>
            </a:pPr>
            <a:r>
              <a:rPr lang="de-DE" dirty="0"/>
              <a:t>Kulturelle Herausforderung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 flipV="1">
            <a:off x="0" y="0"/>
            <a:ext cx="9144000" cy="6858000"/>
          </a:xfrm>
          <a:prstGeom prst="rect">
            <a:avLst/>
          </a:prstGeom>
          <a:solidFill>
            <a:srgbClr val="71D6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2852936"/>
            <a:ext cx="5836354" cy="1362075"/>
          </a:xfrm>
        </p:spPr>
        <p:txBody>
          <a:bodyPr>
            <a:normAutofit/>
          </a:bodyPr>
          <a:lstStyle/>
          <a:p>
            <a:r>
              <a:rPr lang="de-DE" sz="60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1	Einleitung</a:t>
            </a:r>
          </a:p>
        </p:txBody>
      </p:sp>
      <p:pic>
        <p:nvPicPr>
          <p:cNvPr id="12" name="Grafik 11" descr="datafootprint_1.jpg"/>
          <p:cNvPicPr>
            <a:picLocks noChangeAspect="1"/>
          </p:cNvPicPr>
          <p:nvPr/>
        </p:nvPicPr>
        <p:blipFill>
          <a:blip r:embed="rId2" cstate="print"/>
          <a:srcRect r="61479" b="68572"/>
          <a:stretch>
            <a:fillRect/>
          </a:stretch>
        </p:blipFill>
        <p:spPr>
          <a:xfrm rot="20387056">
            <a:off x="33408" y="195641"/>
            <a:ext cx="2852505" cy="1746721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13" name="Grafik 12" descr="datafootprint_2.jpg"/>
          <p:cNvPicPr>
            <a:picLocks noChangeAspect="1"/>
          </p:cNvPicPr>
          <p:nvPr/>
        </p:nvPicPr>
        <p:blipFill>
          <a:blip r:embed="rId3" cstate="print"/>
          <a:srcRect r="64759" b="54370"/>
          <a:stretch>
            <a:fillRect/>
          </a:stretch>
        </p:blipFill>
        <p:spPr>
          <a:xfrm rot="1970373">
            <a:off x="5860268" y="149399"/>
            <a:ext cx="2774371" cy="2696145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14" name="Grafik 13" descr="datafootprint_3.jpg"/>
          <p:cNvPicPr>
            <a:picLocks noChangeAspect="1"/>
          </p:cNvPicPr>
          <p:nvPr/>
        </p:nvPicPr>
        <p:blipFill>
          <a:blip r:embed="rId4" cstate="print"/>
          <a:srcRect t="839" r="60659" b="37982"/>
          <a:stretch>
            <a:fillRect/>
          </a:stretch>
        </p:blipFill>
        <p:spPr>
          <a:xfrm rot="20780611">
            <a:off x="6894677" y="2696183"/>
            <a:ext cx="2001805" cy="2336428"/>
          </a:xfrm>
          <a:prstGeom prst="rect">
            <a:avLst/>
          </a:prstGeom>
        </p:spPr>
      </p:pic>
      <p:pic>
        <p:nvPicPr>
          <p:cNvPr id="15" name="Grafik 14" descr="datafootprint_4.jpg"/>
          <p:cNvPicPr>
            <a:picLocks noChangeAspect="1"/>
          </p:cNvPicPr>
          <p:nvPr/>
        </p:nvPicPr>
        <p:blipFill>
          <a:blip r:embed="rId5" cstate="print"/>
          <a:srcRect r="68859" b="80589"/>
          <a:stretch>
            <a:fillRect/>
          </a:stretch>
        </p:blipFill>
        <p:spPr>
          <a:xfrm rot="900000">
            <a:off x="2890775" y="448749"/>
            <a:ext cx="2734841" cy="1279426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16" name="Grafik 15" descr="datafootprint_5.jpg"/>
          <p:cNvPicPr>
            <a:picLocks noChangeAspect="1"/>
          </p:cNvPicPr>
          <p:nvPr/>
        </p:nvPicPr>
        <p:blipFill>
          <a:blip r:embed="rId6" cstate="print"/>
          <a:srcRect l="2443" r="57380" b="37983"/>
          <a:stretch>
            <a:fillRect/>
          </a:stretch>
        </p:blipFill>
        <p:spPr>
          <a:xfrm rot="20684801">
            <a:off x="4220995" y="4322025"/>
            <a:ext cx="2204046" cy="2553447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17" name="Grafik 16" descr="Information_1.jpg"/>
          <p:cNvPicPr>
            <a:picLocks noChangeAspect="1"/>
          </p:cNvPicPr>
          <p:nvPr/>
        </p:nvPicPr>
        <p:blipFill>
          <a:blip r:embed="rId7" cstate="print"/>
          <a:srcRect r="51640" b="87144"/>
          <a:stretch>
            <a:fillRect/>
          </a:stretch>
        </p:blipFill>
        <p:spPr>
          <a:xfrm>
            <a:off x="2123728" y="1772816"/>
            <a:ext cx="3888432" cy="775833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19" name="Grafik 18" descr="Information_3.jpg"/>
          <p:cNvPicPr>
            <a:picLocks noChangeAspect="1"/>
          </p:cNvPicPr>
          <p:nvPr/>
        </p:nvPicPr>
        <p:blipFill>
          <a:blip r:embed="rId8" cstate="print"/>
          <a:srcRect r="34421" b="71849"/>
          <a:stretch>
            <a:fillRect/>
          </a:stretch>
        </p:blipFill>
        <p:spPr>
          <a:xfrm rot="1636164">
            <a:off x="5792729" y="4851863"/>
            <a:ext cx="3761290" cy="1211811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20" name="Grafik 19" descr="Information_4.jpg"/>
          <p:cNvPicPr>
            <a:picLocks noChangeAspect="1"/>
          </p:cNvPicPr>
          <p:nvPr/>
        </p:nvPicPr>
        <p:blipFill>
          <a:blip r:embed="rId9" cstate="print"/>
          <a:srcRect r="39341" b="29243"/>
          <a:stretch>
            <a:fillRect/>
          </a:stretch>
        </p:blipFill>
        <p:spPr>
          <a:xfrm>
            <a:off x="251520" y="3933056"/>
            <a:ext cx="1891740" cy="165618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18" name="Grafik 17" descr="Information_2.jpg"/>
          <p:cNvPicPr>
            <a:picLocks noChangeAspect="1"/>
          </p:cNvPicPr>
          <p:nvPr/>
        </p:nvPicPr>
        <p:blipFill>
          <a:blip r:embed="rId10" cstate="print"/>
          <a:srcRect r="34421" b="67480"/>
          <a:stretch>
            <a:fillRect/>
          </a:stretch>
        </p:blipFill>
        <p:spPr>
          <a:xfrm rot="19939435">
            <a:off x="358650" y="4994212"/>
            <a:ext cx="3665054" cy="1364105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data_footprint.png"/>
          <p:cNvPicPr preferRelativeResize="0"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 rot="530173">
            <a:off x="-832313" y="-1527627"/>
            <a:ext cx="2875071" cy="8611650"/>
          </a:xfrm>
          <a:prstGeom prst="rect">
            <a:avLst/>
          </a:prstGeom>
        </p:spPr>
      </p:pic>
      <p:pic>
        <p:nvPicPr>
          <p:cNvPr id="12" name="Grafik 11" descr="data_footprint.png"/>
          <p:cNvPicPr preferRelativeResize="0"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 rot="530173">
            <a:off x="4796986" y="-311807"/>
            <a:ext cx="2875071" cy="8611650"/>
          </a:xfrm>
          <a:prstGeom prst="rect">
            <a:avLst/>
          </a:prstGeom>
        </p:spPr>
      </p:pic>
      <p:pic>
        <p:nvPicPr>
          <p:cNvPr id="13" name="Grafik 12" descr="Mashable_Zettabytes-Data-Compare_Infographic_640.png"/>
          <p:cNvPicPr preferRelativeResize="0"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 rot="530173">
            <a:off x="7672663" y="-205481"/>
            <a:ext cx="2875071" cy="8611650"/>
          </a:xfrm>
          <a:prstGeom prst="rect">
            <a:avLst/>
          </a:prstGeom>
        </p:spPr>
      </p:pic>
      <p:pic>
        <p:nvPicPr>
          <p:cNvPr id="9" name="Grafik 8" descr="Mashable_Zettabytes-Data-Compare_Infographic_640.png"/>
          <p:cNvPicPr preferRelativeResize="0"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 rot="530173">
            <a:off x="2060682" y="-1441843"/>
            <a:ext cx="2875071" cy="861165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123728" y="2490994"/>
            <a:ext cx="10801200" cy="1620569"/>
          </a:xfrm>
          <a:solidFill>
            <a:schemeClr val="accent4">
              <a:lumMod val="40000"/>
              <a:lumOff val="60000"/>
            </a:schemeClr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r>
              <a:rPr lang="de-DE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de-DE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Infographics</a:t>
            </a:r>
            <a:r>
              <a:rPr lang="de-DE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de-DE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Infographics</a:t>
            </a:r>
            <a:r>
              <a:rPr lang="de-DE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 </a:t>
            </a:r>
            <a:br>
              <a:rPr lang="de-DE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von </a:t>
            </a:r>
            <a:r>
              <a:rPr lang="de-DE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Mashable</a:t>
            </a:r>
            <a:r>
              <a:rPr lang="de-DE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AIIM, </a:t>
            </a:r>
            <a:r>
              <a:rPr lang="de-DE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Pinterest</a:t>
            </a:r>
            <a:r>
              <a:rPr lang="de-DE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de-DE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CMSwire</a:t>
            </a:r>
            <a:r>
              <a:rPr lang="de-DE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 usw.</a:t>
            </a:r>
            <a:endParaRPr lang="de-DE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637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uppieren 14"/>
          <p:cNvGrpSpPr/>
          <p:nvPr/>
        </p:nvGrpSpPr>
        <p:grpSpPr>
          <a:xfrm rot="530173">
            <a:off x="-883390" y="-866554"/>
            <a:ext cx="11482200" cy="8611650"/>
            <a:chOff x="0" y="0"/>
            <a:chExt cx="9144000" cy="6858000"/>
          </a:xfrm>
        </p:grpSpPr>
        <p:pic>
          <p:nvPicPr>
            <p:cNvPr id="8" name="Grafik 7" descr="data_footprint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12" name="Grafik 11" descr="data_footprint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0" y="0"/>
              <a:ext cx="2289600" cy="6858000"/>
            </a:xfrm>
            <a:prstGeom prst="rect">
              <a:avLst/>
            </a:prstGeom>
          </p:spPr>
        </p:pic>
        <p:pic>
          <p:nvPicPr>
            <p:cNvPr id="13" name="Grafik 12" descr="Mashable_Zettabytes-Data-Compare_Infographic_640.pn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54400" y="0"/>
              <a:ext cx="2289600" cy="6858000"/>
            </a:xfrm>
            <a:prstGeom prst="rect">
              <a:avLst/>
            </a:prstGeom>
          </p:spPr>
        </p:pic>
        <p:pic>
          <p:nvPicPr>
            <p:cNvPr id="9" name="Grafik 8" descr="Mashable_Zettabytes-Data-Compare_Infographic_640.pn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</p:grpSp>
      <p:sp>
        <p:nvSpPr>
          <p:cNvPr id="3" name="Rechteck 2"/>
          <p:cNvSpPr/>
          <p:nvPr/>
        </p:nvSpPr>
        <p:spPr>
          <a:xfrm>
            <a:off x="-1476672" y="-1395536"/>
            <a:ext cx="12889432" cy="9433048"/>
          </a:xfrm>
          <a:prstGeom prst="rect">
            <a:avLst/>
          </a:prstGeom>
          <a:solidFill>
            <a:schemeClr val="accent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 descr="Filmstreifen1.jpg"/>
          <p:cNvPicPr>
            <a:picLocks noChangeAspect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627783" y="1422158"/>
            <a:ext cx="7775443" cy="5831582"/>
          </a:xfrm>
          <a:prstGeom prst="rect">
            <a:avLst/>
          </a:prstGeom>
          <a:solidFill>
            <a:srgbClr val="33CCFF"/>
          </a:solidFill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07704" y="-815451"/>
            <a:ext cx="10801200" cy="2156219"/>
          </a:xfrm>
          <a:solidFill>
            <a:srgbClr val="71D6F5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br>
              <a:rPr lang="de-DE" sz="4000" dirty="0"/>
            </a:br>
            <a:br>
              <a:rPr lang="de-DE" sz="4000" dirty="0"/>
            </a:br>
            <a:r>
              <a:rPr lang="de-DE" sz="4000" dirty="0"/>
              <a:t> </a:t>
            </a:r>
            <a:r>
              <a:rPr lang="de-D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Der wichtigste Trend:</a:t>
            </a:r>
            <a:br>
              <a:rPr lang="de-D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Beschleunigung!</a:t>
            </a:r>
            <a:br>
              <a:rPr lang="de-D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de-DE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F0BAF07-9CD8-4643-9968-BA8F0AFC6A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276872"/>
            <a:ext cx="7344815" cy="404544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Hintergrund1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 rot="429501">
            <a:off x="-1003901" y="-726833"/>
            <a:ext cx="11109496" cy="8335820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5292080" y="6309320"/>
            <a:ext cx="363272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Quelle: http://wiki.ugotit.de/images/3/3e/Entwicklung_Internet-klein-klein.jpg</a:t>
            </a:r>
          </a:p>
        </p:txBody>
      </p:sp>
      <p:sp>
        <p:nvSpPr>
          <p:cNvPr id="10" name="Rechteck 9"/>
          <p:cNvSpPr/>
          <p:nvPr/>
        </p:nvSpPr>
        <p:spPr>
          <a:xfrm>
            <a:off x="-1476672" y="-1395536"/>
            <a:ext cx="12889432" cy="9433048"/>
          </a:xfrm>
          <a:prstGeom prst="rect">
            <a:avLst/>
          </a:prstGeom>
          <a:solidFill>
            <a:schemeClr val="accent1">
              <a:alpha val="7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 descr="Filmstreifen1.jpg"/>
          <p:cNvPicPr>
            <a:picLocks noChangeAspect="1"/>
          </p:cNvPicPr>
          <p:nvPr/>
        </p:nvPicPr>
        <p:blipFill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25082" y="764705"/>
            <a:ext cx="8727438" cy="6545578"/>
          </a:xfrm>
          <a:prstGeom prst="rect">
            <a:avLst/>
          </a:prstGeom>
        </p:spPr>
      </p:pic>
      <p:grpSp>
        <p:nvGrpSpPr>
          <p:cNvPr id="3" name="Gruppieren 5"/>
          <p:cNvGrpSpPr/>
          <p:nvPr/>
        </p:nvGrpSpPr>
        <p:grpSpPr>
          <a:xfrm>
            <a:off x="827584" y="1772816"/>
            <a:ext cx="8097222" cy="4536504"/>
            <a:chOff x="1371600" y="1473423"/>
            <a:chExt cx="6400800" cy="4608572"/>
          </a:xfrm>
        </p:grpSpPr>
        <p:pic>
          <p:nvPicPr>
            <p:cNvPr id="17410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71600" y="1473423"/>
              <a:ext cx="6400800" cy="46085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feld 4"/>
            <p:cNvSpPr txBox="1"/>
            <p:nvPr/>
          </p:nvSpPr>
          <p:spPr>
            <a:xfrm>
              <a:off x="6425158" y="2628735"/>
              <a:ext cx="489429" cy="4456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300"/>
                </a:spcAft>
              </a:pPr>
              <a:r>
                <a:rPr lang="de-DE" sz="1200" b="1" dirty="0">
                  <a:solidFill>
                    <a:schemeClr val="bg1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Web </a:t>
              </a:r>
            </a:p>
            <a:p>
              <a:r>
                <a:rPr lang="de-DE" sz="1200" b="1" dirty="0">
                  <a:solidFill>
                    <a:schemeClr val="bg1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rPr>
                <a:t>3D</a:t>
              </a: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47664" y="-603448"/>
            <a:ext cx="10225136" cy="1440160"/>
          </a:xfrm>
          <a:solidFill>
            <a:srgbClr val="71D6F5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br>
              <a:rPr lang="de-D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Rasante Entwicklung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Hintergrund1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 rot="575049">
            <a:off x="-1073973" y="-597621"/>
            <a:ext cx="11151218" cy="8367126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-1476672" y="-1395536"/>
            <a:ext cx="12889432" cy="9433048"/>
          </a:xfrm>
          <a:prstGeom prst="rect">
            <a:avLst/>
          </a:prstGeom>
          <a:solidFill>
            <a:schemeClr val="accent1">
              <a:alpha val="7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Textfeld 7"/>
          <p:cNvSpPr txBox="1"/>
          <p:nvPr/>
        </p:nvSpPr>
        <p:spPr>
          <a:xfrm rot="20908685">
            <a:off x="-89127" y="58701"/>
            <a:ext cx="6141888" cy="2308324"/>
          </a:xfrm>
          <a:prstGeom prst="rect">
            <a:avLst/>
          </a:prstGeom>
          <a:solidFill>
            <a:srgbClr val="71D6F5"/>
          </a:solidFill>
          <a:scene3d>
            <a:camera prst="perspectiveHeroicExtremeRightFacing"/>
            <a:lightRig rig="threePt" dir="t"/>
          </a:scene3d>
        </p:spPr>
        <p:txBody>
          <a:bodyPr vert="horz" wrap="square" rtlCol="0" anchor="b">
            <a:spAutoFit/>
          </a:bodyPr>
          <a:lstStyle/>
          <a:p>
            <a:pPr algn="ctr"/>
            <a:r>
              <a:rPr lang="de-DE" sz="9600" b="1" dirty="0">
                <a:solidFill>
                  <a:srgbClr val="3232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Richtigkeit</a:t>
            </a:r>
          </a:p>
          <a:p>
            <a:pPr algn="ctr"/>
            <a:endParaRPr lang="de-DE" sz="4800" b="1" dirty="0">
              <a:solidFill>
                <a:srgbClr val="3232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feld 8"/>
          <p:cNvSpPr txBox="1"/>
          <p:nvPr/>
        </p:nvSpPr>
        <p:spPr>
          <a:xfrm rot="21361202">
            <a:off x="2436874" y="1605213"/>
            <a:ext cx="7149154" cy="3046988"/>
          </a:xfrm>
          <a:prstGeom prst="rect">
            <a:avLst/>
          </a:prstGeom>
          <a:solidFill>
            <a:srgbClr val="71D6F5"/>
          </a:solidFill>
          <a:scene3d>
            <a:camera prst="perspectiveHeroicExtremeRightFacing"/>
            <a:lightRig rig="threePt" dir="t"/>
          </a:scene3d>
        </p:spPr>
        <p:txBody>
          <a:bodyPr vert="horz" wrap="square" rtlCol="0" anchor="b">
            <a:spAutoFit/>
          </a:bodyPr>
          <a:lstStyle/>
          <a:p>
            <a:pPr algn="ctr"/>
            <a:r>
              <a:rPr lang="de-DE" sz="9600" b="1" dirty="0">
                <a:solidFill>
                  <a:srgbClr val="3232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Verfügbarkeit</a:t>
            </a:r>
          </a:p>
          <a:p>
            <a:endParaRPr lang="de-DE" sz="9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feld 6"/>
          <p:cNvSpPr txBox="1"/>
          <p:nvPr/>
        </p:nvSpPr>
        <p:spPr>
          <a:xfrm rot="297225">
            <a:off x="3238480" y="4054414"/>
            <a:ext cx="7296154" cy="2308324"/>
          </a:xfrm>
          <a:prstGeom prst="rect">
            <a:avLst/>
          </a:prstGeom>
          <a:solidFill>
            <a:srgbClr val="71D6F5"/>
          </a:solidFill>
          <a:scene3d>
            <a:camera prst="perspectiveHeroicExtremeRightFacing"/>
            <a:lightRig rig="threePt" dir="t"/>
          </a:scene3d>
        </p:spPr>
        <p:txBody>
          <a:bodyPr vert="horz" wrap="square" rtlCol="0" anchor="b">
            <a:spAutoFit/>
          </a:bodyPr>
          <a:lstStyle/>
          <a:p>
            <a:pPr algn="ctr"/>
            <a:r>
              <a:rPr lang="de-DE" sz="9600" b="1" dirty="0">
                <a:solidFill>
                  <a:srgbClr val="3232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Abhängigkeit</a:t>
            </a:r>
            <a:endParaRPr lang="de-DE" sz="4800" b="1" dirty="0">
              <a:solidFill>
                <a:srgbClr val="3232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de-DE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99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755576" y="3501008"/>
            <a:ext cx="7992888" cy="64807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de-DE" cap="small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2	EIM Trends aus Marktsicht</a:t>
            </a:r>
          </a:p>
        </p:txBody>
      </p:sp>
      <p:pic>
        <p:nvPicPr>
          <p:cNvPr id="7" name="Grafik 6" descr="B2B-Social-Media-Marketing-Infographic.jpg"/>
          <p:cNvPicPr>
            <a:picLocks noChangeAspect="1"/>
          </p:cNvPicPr>
          <p:nvPr/>
        </p:nvPicPr>
        <p:blipFill>
          <a:blip r:embed="rId2" cstate="print"/>
          <a:srcRect l="53293" t="10786" r="4131" b="82414"/>
          <a:stretch>
            <a:fillRect/>
          </a:stretch>
        </p:blipFill>
        <p:spPr>
          <a:xfrm rot="624613">
            <a:off x="2835039" y="703173"/>
            <a:ext cx="2592288" cy="93610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4" name="Grafik 3" descr="B2B-Social-Media-Marketing-Infographic.jpg"/>
          <p:cNvPicPr>
            <a:picLocks noChangeAspect="1"/>
          </p:cNvPicPr>
          <p:nvPr/>
        </p:nvPicPr>
        <p:blipFill>
          <a:blip r:embed="rId2" cstate="print"/>
          <a:srcRect r="47182" b="79979"/>
          <a:stretch>
            <a:fillRect/>
          </a:stretch>
        </p:blipFill>
        <p:spPr>
          <a:xfrm rot="20242986">
            <a:off x="-21042" y="473568"/>
            <a:ext cx="2972245" cy="2547263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9" name="Grafik 8" descr="B2B-Social-Media-Marketing-Infographic.jpg"/>
          <p:cNvPicPr>
            <a:picLocks noChangeAspect="1"/>
          </p:cNvPicPr>
          <p:nvPr/>
        </p:nvPicPr>
        <p:blipFill>
          <a:blip r:embed="rId2" cstate="print"/>
          <a:srcRect t="28293" b="60150"/>
          <a:stretch>
            <a:fillRect/>
          </a:stretch>
        </p:blipFill>
        <p:spPr>
          <a:xfrm rot="20945460">
            <a:off x="-158969" y="4749426"/>
            <a:ext cx="5963948" cy="1558317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11" name="Grafik 10" descr="LevonoTabletAdoption_infographic_rev6_B-1.png"/>
          <p:cNvPicPr>
            <a:picLocks noChangeAspect="1"/>
          </p:cNvPicPr>
          <p:nvPr/>
        </p:nvPicPr>
        <p:blipFill>
          <a:blip r:embed="rId3" cstate="print"/>
          <a:srcRect l="22329" t="16283" r="28380" b="68600"/>
          <a:stretch>
            <a:fillRect/>
          </a:stretch>
        </p:blipFill>
        <p:spPr>
          <a:xfrm rot="687724">
            <a:off x="5778673" y="-94391"/>
            <a:ext cx="2376264" cy="1512168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10" name="Grafik 9" descr="B2B-Social-Media-Marketing-Infographic.jpg"/>
          <p:cNvPicPr>
            <a:picLocks noChangeAspect="1"/>
          </p:cNvPicPr>
          <p:nvPr/>
        </p:nvPicPr>
        <p:blipFill>
          <a:blip r:embed="rId2" cstate="print"/>
          <a:srcRect t="39531" b="45949"/>
          <a:stretch>
            <a:fillRect/>
          </a:stretch>
        </p:blipFill>
        <p:spPr>
          <a:xfrm rot="21263820">
            <a:off x="4336803" y="1716600"/>
            <a:ext cx="4701258" cy="1543333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12" name="Grafik 11" descr="LevonoTabletAdoption_infographic_rev6_B-1.png"/>
          <p:cNvPicPr>
            <a:picLocks noChangeAspect="1"/>
          </p:cNvPicPr>
          <p:nvPr/>
        </p:nvPicPr>
        <p:blipFill>
          <a:blip r:embed="rId3" cstate="print"/>
          <a:srcRect l="4761" t="31600" r="43584" b="55953"/>
          <a:stretch>
            <a:fillRect/>
          </a:stretch>
        </p:blipFill>
        <p:spPr>
          <a:xfrm rot="1382187">
            <a:off x="5832457" y="4629536"/>
            <a:ext cx="3130129" cy="1565065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ieren 12"/>
          <p:cNvGrpSpPr/>
          <p:nvPr/>
        </p:nvGrpSpPr>
        <p:grpSpPr>
          <a:xfrm rot="633791">
            <a:off x="-1635832" y="-1148450"/>
            <a:ext cx="11695972" cy="8771979"/>
            <a:chOff x="0" y="0"/>
            <a:chExt cx="9144000" cy="6858000"/>
          </a:xfrm>
        </p:grpSpPr>
        <p:pic>
          <p:nvPicPr>
            <p:cNvPr id="9" name="Grafik 8" descr="B2B-Social-Media-Marketing-Infographic.jp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10" name="Grafik 9" descr="LevonoTabletAdoption_infographic_rev6_B-1.pn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  <p:pic>
          <p:nvPicPr>
            <p:cNvPr id="11" name="Grafik 10" descr="B2B-Social-Media-Marketing-Infographic.jp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0" y="0"/>
              <a:ext cx="2289600" cy="6858000"/>
            </a:xfrm>
            <a:prstGeom prst="rect">
              <a:avLst/>
            </a:prstGeom>
          </p:spPr>
        </p:pic>
        <p:pic>
          <p:nvPicPr>
            <p:cNvPr id="12" name="Grafik 11" descr="LevonoTabletAdoption_infographic_rev6_B-1.pn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54400" y="0"/>
              <a:ext cx="2289600" cy="6858000"/>
            </a:xfrm>
            <a:prstGeom prst="rect">
              <a:avLst/>
            </a:prstGeom>
          </p:spPr>
        </p:pic>
      </p:grp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35012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ieren 12"/>
          <p:cNvGrpSpPr/>
          <p:nvPr/>
        </p:nvGrpSpPr>
        <p:grpSpPr>
          <a:xfrm rot="633791">
            <a:off x="-1635832" y="-1148450"/>
            <a:ext cx="11695972" cy="8771979"/>
            <a:chOff x="0" y="0"/>
            <a:chExt cx="9144000" cy="6858000"/>
          </a:xfrm>
        </p:grpSpPr>
        <p:pic>
          <p:nvPicPr>
            <p:cNvPr id="9" name="Grafik 8" descr="B2B-Social-Media-Marketing-Infographic.jp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10" name="Grafik 9" descr="LevonoTabletAdoption_infographic_rev6_B-1.pn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  <p:pic>
          <p:nvPicPr>
            <p:cNvPr id="11" name="Grafik 10" descr="B2B-Social-Media-Marketing-Infographic.jp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0" y="0"/>
              <a:ext cx="2289600" cy="6858000"/>
            </a:xfrm>
            <a:prstGeom prst="rect">
              <a:avLst/>
            </a:prstGeom>
          </p:spPr>
        </p:pic>
        <p:pic>
          <p:nvPicPr>
            <p:cNvPr id="12" name="Grafik 11" descr="LevonoTabletAdoption_infographic_rev6_B-1.pn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54400" y="0"/>
              <a:ext cx="2289600" cy="6858000"/>
            </a:xfrm>
            <a:prstGeom prst="rect">
              <a:avLst/>
            </a:prstGeom>
          </p:spPr>
        </p:pic>
      </p:grpSp>
      <p:sp>
        <p:nvSpPr>
          <p:cNvPr id="14" name="Rechteck 13"/>
          <p:cNvSpPr/>
          <p:nvPr/>
        </p:nvSpPr>
        <p:spPr>
          <a:xfrm>
            <a:off x="-1476672" y="-1395536"/>
            <a:ext cx="12889432" cy="9433048"/>
          </a:xfrm>
          <a:prstGeom prst="rect">
            <a:avLst/>
          </a:prstGeom>
          <a:solidFill>
            <a:srgbClr val="FFC000">
              <a:alpha val="7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 descr="Filmstreifen1.jpg"/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27583" y="1176037"/>
            <a:ext cx="6768753" cy="6285411"/>
          </a:xfrm>
          <a:prstGeom prst="rect">
            <a:avLst/>
          </a:prstGeom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5948" y="2098676"/>
            <a:ext cx="6336704" cy="4440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121007">
            <a:off x="7276292" y="922718"/>
            <a:ext cx="1604623" cy="1422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179527">
            <a:off x="971599" y="-963488"/>
            <a:ext cx="10945217" cy="1944216"/>
          </a:xfrm>
          <a:solidFill>
            <a:srgbClr val="FF9900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r>
              <a:rPr lang="de-DE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br>
              <a:rPr lang="de-DE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</a:t>
            </a:r>
            <a:r>
              <a:rPr lang="de-DE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Gartner Magic Quadrant ECM 2011                      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/>
          <p:cNvGrpSpPr/>
          <p:nvPr/>
        </p:nvGrpSpPr>
        <p:grpSpPr>
          <a:xfrm rot="633791">
            <a:off x="-1635832" y="-1148450"/>
            <a:ext cx="11695972" cy="8771979"/>
            <a:chOff x="0" y="0"/>
            <a:chExt cx="9144000" cy="6858000"/>
          </a:xfrm>
        </p:grpSpPr>
        <p:pic>
          <p:nvPicPr>
            <p:cNvPr id="10" name="Grafik 9" descr="LevonoTabletAdoption_infographic_rev6_B-1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4400" y="0"/>
              <a:ext cx="2289600" cy="6858000"/>
            </a:xfrm>
            <a:prstGeom prst="rect">
              <a:avLst/>
            </a:prstGeom>
          </p:spPr>
        </p:pic>
        <p:pic>
          <p:nvPicPr>
            <p:cNvPr id="7" name="Grafik 6" descr="B2B-Social-Media-Marketing-Infographic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9" name="Grafik 8" descr="B2B-Social-Media-Marketing-Infographic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0" y="0"/>
              <a:ext cx="2289600" cy="6858000"/>
            </a:xfrm>
            <a:prstGeom prst="rect">
              <a:avLst/>
            </a:prstGeom>
          </p:spPr>
        </p:pic>
        <p:pic>
          <p:nvPicPr>
            <p:cNvPr id="8" name="Grafik 7" descr="LevonoTabletAdoption_infographic_rev6_B-1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</p:grpSp>
      <p:sp>
        <p:nvSpPr>
          <p:cNvPr id="11" name="Rechteck 10"/>
          <p:cNvSpPr/>
          <p:nvPr/>
        </p:nvSpPr>
        <p:spPr>
          <a:xfrm>
            <a:off x="-1476672" y="-1395536"/>
            <a:ext cx="12889432" cy="9433048"/>
          </a:xfrm>
          <a:prstGeom prst="rect">
            <a:avLst/>
          </a:prstGeom>
          <a:solidFill>
            <a:srgbClr val="FFC000">
              <a:alpha val="7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315" name="Picture 3" descr="C:\Users\Computer-06\Pictures\Team\DRUKFF_0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542" y="5448554"/>
            <a:ext cx="1182638" cy="1390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hteckige Legende 4"/>
          <p:cNvSpPr/>
          <p:nvPr/>
        </p:nvSpPr>
        <p:spPr>
          <a:xfrm>
            <a:off x="1403647" y="1844824"/>
            <a:ext cx="7001141" cy="3312368"/>
          </a:xfrm>
          <a:prstGeom prst="wedgeRectCallout">
            <a:avLst>
              <a:gd name="adj1" fmla="val 39105"/>
              <a:gd name="adj2" fmla="val 70389"/>
            </a:avLst>
          </a:prstGeom>
          <a:solidFill>
            <a:srgbClr val="FF99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5600" indent="-3556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Die großen Software-Lösungs- und Dienstleistungsanbieter setzen sich ab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ECM wird „verwässert“. Maßstab werden „Basic ECM Components“ in Standardsoftware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Klassische Anbieter aus dem mittelständischen Markt werden in die Nische abgedrängt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Der Quadrant wird „langweilig“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512" y="-531440"/>
            <a:ext cx="11881320" cy="1766292"/>
          </a:xfrm>
          <a:solidFill>
            <a:srgbClr val="FF9900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br>
              <a:rPr lang="de-DE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Gartner Magic Quadrant ECM        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/>
          <p:nvPr/>
        </p:nvGrpSpPr>
        <p:grpSpPr>
          <a:xfrm rot="633791">
            <a:off x="-1635832" y="-1148450"/>
            <a:ext cx="11695972" cy="8771979"/>
            <a:chOff x="0" y="0"/>
            <a:chExt cx="9144000" cy="6858000"/>
          </a:xfrm>
        </p:grpSpPr>
        <p:pic>
          <p:nvPicPr>
            <p:cNvPr id="8" name="Grafik 7" descr="LevonoTabletAdoption_infographic_rev6_B-1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4400" y="0"/>
              <a:ext cx="2289600" cy="6858000"/>
            </a:xfrm>
            <a:prstGeom prst="rect">
              <a:avLst/>
            </a:prstGeom>
          </p:spPr>
        </p:pic>
        <p:pic>
          <p:nvPicPr>
            <p:cNvPr id="9" name="Grafik 8" descr="B2B-Social-Media-Marketing-Infographic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10" name="Grafik 9" descr="B2B-Social-Media-Marketing-Infographic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0" y="0"/>
              <a:ext cx="2289600" cy="6858000"/>
            </a:xfrm>
            <a:prstGeom prst="rect">
              <a:avLst/>
            </a:prstGeom>
          </p:spPr>
        </p:pic>
        <p:pic>
          <p:nvPicPr>
            <p:cNvPr id="11" name="Grafik 10" descr="LevonoTabletAdoption_infographic_rev6_B-1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</p:grpSp>
      <p:sp>
        <p:nvSpPr>
          <p:cNvPr id="12" name="Rechteck 11"/>
          <p:cNvSpPr/>
          <p:nvPr/>
        </p:nvSpPr>
        <p:spPr>
          <a:xfrm>
            <a:off x="-1476672" y="-1395536"/>
            <a:ext cx="12889432" cy="9433048"/>
          </a:xfrm>
          <a:prstGeom prst="rect">
            <a:avLst/>
          </a:prstGeom>
          <a:solidFill>
            <a:srgbClr val="FFC000">
              <a:alpha val="7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Rechteckige Legende 5"/>
          <p:cNvSpPr/>
          <p:nvPr/>
        </p:nvSpPr>
        <p:spPr>
          <a:xfrm>
            <a:off x="1331640" y="1802340"/>
            <a:ext cx="7049259" cy="4723004"/>
          </a:xfrm>
          <a:prstGeom prst="wedgeRectCallout">
            <a:avLst>
              <a:gd name="adj1" fmla="val 46046"/>
              <a:gd name="adj2" fmla="val 60991"/>
            </a:avLst>
          </a:prstGeom>
          <a:solidFill>
            <a:srgbClr val="FF99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400" b="1" dirty="0">
                <a:solidFill>
                  <a:srgbClr val="323232"/>
                </a:solidFill>
              </a:rPr>
              <a:t>Media </a:t>
            </a:r>
            <a:r>
              <a:rPr lang="de-DE" sz="2400" b="1" dirty="0" err="1">
                <a:solidFill>
                  <a:srgbClr val="323232"/>
                </a:solidFill>
              </a:rPr>
              <a:t>tablets</a:t>
            </a:r>
            <a:r>
              <a:rPr lang="de-DE" sz="2400" b="1" dirty="0">
                <a:solidFill>
                  <a:srgbClr val="323232"/>
                </a:solidFill>
              </a:rPr>
              <a:t> </a:t>
            </a:r>
            <a:r>
              <a:rPr lang="de-DE" sz="2400" b="1" dirty="0" err="1">
                <a:solidFill>
                  <a:srgbClr val="323232"/>
                </a:solidFill>
              </a:rPr>
              <a:t>and</a:t>
            </a:r>
            <a:r>
              <a:rPr lang="de-DE" sz="2400" b="1" dirty="0">
                <a:solidFill>
                  <a:srgbClr val="323232"/>
                </a:solidFill>
              </a:rPr>
              <a:t> </a:t>
            </a:r>
            <a:r>
              <a:rPr lang="de-DE" sz="2400" b="1" dirty="0" err="1">
                <a:solidFill>
                  <a:srgbClr val="323232"/>
                </a:solidFill>
              </a:rPr>
              <a:t>beyond</a:t>
            </a:r>
            <a:endParaRPr lang="de-DE" sz="2400" b="1" dirty="0">
              <a:solidFill>
                <a:srgbClr val="323232"/>
              </a:solidFill>
            </a:endParaRP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400" b="1" dirty="0">
                <a:solidFill>
                  <a:srgbClr val="323232"/>
                </a:solidFill>
              </a:rPr>
              <a:t>Mobile-</a:t>
            </a:r>
            <a:r>
              <a:rPr lang="de-DE" sz="2400" b="1" dirty="0" err="1">
                <a:solidFill>
                  <a:srgbClr val="323232"/>
                </a:solidFill>
              </a:rPr>
              <a:t>centric</a:t>
            </a:r>
            <a:r>
              <a:rPr lang="de-DE" sz="2400" b="1" dirty="0">
                <a:solidFill>
                  <a:srgbClr val="323232"/>
                </a:solidFill>
              </a:rPr>
              <a:t> </a:t>
            </a:r>
            <a:r>
              <a:rPr lang="de-DE" sz="2400" b="1" dirty="0" err="1">
                <a:solidFill>
                  <a:srgbClr val="323232"/>
                </a:solidFill>
              </a:rPr>
              <a:t>applications</a:t>
            </a:r>
            <a:r>
              <a:rPr lang="de-DE" sz="2400" b="1" dirty="0">
                <a:solidFill>
                  <a:srgbClr val="323232"/>
                </a:solidFill>
              </a:rPr>
              <a:t> </a:t>
            </a:r>
            <a:r>
              <a:rPr lang="de-DE" sz="2400" b="1" dirty="0" err="1">
                <a:solidFill>
                  <a:srgbClr val="323232"/>
                </a:solidFill>
              </a:rPr>
              <a:t>and</a:t>
            </a:r>
            <a:r>
              <a:rPr lang="de-DE" sz="2400" b="1" dirty="0">
                <a:solidFill>
                  <a:srgbClr val="323232"/>
                </a:solidFill>
              </a:rPr>
              <a:t> </a:t>
            </a:r>
            <a:r>
              <a:rPr lang="de-DE" sz="2400" b="1" dirty="0" err="1">
                <a:solidFill>
                  <a:srgbClr val="323232"/>
                </a:solidFill>
              </a:rPr>
              <a:t>interfaces</a:t>
            </a:r>
            <a:endParaRPr lang="de-DE" sz="2400" b="1" dirty="0">
              <a:solidFill>
                <a:srgbClr val="323232"/>
              </a:solidFill>
            </a:endParaRP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en-US" sz="2400" b="1" dirty="0">
                <a:solidFill>
                  <a:srgbClr val="323232"/>
                </a:solidFill>
              </a:rPr>
              <a:t>Social and contextual user experience</a:t>
            </a:r>
            <a:endParaRPr lang="de-DE" sz="2400" b="1" dirty="0">
              <a:solidFill>
                <a:srgbClr val="323232"/>
              </a:solidFill>
            </a:endParaRP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400" b="1" dirty="0" err="1">
                <a:solidFill>
                  <a:srgbClr val="323232"/>
                </a:solidFill>
              </a:rPr>
              <a:t>Application</a:t>
            </a:r>
            <a:r>
              <a:rPr lang="de-DE" sz="2400" b="1" dirty="0">
                <a:solidFill>
                  <a:srgbClr val="323232"/>
                </a:solidFill>
              </a:rPr>
              <a:t> </a:t>
            </a:r>
            <a:r>
              <a:rPr lang="de-DE" sz="2400" b="1" dirty="0" err="1">
                <a:solidFill>
                  <a:srgbClr val="323232"/>
                </a:solidFill>
              </a:rPr>
              <a:t>stores</a:t>
            </a:r>
            <a:r>
              <a:rPr lang="de-DE" sz="2400" b="1" dirty="0">
                <a:solidFill>
                  <a:srgbClr val="323232"/>
                </a:solidFill>
              </a:rPr>
              <a:t> </a:t>
            </a:r>
            <a:r>
              <a:rPr lang="de-DE" sz="2400" b="1" dirty="0" err="1">
                <a:solidFill>
                  <a:srgbClr val="323232"/>
                </a:solidFill>
              </a:rPr>
              <a:t>and</a:t>
            </a:r>
            <a:r>
              <a:rPr lang="de-DE" sz="2400" b="1" dirty="0">
                <a:solidFill>
                  <a:srgbClr val="323232"/>
                </a:solidFill>
              </a:rPr>
              <a:t> </a:t>
            </a:r>
            <a:r>
              <a:rPr lang="de-DE" sz="2400" b="1" dirty="0" err="1">
                <a:solidFill>
                  <a:srgbClr val="323232"/>
                </a:solidFill>
              </a:rPr>
              <a:t>marketplace</a:t>
            </a:r>
            <a:endParaRPr lang="de-DE" sz="2400" b="1" dirty="0">
              <a:solidFill>
                <a:srgbClr val="323232"/>
              </a:solidFill>
            </a:endParaRP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400" b="1" dirty="0">
                <a:solidFill>
                  <a:srgbClr val="323232"/>
                </a:solidFill>
              </a:rPr>
              <a:t>The Internet </a:t>
            </a:r>
            <a:r>
              <a:rPr lang="de-DE" sz="2400" b="1" dirty="0" err="1">
                <a:solidFill>
                  <a:srgbClr val="323232"/>
                </a:solidFill>
              </a:rPr>
              <a:t>of</a:t>
            </a:r>
            <a:r>
              <a:rPr lang="de-DE" sz="2400" b="1" dirty="0">
                <a:solidFill>
                  <a:srgbClr val="323232"/>
                </a:solidFill>
              </a:rPr>
              <a:t> </a:t>
            </a:r>
            <a:r>
              <a:rPr lang="de-DE" sz="2400" b="1" dirty="0" err="1">
                <a:solidFill>
                  <a:srgbClr val="323232"/>
                </a:solidFill>
              </a:rPr>
              <a:t>everything</a:t>
            </a:r>
            <a:endParaRPr lang="de-DE" sz="2400" b="1" dirty="0">
              <a:solidFill>
                <a:srgbClr val="323232"/>
              </a:solidFill>
            </a:endParaRP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400" b="1" dirty="0">
                <a:solidFill>
                  <a:srgbClr val="323232"/>
                </a:solidFill>
              </a:rPr>
              <a:t>Next-</a:t>
            </a:r>
            <a:r>
              <a:rPr lang="de-DE" sz="2400" b="1" dirty="0" err="1">
                <a:solidFill>
                  <a:srgbClr val="323232"/>
                </a:solidFill>
              </a:rPr>
              <a:t>generation</a:t>
            </a:r>
            <a:r>
              <a:rPr lang="de-DE" sz="2400" b="1" dirty="0">
                <a:solidFill>
                  <a:srgbClr val="323232"/>
                </a:solidFill>
              </a:rPr>
              <a:t> </a:t>
            </a:r>
            <a:r>
              <a:rPr lang="de-DE" sz="2400" b="1" dirty="0" err="1">
                <a:solidFill>
                  <a:srgbClr val="323232"/>
                </a:solidFill>
              </a:rPr>
              <a:t>analytics</a:t>
            </a:r>
            <a:endParaRPr lang="de-DE" sz="2400" b="1" dirty="0">
              <a:solidFill>
                <a:srgbClr val="323232"/>
              </a:solidFill>
            </a:endParaRP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400" b="1" dirty="0">
                <a:solidFill>
                  <a:srgbClr val="323232"/>
                </a:solidFill>
              </a:rPr>
              <a:t>Big </a:t>
            </a:r>
            <a:r>
              <a:rPr lang="de-DE" sz="2400" b="1" dirty="0" err="1">
                <a:solidFill>
                  <a:srgbClr val="323232"/>
                </a:solidFill>
              </a:rPr>
              <a:t>data</a:t>
            </a:r>
            <a:endParaRPr lang="de-DE" sz="2400" b="1" dirty="0">
              <a:solidFill>
                <a:srgbClr val="323232"/>
              </a:solidFill>
            </a:endParaRP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400" b="1" dirty="0">
                <a:solidFill>
                  <a:srgbClr val="323232"/>
                </a:solidFill>
              </a:rPr>
              <a:t>In-</a:t>
            </a:r>
            <a:r>
              <a:rPr lang="de-DE" sz="2400" b="1" dirty="0" err="1">
                <a:solidFill>
                  <a:srgbClr val="323232"/>
                </a:solidFill>
              </a:rPr>
              <a:t>memory</a:t>
            </a:r>
            <a:r>
              <a:rPr lang="de-DE" sz="2400" b="1" dirty="0">
                <a:solidFill>
                  <a:srgbClr val="323232"/>
                </a:solidFill>
              </a:rPr>
              <a:t> </a:t>
            </a:r>
            <a:r>
              <a:rPr lang="de-DE" sz="2400" b="1" dirty="0" err="1">
                <a:solidFill>
                  <a:srgbClr val="323232"/>
                </a:solidFill>
              </a:rPr>
              <a:t>computing</a:t>
            </a:r>
            <a:endParaRPr lang="de-DE" sz="2400" b="1" dirty="0">
              <a:solidFill>
                <a:srgbClr val="323232"/>
              </a:solidFill>
            </a:endParaRP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400" b="1" dirty="0">
                <a:solidFill>
                  <a:srgbClr val="323232"/>
                </a:solidFill>
              </a:rPr>
              <a:t>Extreme </a:t>
            </a:r>
            <a:r>
              <a:rPr lang="de-DE" sz="2400" b="1" dirty="0" err="1">
                <a:solidFill>
                  <a:srgbClr val="323232"/>
                </a:solidFill>
              </a:rPr>
              <a:t>low-energy</a:t>
            </a:r>
            <a:r>
              <a:rPr lang="de-DE" sz="2400" b="1" dirty="0">
                <a:solidFill>
                  <a:srgbClr val="323232"/>
                </a:solidFill>
              </a:rPr>
              <a:t> </a:t>
            </a:r>
            <a:r>
              <a:rPr lang="de-DE" sz="2400" b="1" dirty="0" err="1">
                <a:solidFill>
                  <a:srgbClr val="323232"/>
                </a:solidFill>
              </a:rPr>
              <a:t>servers</a:t>
            </a:r>
            <a:endParaRPr lang="de-DE" sz="2400" b="1" dirty="0">
              <a:solidFill>
                <a:srgbClr val="323232"/>
              </a:solidFill>
            </a:endParaRP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400" b="1" dirty="0">
                <a:solidFill>
                  <a:srgbClr val="323232"/>
                </a:solidFill>
              </a:rPr>
              <a:t>Cloud </a:t>
            </a:r>
            <a:r>
              <a:rPr lang="de-DE" sz="2400" b="1" dirty="0" err="1">
                <a:solidFill>
                  <a:srgbClr val="323232"/>
                </a:solidFill>
              </a:rPr>
              <a:t>computing</a:t>
            </a:r>
            <a:endParaRPr lang="de-DE" sz="2400" b="1" dirty="0">
              <a:solidFill>
                <a:srgbClr val="323232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135506">
            <a:off x="7380664" y="1031426"/>
            <a:ext cx="1397965" cy="123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240506">
            <a:off x="1512168" y="-538942"/>
            <a:ext cx="10908704" cy="1587015"/>
          </a:xfrm>
          <a:solidFill>
            <a:srgbClr val="FF9900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</a:t>
            </a:r>
            <a:b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Gartner: The top 10 strategic technology </a:t>
            </a:r>
            <a:b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trends for 2012</a:t>
            </a:r>
            <a:endParaRPr lang="de-DE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/>
          <p:cNvGrpSpPr/>
          <p:nvPr/>
        </p:nvGrpSpPr>
        <p:grpSpPr>
          <a:xfrm rot="633791">
            <a:off x="-1635832" y="-1148450"/>
            <a:ext cx="11695972" cy="8771979"/>
            <a:chOff x="0" y="0"/>
            <a:chExt cx="9144000" cy="6858000"/>
          </a:xfrm>
        </p:grpSpPr>
        <p:pic>
          <p:nvPicPr>
            <p:cNvPr id="9" name="Grafik 8" descr="LevonoTabletAdoption_infographic_rev6_B-1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4400" y="0"/>
              <a:ext cx="2289600" cy="6858000"/>
            </a:xfrm>
            <a:prstGeom prst="rect">
              <a:avLst/>
            </a:prstGeom>
          </p:spPr>
        </p:pic>
        <p:pic>
          <p:nvPicPr>
            <p:cNvPr id="10" name="Grafik 9" descr="B2B-Social-Media-Marketing-Infographic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11" name="Grafik 10" descr="B2B-Social-Media-Marketing-Infographic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0" y="0"/>
              <a:ext cx="2289600" cy="6858000"/>
            </a:xfrm>
            <a:prstGeom prst="rect">
              <a:avLst/>
            </a:prstGeom>
          </p:spPr>
        </p:pic>
        <p:pic>
          <p:nvPicPr>
            <p:cNvPr id="12" name="Grafik 11" descr="LevonoTabletAdoption_infographic_rev6_B-1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</p:grpSp>
      <p:sp>
        <p:nvSpPr>
          <p:cNvPr id="5" name="Textfeld 4"/>
          <p:cNvSpPr txBox="1"/>
          <p:nvPr/>
        </p:nvSpPr>
        <p:spPr>
          <a:xfrm>
            <a:off x="6660232" y="6309320"/>
            <a:ext cx="2270173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>
                <a:latin typeface="Arial" pitchFamily="34" charset="0"/>
                <a:cs typeface="Arial" pitchFamily="34" charset="0"/>
              </a:rPr>
              <a:t>Quelle: http://www.cio.de/strategien/2298020/</a:t>
            </a:r>
          </a:p>
        </p:txBody>
      </p:sp>
      <p:sp>
        <p:nvSpPr>
          <p:cNvPr id="13" name="Rechteck 12"/>
          <p:cNvSpPr/>
          <p:nvPr/>
        </p:nvSpPr>
        <p:spPr>
          <a:xfrm>
            <a:off x="-1476672" y="-1395536"/>
            <a:ext cx="12889432" cy="9433048"/>
          </a:xfrm>
          <a:prstGeom prst="rect">
            <a:avLst/>
          </a:prstGeom>
          <a:solidFill>
            <a:srgbClr val="FFC000">
              <a:alpha val="7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ige Legende 6"/>
          <p:cNvSpPr/>
          <p:nvPr/>
        </p:nvSpPr>
        <p:spPr>
          <a:xfrm>
            <a:off x="899592" y="1468167"/>
            <a:ext cx="7200800" cy="4985169"/>
          </a:xfrm>
          <a:prstGeom prst="wedgeRectCallout">
            <a:avLst>
              <a:gd name="adj1" fmla="val 47278"/>
              <a:gd name="adj2" fmla="val 58212"/>
            </a:avLst>
          </a:prstGeom>
          <a:solidFill>
            <a:srgbClr val="FF99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400" b="1" dirty="0">
                <a:solidFill>
                  <a:srgbClr val="323232"/>
                </a:solidFill>
              </a:rPr>
              <a:t>Anwendungsmodernisierung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400" b="1" dirty="0">
                <a:solidFill>
                  <a:srgbClr val="323232"/>
                </a:solidFill>
              </a:rPr>
              <a:t>Business </a:t>
            </a:r>
            <a:r>
              <a:rPr lang="de-DE" sz="2400" b="1" dirty="0" err="1">
                <a:solidFill>
                  <a:srgbClr val="323232"/>
                </a:solidFill>
              </a:rPr>
              <a:t>Intelligence</a:t>
            </a:r>
            <a:endParaRPr lang="de-DE" sz="2400" b="1" dirty="0">
              <a:solidFill>
                <a:srgbClr val="323232"/>
              </a:solidFill>
            </a:endParaRP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400" b="1" dirty="0">
                <a:solidFill>
                  <a:srgbClr val="323232"/>
                </a:solidFill>
              </a:rPr>
              <a:t>Cloud Computing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400" b="1" dirty="0" err="1">
                <a:solidFill>
                  <a:srgbClr val="323232"/>
                </a:solidFill>
              </a:rPr>
              <a:t>Governance</a:t>
            </a:r>
            <a:r>
              <a:rPr lang="de-DE" sz="2400" b="1" dirty="0">
                <a:solidFill>
                  <a:srgbClr val="323232"/>
                </a:solidFill>
              </a:rPr>
              <a:t>, </a:t>
            </a:r>
            <a:r>
              <a:rPr lang="de-DE" sz="2400" b="1" dirty="0" err="1">
                <a:solidFill>
                  <a:srgbClr val="323232"/>
                </a:solidFill>
              </a:rPr>
              <a:t>Risk</a:t>
            </a:r>
            <a:r>
              <a:rPr lang="de-DE" sz="2400" b="1" dirty="0">
                <a:solidFill>
                  <a:srgbClr val="323232"/>
                </a:solidFill>
              </a:rPr>
              <a:t> &amp; Compliance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400" b="1" dirty="0">
                <a:solidFill>
                  <a:srgbClr val="323232"/>
                </a:solidFill>
              </a:rPr>
              <a:t>IT-Sicherheit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400" b="1" dirty="0">
                <a:solidFill>
                  <a:srgbClr val="323232"/>
                </a:solidFill>
              </a:rPr>
              <a:t>Mobile IT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400" b="1" dirty="0" err="1">
                <a:solidFill>
                  <a:srgbClr val="323232"/>
                </a:solidFill>
              </a:rPr>
              <a:t>SaaS</a:t>
            </a:r>
            <a:endParaRPr lang="de-DE" sz="2400" b="1" dirty="0">
              <a:solidFill>
                <a:srgbClr val="323232"/>
              </a:solidFill>
            </a:endParaRP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400" b="1" dirty="0" err="1">
                <a:solidFill>
                  <a:srgbClr val="323232"/>
                </a:solidFill>
              </a:rPr>
              <a:t>Social</a:t>
            </a:r>
            <a:r>
              <a:rPr lang="de-DE" sz="2400" b="1" dirty="0">
                <a:solidFill>
                  <a:srgbClr val="323232"/>
                </a:solidFill>
              </a:rPr>
              <a:t> Networking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400" b="1" dirty="0">
                <a:solidFill>
                  <a:srgbClr val="323232"/>
                </a:solidFill>
              </a:rPr>
              <a:t>Unified Communications &amp; Collaboration</a:t>
            </a:r>
          </a:p>
          <a:p>
            <a:pPr marL="457200" indent="-457200">
              <a:spcBef>
                <a:spcPts val="600"/>
              </a:spcBef>
              <a:buFont typeface="+mj-lt"/>
              <a:buAutoNum type="arabicPeriod"/>
            </a:pPr>
            <a:r>
              <a:rPr lang="de-DE" sz="2400" b="1" dirty="0">
                <a:solidFill>
                  <a:srgbClr val="323232"/>
                </a:solidFill>
              </a:rPr>
              <a:t>Virtualisierung / Client Virtualisierung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63010">
            <a:off x="6356478" y="1518230"/>
            <a:ext cx="2592288" cy="77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325551">
            <a:off x="2096843" y="-813607"/>
            <a:ext cx="12433980" cy="1652844"/>
          </a:xfrm>
          <a:solidFill>
            <a:srgbClr val="FF9900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r>
              <a:rPr lang="de-DE" sz="2800" dirty="0"/>
              <a:t>       </a:t>
            </a:r>
            <a:br>
              <a:rPr lang="de-DE" sz="2800" dirty="0"/>
            </a:br>
            <a:r>
              <a:rPr lang="de-DE" sz="2800" dirty="0"/>
              <a:t>      Top-</a:t>
            </a:r>
            <a:r>
              <a:rPr lang="de-DE" sz="2800" dirty="0" err="1"/>
              <a:t>Ten</a:t>
            </a:r>
            <a:r>
              <a:rPr lang="de-DE" sz="2800" dirty="0"/>
              <a:t> Deutschland 2012 - PAC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pieren 9"/>
          <p:cNvGrpSpPr/>
          <p:nvPr/>
        </p:nvGrpSpPr>
        <p:grpSpPr>
          <a:xfrm rot="633791">
            <a:off x="-1635832" y="-1148450"/>
            <a:ext cx="11695972" cy="8771979"/>
            <a:chOff x="0" y="0"/>
            <a:chExt cx="9144000" cy="6858000"/>
          </a:xfrm>
        </p:grpSpPr>
        <p:pic>
          <p:nvPicPr>
            <p:cNvPr id="11" name="Grafik 10" descr="LevonoTabletAdoption_infographic_rev6_B-1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4400" y="0"/>
              <a:ext cx="2289600" cy="6858000"/>
            </a:xfrm>
            <a:prstGeom prst="rect">
              <a:avLst/>
            </a:prstGeom>
          </p:spPr>
        </p:pic>
        <p:pic>
          <p:nvPicPr>
            <p:cNvPr id="12" name="Grafik 11" descr="B2B-Social-Media-Marketing-Infographic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13" name="Grafik 12" descr="B2B-Social-Media-Marketing-Infographic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0" y="0"/>
              <a:ext cx="2289600" cy="6858000"/>
            </a:xfrm>
            <a:prstGeom prst="rect">
              <a:avLst/>
            </a:prstGeom>
          </p:spPr>
        </p:pic>
        <p:pic>
          <p:nvPicPr>
            <p:cNvPr id="14" name="Grafik 13" descr="LevonoTabletAdoption_infographic_rev6_B-1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</p:grpSp>
      <p:sp>
        <p:nvSpPr>
          <p:cNvPr id="15" name="Rechteck 14"/>
          <p:cNvSpPr/>
          <p:nvPr/>
        </p:nvSpPr>
        <p:spPr>
          <a:xfrm>
            <a:off x="-1476672" y="-1395536"/>
            <a:ext cx="12889432" cy="9433048"/>
          </a:xfrm>
          <a:prstGeom prst="rect">
            <a:avLst/>
          </a:prstGeom>
          <a:solidFill>
            <a:srgbClr val="FFC000">
              <a:alpha val="7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 descr="Filmstreifen1.jpg"/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259632" y="1124744"/>
            <a:ext cx="6624736" cy="4968552"/>
          </a:xfrm>
          <a:prstGeom prst="rect">
            <a:avLst/>
          </a:prstGeom>
        </p:spPr>
      </p:pic>
      <p:grpSp>
        <p:nvGrpSpPr>
          <p:cNvPr id="3" name="Gruppieren 5"/>
          <p:cNvGrpSpPr/>
          <p:nvPr/>
        </p:nvGrpSpPr>
        <p:grpSpPr>
          <a:xfrm>
            <a:off x="1403646" y="1841055"/>
            <a:ext cx="6271777" cy="3502421"/>
            <a:chOff x="1278571" y="1016732"/>
            <a:chExt cx="6483935" cy="4644515"/>
          </a:xfrm>
        </p:grpSpPr>
        <p:pic>
          <p:nvPicPr>
            <p:cNvPr id="6" name="Picture 2" descr="H:\Veranstaltungen_Org\Aktuell\Veranstaltungen 2012\S208_Update_EIM2012\Vortraege\Hightech-Trends+2012+Bitkom(1)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278571" y="1016732"/>
              <a:ext cx="6483935" cy="4644515"/>
            </a:xfrm>
            <a:prstGeom prst="rect">
              <a:avLst/>
            </a:prstGeom>
            <a:noFill/>
          </p:spPr>
        </p:pic>
        <p:sp>
          <p:nvSpPr>
            <p:cNvPr id="7" name="Rechteck 6"/>
            <p:cNvSpPr/>
            <p:nvPr/>
          </p:nvSpPr>
          <p:spPr>
            <a:xfrm>
              <a:off x="2915816" y="1971622"/>
              <a:ext cx="4608512" cy="360041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58916" y="-538942"/>
            <a:ext cx="10485892" cy="1663686"/>
          </a:xfrm>
          <a:solidFill>
            <a:srgbClr val="FF9900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lvl="0" algn="l"/>
            <a:r>
              <a:rPr lang="de-DE" sz="2800" dirty="0"/>
              <a:t>   </a:t>
            </a:r>
            <a:br>
              <a:rPr lang="de-DE" sz="2800" dirty="0"/>
            </a:br>
            <a:r>
              <a:rPr lang="de-DE" sz="2800" dirty="0"/>
              <a:t>   BITKOM: Der Unternehmens-Trend 2012 -                  </a:t>
            </a:r>
            <a:br>
              <a:rPr lang="de-DE" sz="2800" dirty="0"/>
            </a:br>
            <a:r>
              <a:rPr lang="de-DE" sz="2800" dirty="0"/>
              <a:t>                    Cloud Computing</a:t>
            </a:r>
          </a:p>
        </p:txBody>
      </p:sp>
      <p:cxnSp>
        <p:nvCxnSpPr>
          <p:cNvPr id="5" name="Gerade Verbindung mit Pfeil 4"/>
          <p:cNvCxnSpPr/>
          <p:nvPr/>
        </p:nvCxnSpPr>
        <p:spPr>
          <a:xfrm flipH="1">
            <a:off x="5868144" y="4437112"/>
            <a:ext cx="1224136" cy="0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/>
          <p:cNvCxnSpPr/>
          <p:nvPr/>
        </p:nvCxnSpPr>
        <p:spPr>
          <a:xfrm flipH="1">
            <a:off x="5720352" y="4941168"/>
            <a:ext cx="1224136" cy="0"/>
          </a:xfrm>
          <a:prstGeom prst="straightConnector1">
            <a:avLst/>
          </a:prstGeom>
          <a:ln w="635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el 1"/>
          <p:cNvSpPr txBox="1">
            <a:spLocks/>
          </p:cNvSpPr>
          <p:nvPr/>
        </p:nvSpPr>
        <p:spPr>
          <a:xfrm rot="508405">
            <a:off x="1813401" y="5447400"/>
            <a:ext cx="6467082" cy="966796"/>
          </a:xfrm>
          <a:prstGeom prst="rect">
            <a:avLst/>
          </a:prstGeom>
          <a:solidFill>
            <a:schemeClr val="accent6">
              <a:lumMod val="75000"/>
            </a:schemeClr>
          </a:solidFill>
          <a:effectLst>
            <a:glow rad="127000">
              <a:schemeClr val="accent6">
                <a:lumMod val="60000"/>
                <a:lumOff val="40000"/>
              </a:schemeClr>
            </a:glow>
          </a:effectLst>
          <a:scene3d>
            <a:camera prst="perspectiveHeroicExtremeRightFacing">
              <a:rot lat="599744" lon="982053" rev="527948"/>
            </a:camera>
            <a:lightRig rig="threePt" dir="t"/>
          </a:scene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3232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l"/>
            <a:r>
              <a:rPr lang="de-DE" sz="2800" dirty="0"/>
              <a:t>   Wo ist die BITKOM ECM-Initiative?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500"/>
                            </p:stCondLst>
                            <p:childTnLst>
                              <p:par>
                                <p:cTn id="1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/>
          <p:cNvGrpSpPr/>
          <p:nvPr/>
        </p:nvGrpSpPr>
        <p:grpSpPr>
          <a:xfrm rot="633791">
            <a:off x="-1635832" y="-1148450"/>
            <a:ext cx="11695972" cy="8771979"/>
            <a:chOff x="0" y="0"/>
            <a:chExt cx="9144000" cy="6858000"/>
          </a:xfrm>
        </p:grpSpPr>
        <p:pic>
          <p:nvPicPr>
            <p:cNvPr id="7" name="Grafik 6" descr="LevonoTabletAdoption_infographic_rev6_B-1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4400" y="0"/>
              <a:ext cx="2289600" cy="6858000"/>
            </a:xfrm>
            <a:prstGeom prst="rect">
              <a:avLst/>
            </a:prstGeom>
          </p:spPr>
        </p:pic>
        <p:pic>
          <p:nvPicPr>
            <p:cNvPr id="8" name="Grafik 7" descr="B2B-Social-Media-Marketing-Infographic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9" name="Grafik 8" descr="B2B-Social-Media-Marketing-Infographic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0" y="0"/>
              <a:ext cx="2289600" cy="6858000"/>
            </a:xfrm>
            <a:prstGeom prst="rect">
              <a:avLst/>
            </a:prstGeom>
          </p:spPr>
        </p:pic>
        <p:pic>
          <p:nvPicPr>
            <p:cNvPr id="10" name="Grafik 9" descr="LevonoTabletAdoption_infographic_rev6_B-1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</p:grpSp>
      <p:sp>
        <p:nvSpPr>
          <p:cNvPr id="11" name="Rechteck 10"/>
          <p:cNvSpPr/>
          <p:nvPr/>
        </p:nvSpPr>
        <p:spPr>
          <a:xfrm>
            <a:off x="-1476672" y="-1395536"/>
            <a:ext cx="12889432" cy="9433048"/>
          </a:xfrm>
          <a:prstGeom prst="rect">
            <a:avLst/>
          </a:prstGeom>
          <a:solidFill>
            <a:srgbClr val="FFC000">
              <a:alpha val="7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ige Legende 4"/>
          <p:cNvSpPr/>
          <p:nvPr/>
        </p:nvSpPr>
        <p:spPr>
          <a:xfrm>
            <a:off x="899592" y="1484784"/>
            <a:ext cx="7560840" cy="4608512"/>
          </a:xfrm>
          <a:prstGeom prst="wedgeRectCallout">
            <a:avLst>
              <a:gd name="adj1" fmla="val 41908"/>
              <a:gd name="adj2" fmla="val 80373"/>
            </a:avLst>
          </a:prstGeom>
          <a:solidFill>
            <a:srgbClr val="FF99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Einigkeit über vier prägende Mega-Trends: </a:t>
            </a:r>
          </a:p>
          <a:p>
            <a:pPr marL="857250" lvl="1" indent="-457200">
              <a:buFont typeface="+mj-lt"/>
              <a:buAutoNum type="arabicPeriod"/>
            </a:pPr>
            <a:r>
              <a:rPr lang="de-DE" sz="2400" b="1" dirty="0">
                <a:solidFill>
                  <a:srgbClr val="323232"/>
                </a:solidFill>
              </a:rPr>
              <a:t>Cloud Computing</a:t>
            </a:r>
          </a:p>
          <a:p>
            <a:pPr marL="857250" lvl="1" indent="-457200">
              <a:buFont typeface="+mj-lt"/>
              <a:buAutoNum type="arabicPeriod"/>
            </a:pPr>
            <a:r>
              <a:rPr lang="de-DE" sz="2400" b="1" dirty="0">
                <a:solidFill>
                  <a:srgbClr val="323232"/>
                </a:solidFill>
              </a:rPr>
              <a:t>Mobile IT</a:t>
            </a:r>
          </a:p>
          <a:p>
            <a:pPr marL="857250" lvl="1" indent="-457200">
              <a:buFont typeface="+mj-lt"/>
              <a:buAutoNum type="arabicPeriod"/>
            </a:pPr>
            <a:r>
              <a:rPr lang="de-DE" sz="2400" b="1" dirty="0" err="1">
                <a:solidFill>
                  <a:srgbClr val="323232"/>
                </a:solidFill>
              </a:rPr>
              <a:t>Social</a:t>
            </a:r>
            <a:r>
              <a:rPr lang="de-DE" sz="2400" b="1" dirty="0">
                <a:solidFill>
                  <a:srgbClr val="323232"/>
                </a:solidFill>
              </a:rPr>
              <a:t> Media</a:t>
            </a:r>
          </a:p>
          <a:p>
            <a:pPr marL="857250" lvl="1" indent="-457200">
              <a:buFont typeface="+mj-lt"/>
              <a:buAutoNum type="arabicPeriod"/>
            </a:pPr>
            <a:r>
              <a:rPr lang="de-DE" sz="2400" b="1" dirty="0">
                <a:solidFill>
                  <a:srgbClr val="323232"/>
                </a:solidFill>
              </a:rPr>
              <a:t>Analyse der gewaltigen und vielgestaltigen Datenflut ("Big </a:t>
            </a:r>
            <a:r>
              <a:rPr lang="de-DE" sz="2400" b="1" dirty="0" err="1">
                <a:solidFill>
                  <a:srgbClr val="323232"/>
                </a:solidFill>
              </a:rPr>
              <a:t>Data„,"Next</a:t>
            </a:r>
            <a:r>
              <a:rPr lang="de-DE" sz="2400" b="1" dirty="0">
                <a:solidFill>
                  <a:srgbClr val="323232"/>
                </a:solidFill>
              </a:rPr>
              <a:t>-Generation </a:t>
            </a:r>
            <a:r>
              <a:rPr lang="de-DE" sz="2400" b="1" dirty="0" err="1">
                <a:solidFill>
                  <a:srgbClr val="323232"/>
                </a:solidFill>
              </a:rPr>
              <a:t>Analytics</a:t>
            </a:r>
            <a:r>
              <a:rPr lang="de-DE" sz="2400" b="1" dirty="0">
                <a:solidFill>
                  <a:srgbClr val="323232"/>
                </a:solidFill>
              </a:rPr>
              <a:t>„ "Business </a:t>
            </a:r>
            <a:r>
              <a:rPr lang="de-DE" sz="2400" b="1" dirty="0" err="1">
                <a:solidFill>
                  <a:srgbClr val="323232"/>
                </a:solidFill>
              </a:rPr>
              <a:t>Intelligence</a:t>
            </a:r>
            <a:r>
              <a:rPr lang="de-DE" sz="2400" b="1" dirty="0">
                <a:solidFill>
                  <a:srgbClr val="323232"/>
                </a:solidFill>
              </a:rPr>
              <a:t>“)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Kampf der Software- und Serviceanbieter im Markt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Alles hängt mit allem zusammen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352200">
            <a:off x="1100364" y="-491218"/>
            <a:ext cx="10704404" cy="1658725"/>
          </a:xfrm>
          <a:solidFill>
            <a:srgbClr val="FF9900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r>
              <a:rPr lang="de-DE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Zusammenfassung</a:t>
            </a:r>
            <a:endParaRPr lang="de-DE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/>
          <p:cNvGrpSpPr/>
          <p:nvPr/>
        </p:nvGrpSpPr>
        <p:grpSpPr>
          <a:xfrm rot="633791">
            <a:off x="-1635832" y="-1148450"/>
            <a:ext cx="11695972" cy="8771979"/>
            <a:chOff x="0" y="0"/>
            <a:chExt cx="9144000" cy="6858000"/>
          </a:xfrm>
        </p:grpSpPr>
        <p:pic>
          <p:nvPicPr>
            <p:cNvPr id="9" name="Grafik 8" descr="LevonoTabletAdoption_infographic_rev6_B-1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4400" y="0"/>
              <a:ext cx="2289600" cy="6858000"/>
            </a:xfrm>
            <a:prstGeom prst="rect">
              <a:avLst/>
            </a:prstGeom>
          </p:spPr>
        </p:pic>
        <p:pic>
          <p:nvPicPr>
            <p:cNvPr id="10" name="Grafik 9" descr="B2B-Social-Media-Marketing-Infographic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11" name="Grafik 10" descr="B2B-Social-Media-Marketing-Infographic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0" y="0"/>
              <a:ext cx="2289600" cy="6858000"/>
            </a:xfrm>
            <a:prstGeom prst="rect">
              <a:avLst/>
            </a:prstGeom>
          </p:spPr>
        </p:pic>
        <p:pic>
          <p:nvPicPr>
            <p:cNvPr id="12" name="Grafik 11" descr="LevonoTabletAdoption_infographic_rev6_B-1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</p:grpSp>
      <p:sp>
        <p:nvSpPr>
          <p:cNvPr id="5" name="Textfeld 4"/>
          <p:cNvSpPr txBox="1"/>
          <p:nvPr/>
        </p:nvSpPr>
        <p:spPr>
          <a:xfrm>
            <a:off x="1526174" y="6453336"/>
            <a:ext cx="772634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Weitere Informationen: http://www.project-consult.net/files/Interview_ContentManager_EIMTrends2012_Kff.pdf  </a:t>
            </a:r>
          </a:p>
        </p:txBody>
      </p:sp>
      <p:sp>
        <p:nvSpPr>
          <p:cNvPr id="13" name="Rechteck 12"/>
          <p:cNvSpPr/>
          <p:nvPr/>
        </p:nvSpPr>
        <p:spPr>
          <a:xfrm>
            <a:off x="-1476672" y="-1395536"/>
            <a:ext cx="12889432" cy="9433048"/>
          </a:xfrm>
          <a:prstGeom prst="rect">
            <a:avLst/>
          </a:prstGeom>
          <a:solidFill>
            <a:srgbClr val="FFC000">
              <a:alpha val="7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dirty="0"/>
          </a:p>
        </p:txBody>
      </p:sp>
      <p:pic>
        <p:nvPicPr>
          <p:cNvPr id="14" name="Picture 3" descr="C:\Users\Computer-06\Pictures\Team\DRUKFF_0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573" y="6453336"/>
            <a:ext cx="1182638" cy="13908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hteckige Legende 6"/>
          <p:cNvSpPr/>
          <p:nvPr/>
        </p:nvSpPr>
        <p:spPr>
          <a:xfrm>
            <a:off x="827584" y="1412776"/>
            <a:ext cx="7560840" cy="4968552"/>
          </a:xfrm>
          <a:prstGeom prst="wedgeRectCallout">
            <a:avLst>
              <a:gd name="adj1" fmla="val 45448"/>
              <a:gd name="adj2" fmla="val 58835"/>
            </a:avLst>
          </a:prstGeom>
          <a:solidFill>
            <a:srgbClr val="FF99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+mj-lt"/>
              <a:buAutoNum type="arabicPeriod"/>
            </a:pPr>
            <a:r>
              <a:rPr lang="de-DE" sz="2400" b="1" dirty="0">
                <a:solidFill>
                  <a:srgbClr val="323232"/>
                </a:solidFill>
              </a:rPr>
              <a:t>Es gibt keine eigenständigen</a:t>
            </a:r>
            <a:br>
              <a:rPr lang="de-DE" sz="2400" b="1" dirty="0">
                <a:solidFill>
                  <a:srgbClr val="323232"/>
                </a:solidFill>
              </a:rPr>
            </a:br>
            <a:r>
              <a:rPr lang="de-DE" sz="2400" b="1" dirty="0">
                <a:solidFill>
                  <a:srgbClr val="323232"/>
                </a:solidFill>
              </a:rPr>
              <a:t>ECM-Trends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2400" b="1" dirty="0">
                <a:solidFill>
                  <a:srgbClr val="323232"/>
                </a:solidFill>
              </a:rPr>
              <a:t>Alle ITK-Trends – auch bei ECM – werden von der neuen Troika Mobile, Cloud &amp; </a:t>
            </a:r>
            <a:r>
              <a:rPr lang="de-DE" sz="2400" b="1" dirty="0" err="1">
                <a:solidFill>
                  <a:srgbClr val="323232"/>
                </a:solidFill>
              </a:rPr>
              <a:t>Social</a:t>
            </a:r>
            <a:r>
              <a:rPr lang="de-DE" sz="2400" b="1" dirty="0">
                <a:solidFill>
                  <a:srgbClr val="323232"/>
                </a:solidFill>
              </a:rPr>
              <a:t> dominiert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2400" b="1" dirty="0">
                <a:solidFill>
                  <a:srgbClr val="323232"/>
                </a:solidFill>
              </a:rPr>
              <a:t>ECM-Technologien stagnieren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2400" b="1" dirty="0">
                <a:solidFill>
                  <a:srgbClr val="323232"/>
                </a:solidFill>
              </a:rPr>
              <a:t>Das Anwender-Interesse an ECM setzt immer noch auf die gleichen Themen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2400" b="1" dirty="0">
                <a:solidFill>
                  <a:srgbClr val="323232"/>
                </a:solidFill>
              </a:rPr>
              <a:t>Die nahe Zukunft drängt ECM in den Hintergrund der Technologien und der Wahrnehmung am Markt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2400" b="1" dirty="0">
                <a:solidFill>
                  <a:srgbClr val="323232"/>
                </a:solidFill>
              </a:rPr>
              <a:t>Die Zukunft wird alles ändern und bisheriges ECM obsolet machen</a:t>
            </a:r>
          </a:p>
          <a:p>
            <a:pPr marL="457200" indent="-457200">
              <a:buFont typeface="+mj-lt"/>
              <a:buAutoNum type="arabicPeriod"/>
            </a:pPr>
            <a:r>
              <a:rPr lang="de-DE" sz="2400" b="1" dirty="0">
                <a:solidFill>
                  <a:srgbClr val="323232"/>
                </a:solidFill>
              </a:rPr>
              <a:t>Die Herausforderung für den Menschen wächst</a:t>
            </a:r>
          </a:p>
        </p:txBody>
      </p:sp>
      <p:pic>
        <p:nvPicPr>
          <p:cNvPr id="14338" name="Picture 2" descr="H:\FORMULAR\LOGOS\_PROJECT CONSULT\aktuell_PC_Logos_okt2011\01_PCLogo\PC_Logo_links_kl_300dpi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16122">
            <a:off x="5971733" y="1489264"/>
            <a:ext cx="2997200" cy="6477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267091">
            <a:off x="1748883" y="-194557"/>
            <a:ext cx="11080589" cy="1034865"/>
          </a:xfr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r>
              <a:rPr lang="de-DE" sz="2800" dirty="0"/>
              <a:t>    </a:t>
            </a:r>
            <a:r>
              <a:rPr lang="de-DE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PROJECT CONSULT: Sieben „ECM“ Trends für 2012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ussdiagramm: Prozess 6"/>
          <p:cNvSpPr/>
          <p:nvPr/>
        </p:nvSpPr>
        <p:spPr>
          <a:xfrm>
            <a:off x="0" y="0"/>
            <a:ext cx="11124728" cy="7677472"/>
          </a:xfrm>
          <a:prstGeom prst="flowChartProcess">
            <a:avLst/>
          </a:prstGeom>
          <a:solidFill>
            <a:srgbClr val="FF61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27584" y="3284984"/>
            <a:ext cx="8316416" cy="1362075"/>
          </a:xfrm>
        </p:spPr>
        <p:txBody>
          <a:bodyPr/>
          <a:lstStyle/>
          <a:p>
            <a:r>
              <a:rPr lang="de-DE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3	Trends aus Marketingsicht</a:t>
            </a:r>
          </a:p>
        </p:txBody>
      </p:sp>
      <p:pic>
        <p:nvPicPr>
          <p:cNvPr id="5" name="Grafik 4" descr="mobile-app-infographic-post.jpg"/>
          <p:cNvPicPr>
            <a:picLocks noChangeAspect="1"/>
          </p:cNvPicPr>
          <p:nvPr/>
        </p:nvPicPr>
        <p:blipFill>
          <a:blip r:embed="rId2" cstate="print"/>
          <a:srcRect b="84349"/>
          <a:stretch>
            <a:fillRect/>
          </a:stretch>
        </p:blipFill>
        <p:spPr>
          <a:xfrm rot="20511404">
            <a:off x="-130346" y="714111"/>
            <a:ext cx="4835107" cy="1556793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9" name="Grafik 8" descr="mobile-app-infographic-post.jpg"/>
          <p:cNvPicPr>
            <a:picLocks noChangeAspect="1"/>
          </p:cNvPicPr>
          <p:nvPr/>
        </p:nvPicPr>
        <p:blipFill>
          <a:blip r:embed="rId2" cstate="print"/>
          <a:srcRect t="14931" b="71120"/>
          <a:stretch>
            <a:fillRect/>
          </a:stretch>
        </p:blipFill>
        <p:spPr>
          <a:xfrm rot="904792">
            <a:off x="4544056" y="722218"/>
            <a:ext cx="5771211" cy="165618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10" name="Grafik 9" descr="mobile-app-infographic-post.jpg"/>
          <p:cNvPicPr>
            <a:picLocks noChangeAspect="1"/>
          </p:cNvPicPr>
          <p:nvPr/>
        </p:nvPicPr>
        <p:blipFill>
          <a:blip r:embed="rId2" cstate="print"/>
          <a:srcRect t="29521" b="44671"/>
          <a:stretch>
            <a:fillRect/>
          </a:stretch>
        </p:blipFill>
        <p:spPr>
          <a:xfrm rot="20183514">
            <a:off x="-559428" y="5062505"/>
            <a:ext cx="4952007" cy="2629190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11" name="Grafik 10" descr="mobile-app-infographic-post.jpg"/>
          <p:cNvPicPr>
            <a:picLocks noChangeAspect="1"/>
          </p:cNvPicPr>
          <p:nvPr/>
        </p:nvPicPr>
        <p:blipFill>
          <a:blip r:embed="rId2" cstate="print"/>
          <a:srcRect l="49521" t="56499" b="24417"/>
          <a:stretch>
            <a:fillRect/>
          </a:stretch>
        </p:blipFill>
        <p:spPr>
          <a:xfrm rot="349703">
            <a:off x="3430249" y="1521630"/>
            <a:ext cx="2232248" cy="1736193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13" name="Grafik 12" descr="ImageResolver.ashx.jpg"/>
          <p:cNvPicPr>
            <a:picLocks noChangeAspect="1"/>
          </p:cNvPicPr>
          <p:nvPr/>
        </p:nvPicPr>
        <p:blipFill>
          <a:blip r:embed="rId3" cstate="print"/>
          <a:srcRect t="36717" b="47715"/>
          <a:stretch>
            <a:fillRect/>
          </a:stretch>
        </p:blipFill>
        <p:spPr>
          <a:xfrm>
            <a:off x="3923928" y="4293096"/>
            <a:ext cx="3111537" cy="1899592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12" name="Grafik 11" descr="ImageResolver.ashx.jpg"/>
          <p:cNvPicPr>
            <a:picLocks noChangeAspect="1"/>
          </p:cNvPicPr>
          <p:nvPr/>
        </p:nvPicPr>
        <p:blipFill>
          <a:blip r:embed="rId4" cstate="print"/>
          <a:srcRect t="10987" b="71163"/>
          <a:stretch>
            <a:fillRect/>
          </a:stretch>
        </p:blipFill>
        <p:spPr>
          <a:xfrm rot="900000">
            <a:off x="6876471" y="4609512"/>
            <a:ext cx="3919102" cy="2743363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 descr="ImageResolver.ash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616082">
            <a:off x="4725235" y="-1255480"/>
            <a:ext cx="2426302" cy="9514911"/>
          </a:xfrm>
          <a:prstGeom prst="rect">
            <a:avLst/>
          </a:prstGeom>
        </p:spPr>
      </p:pic>
      <p:pic>
        <p:nvPicPr>
          <p:cNvPr id="10" name="Grafik 9" descr="mobile-app-infographic-post.jpg"/>
          <p:cNvPicPr preferRelativeResize="0"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 rot="616082">
            <a:off x="799249" y="-1907687"/>
            <a:ext cx="3995763" cy="9514911"/>
          </a:xfrm>
          <a:prstGeom prst="rect">
            <a:avLst/>
          </a:prstGeom>
        </p:spPr>
      </p:pic>
      <p:pic>
        <p:nvPicPr>
          <p:cNvPr id="11" name="Grafik 10" descr="ImageResolver.ashx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616082">
            <a:off x="-1823961" y="-897375"/>
            <a:ext cx="2426302" cy="9514911"/>
          </a:xfrm>
          <a:prstGeom prst="rect">
            <a:avLst/>
          </a:prstGeom>
        </p:spPr>
      </p:pic>
      <p:pic>
        <p:nvPicPr>
          <p:cNvPr id="12" name="Grafik 11" descr="mobile-app-infographic-post.jpg"/>
          <p:cNvPicPr preferRelativeResize="0"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 rot="616082">
            <a:off x="6947353" y="36529"/>
            <a:ext cx="3995763" cy="9514911"/>
          </a:xfrm>
          <a:prstGeom prst="rect">
            <a:avLst/>
          </a:prstGeom>
        </p:spPr>
      </p:pic>
      <p:sp>
        <p:nvSpPr>
          <p:cNvPr id="97281" name="Rectangle 1"/>
          <p:cNvSpPr>
            <a:spLocks noChangeArrowheads="1"/>
          </p:cNvSpPr>
          <p:nvPr/>
        </p:nvSpPr>
        <p:spPr bwMode="auto">
          <a:xfrm>
            <a:off x="4951343" y="6453336"/>
            <a:ext cx="430117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900" b="0" i="0" u="none" strike="noStrike" cap="none" normalizeH="0" baseline="0" dirty="0">
                <a:ln>
                  <a:noFill/>
                </a:ln>
                <a:solidFill>
                  <a:srgbClr val="323232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In Anlehnung an: PJOTR STOJANOW (</a:t>
            </a:r>
            <a:r>
              <a:rPr kumimoji="0" lang="de-DE" sz="900" b="0" i="0" u="none" strike="noStrike" cap="none" normalizeH="0" baseline="0" dirty="0" err="1">
                <a:ln>
                  <a:noFill/>
                </a:ln>
                <a:solidFill>
                  <a:srgbClr val="323232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Bulgarian</a:t>
            </a:r>
            <a:r>
              <a:rPr kumimoji="0" lang="de-DE" sz="900" b="0" i="0" u="none" strike="noStrike" cap="none" normalizeH="0" baseline="0" dirty="0">
                <a:ln>
                  <a:noFill/>
                </a:ln>
                <a:solidFill>
                  <a:srgbClr val="323232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, 1857-1957) </a:t>
            </a:r>
            <a:r>
              <a:rPr kumimoji="0" lang="de-DE" sz="900" b="0" i="0" u="none" strike="noStrike" cap="none" normalizeH="0" baseline="0" dirty="0" err="1">
                <a:ln>
                  <a:noFill/>
                </a:ln>
                <a:solidFill>
                  <a:srgbClr val="323232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Russian</a:t>
            </a:r>
            <a:r>
              <a:rPr kumimoji="0" lang="de-DE" sz="900" b="0" i="0" u="none" strike="noStrike" cap="none" normalizeH="0" baseline="0" dirty="0">
                <a:ln>
                  <a:noFill/>
                </a:ln>
                <a:solidFill>
                  <a:srgbClr val="323232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Wedding</a:t>
            </a:r>
            <a:endParaRPr kumimoji="0" lang="de-DE" sz="900" b="0" i="0" u="none" strike="noStrike" cap="none" normalizeH="0" baseline="0" dirty="0">
              <a:ln>
                <a:noFill/>
              </a:ln>
              <a:solidFill>
                <a:srgbClr val="32323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62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uppieren 13"/>
          <p:cNvGrpSpPr/>
          <p:nvPr/>
        </p:nvGrpSpPr>
        <p:grpSpPr>
          <a:xfrm rot="616082">
            <a:off x="-1678969" y="-1377987"/>
            <a:ext cx="12737205" cy="9514911"/>
            <a:chOff x="0" y="0"/>
            <a:chExt cx="9180512" cy="6858000"/>
          </a:xfrm>
        </p:grpSpPr>
        <p:pic>
          <p:nvPicPr>
            <p:cNvPr id="13" name="Grafik 12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3410" y="0"/>
              <a:ext cx="1748790" cy="6858000"/>
            </a:xfrm>
            <a:prstGeom prst="rect">
              <a:avLst/>
            </a:prstGeom>
          </p:spPr>
        </p:pic>
        <p:pic>
          <p:nvPicPr>
            <p:cNvPr id="10" name="Grafik 9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4008" y="0"/>
              <a:ext cx="2880000" cy="6858000"/>
            </a:xfrm>
            <a:prstGeom prst="rect">
              <a:avLst/>
            </a:prstGeom>
          </p:spPr>
        </p:pic>
        <p:pic>
          <p:nvPicPr>
            <p:cNvPr id="11" name="Grafik 10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48790" cy="6858000"/>
            </a:xfrm>
            <a:prstGeom prst="rect">
              <a:avLst/>
            </a:prstGeom>
          </p:spPr>
        </p:pic>
        <p:pic>
          <p:nvPicPr>
            <p:cNvPr id="12" name="Grafik 11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0512" y="0"/>
              <a:ext cx="2880000" cy="6858000"/>
            </a:xfrm>
            <a:prstGeom prst="rect">
              <a:avLst/>
            </a:prstGeom>
          </p:spPr>
        </p:pic>
      </p:grpSp>
      <p:sp>
        <p:nvSpPr>
          <p:cNvPr id="97281" name="Rectangle 1"/>
          <p:cNvSpPr>
            <a:spLocks noChangeArrowheads="1"/>
          </p:cNvSpPr>
          <p:nvPr/>
        </p:nvSpPr>
        <p:spPr bwMode="auto">
          <a:xfrm>
            <a:off x="4951343" y="6453336"/>
            <a:ext cx="4301177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900" b="0" i="0" u="none" strike="noStrike" cap="none" normalizeH="0" baseline="0" dirty="0">
                <a:ln>
                  <a:noFill/>
                </a:ln>
                <a:solidFill>
                  <a:srgbClr val="323232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In Anlehnung an: PJOTR STOJANOW (</a:t>
            </a:r>
            <a:r>
              <a:rPr kumimoji="0" lang="de-DE" sz="900" b="0" i="0" u="none" strike="noStrike" cap="none" normalizeH="0" baseline="0" dirty="0" err="1">
                <a:ln>
                  <a:noFill/>
                </a:ln>
                <a:solidFill>
                  <a:srgbClr val="323232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Bulgarian</a:t>
            </a:r>
            <a:r>
              <a:rPr kumimoji="0" lang="de-DE" sz="900" b="0" i="0" u="none" strike="noStrike" cap="none" normalizeH="0" baseline="0" dirty="0">
                <a:ln>
                  <a:noFill/>
                </a:ln>
                <a:solidFill>
                  <a:srgbClr val="323232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, 1857-1957) </a:t>
            </a:r>
            <a:r>
              <a:rPr kumimoji="0" lang="de-DE" sz="900" b="0" i="0" u="none" strike="noStrike" cap="none" normalizeH="0" baseline="0" dirty="0" err="1">
                <a:ln>
                  <a:noFill/>
                </a:ln>
                <a:solidFill>
                  <a:srgbClr val="323232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Russian</a:t>
            </a:r>
            <a:r>
              <a:rPr kumimoji="0" lang="de-DE" sz="900" b="0" i="0" u="none" strike="noStrike" cap="none" normalizeH="0" baseline="0" dirty="0">
                <a:ln>
                  <a:noFill/>
                </a:ln>
                <a:solidFill>
                  <a:srgbClr val="323232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Wedding</a:t>
            </a:r>
            <a:endParaRPr kumimoji="0" lang="de-DE" sz="900" b="0" i="0" u="none" strike="noStrike" cap="none" normalizeH="0" baseline="0" dirty="0">
              <a:ln>
                <a:noFill/>
              </a:ln>
              <a:solidFill>
                <a:srgbClr val="32323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-1476672" y="-1395536"/>
            <a:ext cx="12889432" cy="9433048"/>
          </a:xfrm>
          <a:prstGeom prst="rect">
            <a:avLst/>
          </a:prstGeom>
          <a:solidFill>
            <a:srgbClr val="FF9B9B">
              <a:alpha val="7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5" name="Grafik 14" descr="Filmstreifen1.jpg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87624" y="1502786"/>
            <a:ext cx="7272808" cy="5454606"/>
          </a:xfrm>
          <a:prstGeom prst="rect">
            <a:avLst/>
          </a:prstGeom>
        </p:spPr>
      </p:pic>
      <p:pic>
        <p:nvPicPr>
          <p:cNvPr id="7" name="Grafik 6" descr="troika_EIMUpdate2012.jpg"/>
          <p:cNvPicPr>
            <a:picLocks noChangeAspect="1"/>
          </p:cNvPicPr>
          <p:nvPr/>
        </p:nvPicPr>
        <p:blipFill>
          <a:blip r:embed="rId5" cstate="print"/>
          <a:srcRect t="851" r="4502" b="851"/>
          <a:stretch>
            <a:fillRect/>
          </a:stretch>
        </p:blipFill>
        <p:spPr>
          <a:xfrm>
            <a:off x="3136795" y="2584106"/>
            <a:ext cx="3374466" cy="3196442"/>
          </a:xfrm>
          <a:prstGeom prst="rect">
            <a:avLst/>
          </a:prstGeom>
        </p:spPr>
      </p:pic>
      <p:sp>
        <p:nvSpPr>
          <p:cNvPr id="3" name="Gleichschenkliges Dreieck 2"/>
          <p:cNvSpPr/>
          <p:nvPr/>
        </p:nvSpPr>
        <p:spPr>
          <a:xfrm>
            <a:off x="2913008" y="2275506"/>
            <a:ext cx="3975652" cy="3123725"/>
          </a:xfrm>
          <a:prstGeom prst="triangle">
            <a:avLst/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FF0000"/>
              </a:solidFill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4131644" y="1484784"/>
            <a:ext cx="1808508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de-DE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Mobile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6956307" y="5248943"/>
            <a:ext cx="1864165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de-DE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Social</a:t>
            </a:r>
            <a:endParaRPr lang="de-DE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1043608" y="5248943"/>
            <a:ext cx="1798922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de-DE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Cloud</a:t>
            </a:r>
          </a:p>
        </p:txBody>
      </p:sp>
      <p:sp>
        <p:nvSpPr>
          <p:cNvPr id="16" name="Titel 1"/>
          <p:cNvSpPr txBox="1">
            <a:spLocks/>
          </p:cNvSpPr>
          <p:nvPr/>
        </p:nvSpPr>
        <p:spPr>
          <a:xfrm rot="394487">
            <a:off x="2337118" y="-324962"/>
            <a:ext cx="12492223" cy="1412776"/>
          </a:xfrm>
          <a:prstGeom prst="rect">
            <a:avLst/>
          </a:prstGeom>
          <a:solidFill>
            <a:srgbClr val="FF6161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000" b="1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   Troika &amp; Dreieinigkeit</a:t>
            </a:r>
            <a:endParaRPr kumimoji="0" lang="de-DE" sz="3200" b="1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8" name="Titel 1"/>
          <p:cNvSpPr txBox="1">
            <a:spLocks/>
          </p:cNvSpPr>
          <p:nvPr/>
        </p:nvSpPr>
        <p:spPr>
          <a:xfrm rot="394487">
            <a:off x="-524069" y="2842173"/>
            <a:ext cx="9067357" cy="2066783"/>
          </a:xfrm>
          <a:prstGeom prst="rect">
            <a:avLst/>
          </a:prstGeom>
          <a:solidFill>
            <a:srgbClr val="FF6161"/>
          </a:solidFill>
          <a:scene3d>
            <a:camera prst="perspectiveHeroicExtremeRightFacing">
              <a:rot lat="221497" lon="635064" rev="467972"/>
            </a:camera>
            <a:lightRig rig="threePt" dir="t"/>
          </a:scene3d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4000" b="1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CMS = Content Management System </a:t>
            </a:r>
            <a:br>
              <a:rPr kumimoji="0" lang="de-DE" sz="4000" b="1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de-DE" sz="4000" b="1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           oder</a:t>
            </a:r>
            <a:br>
              <a:rPr kumimoji="0" lang="de-DE" sz="4000" b="1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de-DE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CMS</a:t>
            </a:r>
            <a:r>
              <a:rPr kumimoji="0" lang="de-DE" sz="4000" b="1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= </a:t>
            </a:r>
            <a:r>
              <a:rPr kumimoji="0" lang="de-DE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</a:t>
            </a:r>
            <a:r>
              <a:rPr kumimoji="0" lang="de-DE" sz="4000" b="1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loud + </a:t>
            </a:r>
            <a:r>
              <a:rPr kumimoji="0" lang="de-DE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M</a:t>
            </a:r>
            <a:r>
              <a:rPr kumimoji="0" lang="de-DE" sz="4000" b="1" i="0" u="none" strike="noStrike" kern="1200" cap="none" spc="0" normalizeH="0" baseline="0" noProof="0" dirty="0">
                <a:ln>
                  <a:noFill/>
                </a:ln>
                <a:solidFill>
                  <a:srgbClr val="3232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obile + </a:t>
            </a:r>
            <a:r>
              <a:rPr kumimoji="0" lang="de-DE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S</a:t>
            </a:r>
            <a:r>
              <a:rPr kumimoji="0" lang="de-DE" sz="4000" b="1" i="0" u="none" strike="noStrike" kern="1200" cap="none" spc="0" normalizeH="0" baseline="0" noProof="0" dirty="0" err="1">
                <a:ln>
                  <a:noFill/>
                </a:ln>
                <a:solidFill>
                  <a:srgbClr val="3232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ocial</a:t>
            </a:r>
            <a:endParaRPr kumimoji="0" lang="de-DE" sz="3200" b="1" i="0" u="none" strike="noStrike" kern="1200" cap="none" spc="0" normalizeH="0" baseline="0" noProof="0" dirty="0">
              <a:ln>
                <a:noFill/>
              </a:ln>
              <a:solidFill>
                <a:srgbClr val="32323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1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ussdiagramm: Prozess 2"/>
          <p:cNvSpPr/>
          <p:nvPr/>
        </p:nvSpPr>
        <p:spPr>
          <a:xfrm>
            <a:off x="0" y="0"/>
            <a:ext cx="11124728" cy="7677472"/>
          </a:xfrm>
          <a:prstGeom prst="flowChartProcess">
            <a:avLst/>
          </a:prstGeom>
          <a:solidFill>
            <a:srgbClr val="FF61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608" y="3284984"/>
            <a:ext cx="9937104" cy="2736304"/>
          </a:xfrm>
        </p:spPr>
        <p:txBody>
          <a:bodyPr>
            <a:noAutofit/>
          </a:bodyPr>
          <a:lstStyle/>
          <a:p>
            <a:r>
              <a:rPr lang="de-DE" sz="138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Cloud</a:t>
            </a:r>
            <a:endParaRPr lang="de-DE" sz="8800" dirty="0"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070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 rot="616082">
            <a:off x="-1678969" y="-1377987"/>
            <a:ext cx="12737205" cy="9514911"/>
            <a:chOff x="0" y="0"/>
            <a:chExt cx="9180512" cy="6858000"/>
          </a:xfrm>
        </p:grpSpPr>
        <p:pic>
          <p:nvPicPr>
            <p:cNvPr id="5" name="Grafik 4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3410" y="0"/>
              <a:ext cx="1748790" cy="6858000"/>
            </a:xfrm>
            <a:prstGeom prst="rect">
              <a:avLst/>
            </a:prstGeom>
          </p:spPr>
        </p:pic>
        <p:pic>
          <p:nvPicPr>
            <p:cNvPr id="6" name="Grafik 5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4008" y="0"/>
              <a:ext cx="2880000" cy="6858000"/>
            </a:xfrm>
            <a:prstGeom prst="rect">
              <a:avLst/>
            </a:prstGeom>
          </p:spPr>
        </p:pic>
        <p:pic>
          <p:nvPicPr>
            <p:cNvPr id="7" name="Grafik 6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48790" cy="6858000"/>
            </a:xfrm>
            <a:prstGeom prst="rect">
              <a:avLst/>
            </a:prstGeom>
          </p:spPr>
        </p:pic>
        <p:pic>
          <p:nvPicPr>
            <p:cNvPr id="8" name="Grafik 7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0512" y="0"/>
              <a:ext cx="2880000" cy="6858000"/>
            </a:xfrm>
            <a:prstGeom prst="rect">
              <a:avLst/>
            </a:prstGeom>
          </p:spPr>
        </p:pic>
      </p:grpSp>
      <p:sp>
        <p:nvSpPr>
          <p:cNvPr id="11" name="Rechteck 10"/>
          <p:cNvSpPr/>
          <p:nvPr/>
        </p:nvSpPr>
        <p:spPr>
          <a:xfrm>
            <a:off x="-1476672" y="-1395536"/>
            <a:ext cx="12889432" cy="9433048"/>
          </a:xfrm>
          <a:prstGeom prst="rect">
            <a:avLst/>
          </a:prstGeom>
          <a:solidFill>
            <a:srgbClr val="FF9B9B">
              <a:alpha val="7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>
          <a:solidFill>
            <a:srgbClr val="FF6161"/>
          </a:solidFill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endParaRPr lang="de-DE" sz="2200" dirty="0"/>
          </a:p>
        </p:txBody>
      </p:sp>
      <p:sp>
        <p:nvSpPr>
          <p:cNvPr id="10" name="Rechteckige Legende 9"/>
          <p:cNvSpPr/>
          <p:nvPr/>
        </p:nvSpPr>
        <p:spPr>
          <a:xfrm>
            <a:off x="827584" y="1124744"/>
            <a:ext cx="7560840" cy="5400600"/>
          </a:xfrm>
          <a:prstGeom prst="wedgeRectCallout">
            <a:avLst>
              <a:gd name="adj1" fmla="val 8228"/>
              <a:gd name="adj2" fmla="val 69872"/>
            </a:avLst>
          </a:prstGeom>
          <a:solidFill>
            <a:srgbClr val="FF61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5600" indent="-355600">
              <a:spcAft>
                <a:spcPts val="600"/>
              </a:spcAft>
              <a:buFont typeface="Arial" pitchFamily="34" charset="0"/>
              <a:buChar char="•"/>
            </a:pPr>
            <a:r>
              <a:rPr lang="de-DE" sz="3200" b="1" dirty="0">
                <a:solidFill>
                  <a:srgbClr val="323232"/>
                </a:solidFill>
              </a:rPr>
              <a:t>In der von der Business Software Alliance (BSA) im Februar 2012 vorgelegten Untersuchung der Rahmenbedingungen des Cloud-Computing-Marktes in 24 Ländern belegt Deutschland den dritten Rang.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de-DE" sz="3200" b="1" dirty="0">
                <a:solidFill>
                  <a:srgbClr val="323232"/>
                </a:solidFill>
              </a:rPr>
              <a:t>BSA sieht die Gefahr, dass auf Grund der </a:t>
            </a:r>
            <a:r>
              <a:rPr lang="de-DE" sz="3200" b="1" dirty="0" err="1">
                <a:solidFill>
                  <a:srgbClr val="323232"/>
                </a:solidFill>
              </a:rPr>
              <a:t>restruktiven</a:t>
            </a:r>
            <a:r>
              <a:rPr lang="de-DE" sz="3200" b="1" dirty="0">
                <a:solidFill>
                  <a:srgbClr val="323232"/>
                </a:solidFill>
              </a:rPr>
              <a:t> Vorgaben Deutschland im Wettbewerb um die Cloud abgehängt wird.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381142">
            <a:off x="2427795" y="-266663"/>
            <a:ext cx="11404230" cy="879607"/>
          </a:xfrm>
          <a:solidFill>
            <a:srgbClr val="FF6161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r>
              <a:rPr lang="de-DE" sz="3600" dirty="0"/>
              <a:t>  </a:t>
            </a:r>
            <a:r>
              <a:rPr lang="de-DE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Cloud &amp; SaaS in Deutschland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 rot="616082">
            <a:off x="-1678969" y="-1377987"/>
            <a:ext cx="12737205" cy="9514911"/>
            <a:chOff x="0" y="0"/>
            <a:chExt cx="9180512" cy="6858000"/>
          </a:xfrm>
        </p:grpSpPr>
        <p:pic>
          <p:nvPicPr>
            <p:cNvPr id="5" name="Grafik 4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3410" y="0"/>
              <a:ext cx="1748790" cy="6858000"/>
            </a:xfrm>
            <a:prstGeom prst="rect">
              <a:avLst/>
            </a:prstGeom>
          </p:spPr>
        </p:pic>
        <p:pic>
          <p:nvPicPr>
            <p:cNvPr id="6" name="Grafik 5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4008" y="0"/>
              <a:ext cx="2880000" cy="6858000"/>
            </a:xfrm>
            <a:prstGeom prst="rect">
              <a:avLst/>
            </a:prstGeom>
          </p:spPr>
        </p:pic>
        <p:pic>
          <p:nvPicPr>
            <p:cNvPr id="7" name="Grafik 6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48790" cy="6858000"/>
            </a:xfrm>
            <a:prstGeom prst="rect">
              <a:avLst/>
            </a:prstGeom>
          </p:spPr>
        </p:pic>
        <p:pic>
          <p:nvPicPr>
            <p:cNvPr id="8" name="Grafik 7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0512" y="0"/>
              <a:ext cx="2880000" cy="6858000"/>
            </a:xfrm>
            <a:prstGeom prst="rect">
              <a:avLst/>
            </a:prstGeom>
          </p:spPr>
        </p:pic>
      </p:grp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endParaRPr lang="de-DE" sz="2200" dirty="0"/>
          </a:p>
        </p:txBody>
      </p:sp>
      <p:sp>
        <p:nvSpPr>
          <p:cNvPr id="10" name="Rechteck 9"/>
          <p:cNvSpPr/>
          <p:nvPr/>
        </p:nvSpPr>
        <p:spPr>
          <a:xfrm>
            <a:off x="-1476672" y="-1395536"/>
            <a:ext cx="12889432" cy="9433048"/>
          </a:xfrm>
          <a:prstGeom prst="rect">
            <a:avLst/>
          </a:prstGeom>
          <a:solidFill>
            <a:srgbClr val="FF9B9B">
              <a:alpha val="7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ige Legende 10"/>
          <p:cNvSpPr/>
          <p:nvPr/>
        </p:nvSpPr>
        <p:spPr>
          <a:xfrm>
            <a:off x="755576" y="1087870"/>
            <a:ext cx="7632848" cy="5184576"/>
          </a:xfrm>
          <a:prstGeom prst="wedgeRectCallout">
            <a:avLst>
              <a:gd name="adj1" fmla="val 53370"/>
              <a:gd name="adj2" fmla="val 65132"/>
            </a:avLst>
          </a:prstGeom>
          <a:solidFill>
            <a:srgbClr val="FF61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5600" indent="-355600">
              <a:spcAft>
                <a:spcPts val="600"/>
              </a:spcAft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Die größte Nachfrage nach Cloud-Services geht vom Mittelstand aus: allein der amerikanische KMU-Markt ist im letzten Jahr um 15,1 Milliarden Dollar (25 Prozent) gewachsen.</a:t>
            </a:r>
          </a:p>
          <a:p>
            <a:pPr marL="355600" indent="-355600">
              <a:spcAft>
                <a:spcPts val="600"/>
              </a:spcAft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Bis 2014 soll die weltweite Nachfrage nach Cloud-Diensten um 26 Prozent auf 68 Milliarden Dollar zunehmen. </a:t>
            </a:r>
          </a:p>
          <a:p>
            <a:pPr marL="355600" indent="-355600">
              <a:spcAft>
                <a:spcPts val="600"/>
              </a:spcAft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Der Einsatz von Cloud-Diensten statt lokaler Serverlösungen ist bei KMUs dabei bis zu dreimal wahrscheinlicher als bei größeren Unternehmen.</a:t>
            </a:r>
          </a:p>
          <a:p>
            <a:pPr marL="355600" indent="-355600">
              <a:spcAft>
                <a:spcPts val="600"/>
              </a:spcAft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Der deutsche Cloud-Markt für KMUs wird im SMB Cloud </a:t>
            </a:r>
            <a:r>
              <a:rPr lang="de-DE" sz="2400" b="1" dirty="0" err="1">
                <a:solidFill>
                  <a:srgbClr val="323232"/>
                </a:solidFill>
              </a:rPr>
              <a:t>Insights</a:t>
            </a:r>
            <a:r>
              <a:rPr lang="de-DE" sz="2400" b="1" dirty="0">
                <a:solidFill>
                  <a:srgbClr val="323232"/>
                </a:solidFill>
              </a:rPr>
              <a:t> Report  mit 770 Millionen Euro bewertet. 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428172">
            <a:off x="1867947" y="-64871"/>
            <a:ext cx="12204848" cy="902196"/>
          </a:xfrm>
          <a:solidFill>
            <a:srgbClr val="FF6161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r>
              <a:rPr lang="de-DE" dirty="0"/>
              <a:t>          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Cloud Wachstum 2012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ussdiagramm: Prozess 2"/>
          <p:cNvSpPr/>
          <p:nvPr/>
        </p:nvSpPr>
        <p:spPr>
          <a:xfrm>
            <a:off x="0" y="0"/>
            <a:ext cx="11124728" cy="7677472"/>
          </a:xfrm>
          <a:prstGeom prst="flowChartProcess">
            <a:avLst/>
          </a:prstGeom>
          <a:solidFill>
            <a:srgbClr val="FF61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608" y="3284984"/>
            <a:ext cx="9073008" cy="828300"/>
          </a:xfrm>
        </p:spPr>
        <p:txBody>
          <a:bodyPr>
            <a:noAutofit/>
          </a:bodyPr>
          <a:lstStyle/>
          <a:p>
            <a:r>
              <a:rPr lang="de-DE" sz="138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Mobile</a:t>
            </a:r>
            <a:endParaRPr lang="de-DE" sz="8800" dirty="0"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96544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/>
          <p:cNvGrpSpPr/>
          <p:nvPr/>
        </p:nvGrpSpPr>
        <p:grpSpPr>
          <a:xfrm rot="616082">
            <a:off x="-1678969" y="-1377987"/>
            <a:ext cx="12737205" cy="9514911"/>
            <a:chOff x="0" y="0"/>
            <a:chExt cx="9180512" cy="6858000"/>
          </a:xfrm>
        </p:grpSpPr>
        <p:pic>
          <p:nvPicPr>
            <p:cNvPr id="6" name="Grafik 5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3410" y="0"/>
              <a:ext cx="1748790" cy="6858000"/>
            </a:xfrm>
            <a:prstGeom prst="rect">
              <a:avLst/>
            </a:prstGeom>
          </p:spPr>
        </p:pic>
        <p:pic>
          <p:nvPicPr>
            <p:cNvPr id="7" name="Grafik 6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4008" y="0"/>
              <a:ext cx="2880000" cy="6858000"/>
            </a:xfrm>
            <a:prstGeom prst="rect">
              <a:avLst/>
            </a:prstGeom>
          </p:spPr>
        </p:pic>
        <p:pic>
          <p:nvPicPr>
            <p:cNvPr id="8" name="Grafik 7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48790" cy="6858000"/>
            </a:xfrm>
            <a:prstGeom prst="rect">
              <a:avLst/>
            </a:prstGeom>
          </p:spPr>
        </p:pic>
        <p:pic>
          <p:nvPicPr>
            <p:cNvPr id="9" name="Grafik 8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0512" y="0"/>
              <a:ext cx="2880000" cy="6858000"/>
            </a:xfrm>
            <a:prstGeom prst="rect">
              <a:avLst/>
            </a:prstGeom>
          </p:spPr>
        </p:pic>
      </p:grp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>
          <a:xfrm>
            <a:off x="827088" y="1124744"/>
            <a:ext cx="7705352" cy="5184576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6989243" y="6481911"/>
            <a:ext cx="215475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Quelle: </a:t>
            </a:r>
            <a:r>
              <a:rPr lang="de-DE" sz="800" dirty="0" err="1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Pingdom</a:t>
            </a:r>
            <a:r>
              <a:rPr lang="de-DE" sz="8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8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Internet 2011 in numbers</a:t>
            </a:r>
            <a:endParaRPr lang="de-DE" sz="800" dirty="0">
              <a:solidFill>
                <a:srgbClr val="32323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-1476672" y="-1395536"/>
            <a:ext cx="12889432" cy="9433048"/>
          </a:xfrm>
          <a:prstGeom prst="rect">
            <a:avLst/>
          </a:prstGeom>
          <a:solidFill>
            <a:srgbClr val="FF9B9B">
              <a:alpha val="7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ige Legende 9"/>
          <p:cNvSpPr/>
          <p:nvPr/>
        </p:nvSpPr>
        <p:spPr>
          <a:xfrm>
            <a:off x="755576" y="1628800"/>
            <a:ext cx="7848872" cy="4680520"/>
          </a:xfrm>
          <a:prstGeom prst="wedgeRectCallout">
            <a:avLst>
              <a:gd name="adj1" fmla="val 50111"/>
              <a:gd name="adj2" fmla="val 66291"/>
            </a:avLst>
          </a:prstGeom>
          <a:solidFill>
            <a:srgbClr val="FF61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rgbClr val="323232"/>
                </a:solidFill>
              </a:rPr>
              <a:t>1.2 billion           The number of active mobile broadband</a:t>
            </a:r>
            <a:br>
              <a:rPr lang="en-US" sz="2400" b="1" dirty="0">
                <a:solidFill>
                  <a:srgbClr val="323232"/>
                </a:solidFill>
              </a:rPr>
            </a:br>
            <a:r>
              <a:rPr lang="en-US" sz="2400" b="1" dirty="0">
                <a:solidFill>
                  <a:srgbClr val="323232"/>
                </a:solidFill>
              </a:rPr>
              <a:t>		   subscriptions worldwide in 2011.</a:t>
            </a:r>
            <a:br>
              <a:rPr lang="en-US" sz="2400" b="1" dirty="0">
                <a:solidFill>
                  <a:srgbClr val="323232"/>
                </a:solidFill>
              </a:rPr>
            </a:br>
            <a:endParaRPr lang="en-US" sz="2400" b="1" dirty="0">
              <a:solidFill>
                <a:srgbClr val="323232"/>
              </a:solidFill>
            </a:endParaRPr>
          </a:p>
          <a:p>
            <a:r>
              <a:rPr lang="en-US" sz="2400" b="1" dirty="0">
                <a:solidFill>
                  <a:srgbClr val="323232"/>
                </a:solidFill>
              </a:rPr>
              <a:t>5.9 billion           The estimated number of mobile</a:t>
            </a:r>
            <a:br>
              <a:rPr lang="en-US" sz="2400" b="1" dirty="0">
                <a:solidFill>
                  <a:srgbClr val="323232"/>
                </a:solidFill>
              </a:rPr>
            </a:br>
            <a:r>
              <a:rPr lang="en-US" sz="2400" b="1" dirty="0">
                <a:solidFill>
                  <a:srgbClr val="323232"/>
                </a:solidFill>
              </a:rPr>
              <a:t>		   subscriptions worldwide in 2011.</a:t>
            </a:r>
            <a:br>
              <a:rPr lang="en-US" sz="2400" b="1" dirty="0">
                <a:solidFill>
                  <a:srgbClr val="323232"/>
                </a:solidFill>
              </a:rPr>
            </a:br>
            <a:endParaRPr lang="en-US" sz="2400" b="1" dirty="0">
              <a:solidFill>
                <a:srgbClr val="323232"/>
              </a:solidFill>
            </a:endParaRPr>
          </a:p>
          <a:p>
            <a:pPr>
              <a:tabLst>
                <a:tab pos="1528763" algn="l"/>
              </a:tabLst>
            </a:pPr>
            <a:r>
              <a:rPr lang="en-US" sz="2400" b="1" dirty="0">
                <a:solidFill>
                  <a:srgbClr val="323232"/>
                </a:solidFill>
              </a:rPr>
              <a:t>       85%               Percentage of handsets shipped globally in</a:t>
            </a:r>
            <a:br>
              <a:rPr lang="en-US" sz="2400" b="1" dirty="0">
                <a:solidFill>
                  <a:srgbClr val="323232"/>
                </a:solidFill>
              </a:rPr>
            </a:br>
            <a:r>
              <a:rPr lang="en-US" sz="2400" b="1" dirty="0">
                <a:solidFill>
                  <a:srgbClr val="323232"/>
                </a:solidFill>
              </a:rPr>
              <a:t>	       2011 that included a web browser.</a:t>
            </a:r>
            <a:br>
              <a:rPr lang="en-US" sz="2400" b="1" dirty="0">
                <a:solidFill>
                  <a:srgbClr val="323232"/>
                </a:solidFill>
              </a:rPr>
            </a:br>
            <a:endParaRPr lang="en-US" sz="2400" b="1" dirty="0">
              <a:solidFill>
                <a:srgbClr val="323232"/>
              </a:solidFill>
            </a:endParaRPr>
          </a:p>
          <a:p>
            <a:pPr>
              <a:tabLst>
                <a:tab pos="804863" algn="l"/>
                <a:tab pos="982663" algn="l"/>
              </a:tabLst>
            </a:pPr>
            <a:r>
              <a:rPr lang="en-US" sz="2400" b="1" dirty="0">
                <a:solidFill>
                  <a:srgbClr val="323232"/>
                </a:solidFill>
              </a:rPr>
              <a:t>       88%              Apple </a:t>
            </a:r>
            <a:r>
              <a:rPr lang="en-US" sz="2400" b="1" dirty="0" err="1">
                <a:solidFill>
                  <a:srgbClr val="323232"/>
                </a:solidFill>
              </a:rPr>
              <a:t>iPad’s</a:t>
            </a:r>
            <a:r>
              <a:rPr lang="en-US" sz="2400" b="1" dirty="0">
                <a:solidFill>
                  <a:srgbClr val="323232"/>
                </a:solidFill>
              </a:rPr>
              <a:t> share of global tablet web</a:t>
            </a:r>
            <a:br>
              <a:rPr lang="en-US" sz="2400" b="1" dirty="0">
                <a:solidFill>
                  <a:srgbClr val="323232"/>
                </a:solidFill>
              </a:rPr>
            </a:br>
            <a:r>
              <a:rPr lang="en-US" sz="2400" b="1" dirty="0">
                <a:solidFill>
                  <a:srgbClr val="323232"/>
                </a:solidFill>
              </a:rPr>
              <a:t>                             traffic in December 2011.</a:t>
            </a:r>
          </a:p>
          <a:p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491761">
            <a:off x="1423972" y="-262336"/>
            <a:ext cx="12937377" cy="979360"/>
          </a:xfrm>
          <a:solidFill>
            <a:srgbClr val="FF6161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Mobile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Mobile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Mobile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Mobile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Mobile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Mobile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Mobile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Mobile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Mobile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Mobile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Mobile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Mobile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 rot="616082">
            <a:off x="-1678969" y="-1377987"/>
            <a:ext cx="12737205" cy="9514911"/>
            <a:chOff x="0" y="0"/>
            <a:chExt cx="9180512" cy="6858000"/>
          </a:xfrm>
        </p:grpSpPr>
        <p:pic>
          <p:nvPicPr>
            <p:cNvPr id="5" name="Grafik 4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3410" y="0"/>
              <a:ext cx="1748790" cy="6858000"/>
            </a:xfrm>
            <a:prstGeom prst="rect">
              <a:avLst/>
            </a:prstGeom>
          </p:spPr>
        </p:pic>
        <p:pic>
          <p:nvPicPr>
            <p:cNvPr id="6" name="Grafik 5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4008" y="0"/>
              <a:ext cx="2880000" cy="6858000"/>
            </a:xfrm>
            <a:prstGeom prst="rect">
              <a:avLst/>
            </a:prstGeom>
          </p:spPr>
        </p:pic>
        <p:pic>
          <p:nvPicPr>
            <p:cNvPr id="7" name="Grafik 6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48790" cy="6858000"/>
            </a:xfrm>
            <a:prstGeom prst="rect">
              <a:avLst/>
            </a:prstGeom>
          </p:spPr>
        </p:pic>
        <p:pic>
          <p:nvPicPr>
            <p:cNvPr id="8" name="Grafik 7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0512" y="0"/>
              <a:ext cx="2880000" cy="6858000"/>
            </a:xfrm>
            <a:prstGeom prst="rect">
              <a:avLst/>
            </a:prstGeom>
          </p:spPr>
        </p:pic>
      </p:grpSp>
      <p:sp>
        <p:nvSpPr>
          <p:cNvPr id="9" name="Rechteck 8"/>
          <p:cNvSpPr/>
          <p:nvPr/>
        </p:nvSpPr>
        <p:spPr>
          <a:xfrm>
            <a:off x="-1476672" y="-1395536"/>
            <a:ext cx="12889432" cy="9433048"/>
          </a:xfrm>
          <a:prstGeom prst="rect">
            <a:avLst/>
          </a:prstGeom>
          <a:solidFill>
            <a:srgbClr val="FF9B9B">
              <a:alpha val="7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ige Legende 10"/>
          <p:cNvSpPr/>
          <p:nvPr/>
        </p:nvSpPr>
        <p:spPr>
          <a:xfrm>
            <a:off x="827584" y="1916832"/>
            <a:ext cx="7560840" cy="4392488"/>
          </a:xfrm>
          <a:prstGeom prst="wedgeRectCallout">
            <a:avLst>
              <a:gd name="adj1" fmla="val 46676"/>
              <a:gd name="adj2" fmla="val 71511"/>
            </a:avLst>
          </a:prstGeom>
          <a:solidFill>
            <a:srgbClr val="FF61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5600" indent="-355600">
              <a:spcAft>
                <a:spcPts val="600"/>
              </a:spcAft>
              <a:buFont typeface="Arial" pitchFamily="34" charset="0"/>
              <a:buChar char="•"/>
            </a:pPr>
            <a:r>
              <a:rPr lang="de-DE" sz="2800" b="1" dirty="0">
                <a:solidFill>
                  <a:srgbClr val="323232"/>
                </a:solidFill>
              </a:rPr>
              <a:t>Alle Oberflächen werden sich zukünftig daran messen lassen müssen, dass sie nicht nur von professionellen Anwendern, sondern von jedem beliebigen Menschen bedient werden können. </a:t>
            </a:r>
          </a:p>
          <a:p>
            <a:pPr marL="355600" indent="-355600">
              <a:spcAft>
                <a:spcPts val="600"/>
              </a:spcAft>
              <a:buFont typeface="Arial" pitchFamily="34" charset="0"/>
              <a:buChar char="•"/>
            </a:pPr>
            <a:r>
              <a:rPr lang="de-DE" sz="2800" b="1" dirty="0">
                <a:solidFill>
                  <a:srgbClr val="323232"/>
                </a:solidFill>
              </a:rPr>
              <a:t>Maßstab wird die Bedienung des </a:t>
            </a:r>
            <a:r>
              <a:rPr lang="de-DE" sz="2800" b="1" dirty="0" err="1">
                <a:solidFill>
                  <a:srgbClr val="323232"/>
                </a:solidFill>
              </a:rPr>
              <a:t>Tablets</a:t>
            </a:r>
            <a:r>
              <a:rPr lang="de-DE" sz="2800" b="1" dirty="0">
                <a:solidFill>
                  <a:srgbClr val="323232"/>
                </a:solidFill>
              </a:rPr>
              <a:t>, Fernsehers, des Mobiltelefons oder der Musikanlage zu Hause sein!</a:t>
            </a:r>
          </a:p>
          <a:p>
            <a:pPr marL="355600" indent="-355600">
              <a:spcAft>
                <a:spcPts val="600"/>
              </a:spcAft>
              <a:buFont typeface="Arial" pitchFamily="34" charset="0"/>
              <a:buChar char="•"/>
            </a:pPr>
            <a:r>
              <a:rPr lang="de-DE" sz="2800" b="1" dirty="0">
                <a:solidFill>
                  <a:srgbClr val="323232"/>
                </a:solidFill>
              </a:rPr>
              <a:t>Apps sind nicht einfach – aber intuitiv!</a:t>
            </a:r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3" name="Titel 1"/>
          <p:cNvSpPr txBox="1">
            <a:spLocks/>
          </p:cNvSpPr>
          <p:nvPr/>
        </p:nvSpPr>
        <p:spPr>
          <a:xfrm rot="285969">
            <a:off x="1135881" y="-260809"/>
            <a:ext cx="11417167" cy="760129"/>
          </a:xfrm>
          <a:prstGeom prst="rect">
            <a:avLst/>
          </a:prstGeom>
          <a:solidFill>
            <a:srgbClr val="FF6161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3232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l"/>
            <a:r>
              <a:rPr lang="de-DE" sz="4000" dirty="0"/>
              <a:t>    </a:t>
            </a:r>
            <a:r>
              <a:rPr lang="de-DE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mobile Revolution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 rot="616082">
            <a:off x="-1678969" y="-1377987"/>
            <a:ext cx="12737205" cy="9514911"/>
            <a:chOff x="0" y="0"/>
            <a:chExt cx="9180512" cy="6858000"/>
          </a:xfrm>
        </p:grpSpPr>
        <p:pic>
          <p:nvPicPr>
            <p:cNvPr id="5" name="Grafik 4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3410" y="0"/>
              <a:ext cx="1748790" cy="6858000"/>
            </a:xfrm>
            <a:prstGeom prst="rect">
              <a:avLst/>
            </a:prstGeom>
          </p:spPr>
        </p:pic>
        <p:pic>
          <p:nvPicPr>
            <p:cNvPr id="6" name="Grafik 5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4008" y="0"/>
              <a:ext cx="2880000" cy="6858000"/>
            </a:xfrm>
            <a:prstGeom prst="rect">
              <a:avLst/>
            </a:prstGeom>
          </p:spPr>
        </p:pic>
        <p:pic>
          <p:nvPicPr>
            <p:cNvPr id="7" name="Grafik 6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48790" cy="6858000"/>
            </a:xfrm>
            <a:prstGeom prst="rect">
              <a:avLst/>
            </a:prstGeom>
          </p:spPr>
        </p:pic>
        <p:pic>
          <p:nvPicPr>
            <p:cNvPr id="8" name="Grafik 7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0512" y="0"/>
              <a:ext cx="2880000" cy="6858000"/>
            </a:xfrm>
            <a:prstGeom prst="rect">
              <a:avLst/>
            </a:prstGeom>
          </p:spPr>
        </p:pic>
      </p:grpSp>
      <p:sp>
        <p:nvSpPr>
          <p:cNvPr id="3" name="Inhaltsplatzhalter 2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>
              <a:buNone/>
            </a:pPr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-1476672" y="-1395536"/>
            <a:ext cx="12889432" cy="9433048"/>
          </a:xfrm>
          <a:prstGeom prst="rect">
            <a:avLst/>
          </a:prstGeom>
          <a:solidFill>
            <a:srgbClr val="FF9B9B">
              <a:alpha val="7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ige Legende 8"/>
          <p:cNvSpPr/>
          <p:nvPr/>
        </p:nvSpPr>
        <p:spPr>
          <a:xfrm>
            <a:off x="539552" y="1052736"/>
            <a:ext cx="8280920" cy="5976664"/>
          </a:xfrm>
          <a:prstGeom prst="wedgeRectCallout">
            <a:avLst>
              <a:gd name="adj1" fmla="val 58048"/>
              <a:gd name="adj2" fmla="val 64343"/>
            </a:avLst>
          </a:prstGeom>
          <a:solidFill>
            <a:srgbClr val="FF61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5600" indent="-355600">
              <a:spcAft>
                <a:spcPts val="600"/>
              </a:spcAft>
              <a:buFont typeface="Arial" pitchFamily="34" charset="0"/>
              <a:buChar char="•"/>
            </a:pPr>
            <a:r>
              <a:rPr lang="de-DE" sz="2800" b="1" dirty="0">
                <a:solidFill>
                  <a:srgbClr val="323232"/>
                </a:solidFill>
              </a:rPr>
              <a:t>Auch bei Enterprise Content Management geht der Trend geht zu „Mobile ECM“ Anwendungen. </a:t>
            </a:r>
          </a:p>
          <a:p>
            <a:pPr marL="355600" indent="-355600">
              <a:spcAft>
                <a:spcPts val="600"/>
              </a:spcAft>
              <a:buFont typeface="Arial" pitchFamily="34" charset="0"/>
              <a:buChar char="•"/>
            </a:pPr>
            <a:r>
              <a:rPr lang="de-DE" sz="2800" b="1" dirty="0">
                <a:solidFill>
                  <a:srgbClr val="323232"/>
                </a:solidFill>
              </a:rPr>
              <a:t>13 Prozent der US-Amerikanischen Unternehmen verfügen bereits über einen mobilen Zugang zu ihren ECM-Systemen (AIIM 2012).</a:t>
            </a:r>
          </a:p>
          <a:p>
            <a:pPr marL="355600" indent="-355600">
              <a:spcAft>
                <a:spcPts val="600"/>
              </a:spcAft>
              <a:buFont typeface="Arial" pitchFamily="34" charset="0"/>
              <a:buChar char="•"/>
            </a:pPr>
            <a:r>
              <a:rPr lang="de-DE" sz="2800" b="1" dirty="0">
                <a:solidFill>
                  <a:srgbClr val="323232"/>
                </a:solidFill>
              </a:rPr>
              <a:t>Immer mehr Business-</a:t>
            </a:r>
            <a:r>
              <a:rPr lang="de-DE" sz="2800" b="1" dirty="0" err="1">
                <a:solidFill>
                  <a:srgbClr val="323232"/>
                </a:solidFill>
              </a:rPr>
              <a:t>Apps</a:t>
            </a:r>
            <a:r>
              <a:rPr lang="de-DE" sz="2800" b="1" dirty="0">
                <a:solidFill>
                  <a:srgbClr val="323232"/>
                </a:solidFill>
              </a:rPr>
              <a:t> erlauben den schnellen Zugriff auf Rechnungen, Verträge oder andere Firmendokumente.</a:t>
            </a:r>
          </a:p>
          <a:p>
            <a:pPr marL="355600" indent="-355600">
              <a:spcAft>
                <a:spcPts val="600"/>
              </a:spcAft>
              <a:buFont typeface="Arial" pitchFamily="34" charset="0"/>
              <a:buChar char="•"/>
            </a:pPr>
            <a:r>
              <a:rPr lang="de-DE" sz="2800" b="1" dirty="0">
                <a:solidFill>
                  <a:srgbClr val="323232"/>
                </a:solidFill>
              </a:rPr>
              <a:t>Für das Abrufen und Lesen sind die meisten </a:t>
            </a:r>
            <a:r>
              <a:rPr lang="de-DE" sz="2800" b="1" dirty="0" err="1">
                <a:solidFill>
                  <a:srgbClr val="323232"/>
                </a:solidFill>
              </a:rPr>
              <a:t>Apps</a:t>
            </a:r>
            <a:r>
              <a:rPr lang="de-DE" sz="2800" b="1" dirty="0">
                <a:solidFill>
                  <a:srgbClr val="323232"/>
                </a:solidFill>
              </a:rPr>
              <a:t> bereits gut geeignet. Eine Herausforderung liegt noch im Bearbeiten und Einspeisen der Dokumente.</a:t>
            </a:r>
            <a:endParaRPr lang="de-DE" sz="2000" dirty="0"/>
          </a:p>
        </p:txBody>
      </p:sp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4" name="Titel 1"/>
          <p:cNvSpPr txBox="1">
            <a:spLocks/>
          </p:cNvSpPr>
          <p:nvPr/>
        </p:nvSpPr>
        <p:spPr>
          <a:xfrm rot="285969">
            <a:off x="1135881" y="-260809"/>
            <a:ext cx="11417167" cy="760129"/>
          </a:xfrm>
          <a:prstGeom prst="rect">
            <a:avLst/>
          </a:prstGeom>
          <a:solidFill>
            <a:srgbClr val="FF6161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3232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l"/>
            <a:r>
              <a:rPr lang="de-DE" sz="4000" dirty="0"/>
              <a:t>    </a:t>
            </a:r>
            <a:r>
              <a:rPr lang="de-DE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mobile Revolution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 rot="616082">
            <a:off x="-1678969" y="-1377987"/>
            <a:ext cx="12737205" cy="9514911"/>
            <a:chOff x="0" y="0"/>
            <a:chExt cx="9180512" cy="6858000"/>
          </a:xfrm>
        </p:grpSpPr>
        <p:pic>
          <p:nvPicPr>
            <p:cNvPr id="5" name="Grafik 4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3410" y="0"/>
              <a:ext cx="1748790" cy="6858000"/>
            </a:xfrm>
            <a:prstGeom prst="rect">
              <a:avLst/>
            </a:prstGeom>
          </p:spPr>
        </p:pic>
        <p:pic>
          <p:nvPicPr>
            <p:cNvPr id="6" name="Grafik 5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4008" y="0"/>
              <a:ext cx="2880000" cy="6858000"/>
            </a:xfrm>
            <a:prstGeom prst="rect">
              <a:avLst/>
            </a:prstGeom>
          </p:spPr>
        </p:pic>
        <p:pic>
          <p:nvPicPr>
            <p:cNvPr id="7" name="Grafik 6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48790" cy="6858000"/>
            </a:xfrm>
            <a:prstGeom prst="rect">
              <a:avLst/>
            </a:prstGeom>
          </p:spPr>
        </p:pic>
        <p:pic>
          <p:nvPicPr>
            <p:cNvPr id="8" name="Grafik 7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0512" y="0"/>
              <a:ext cx="2880000" cy="6858000"/>
            </a:xfrm>
            <a:prstGeom prst="rect">
              <a:avLst/>
            </a:prstGeom>
          </p:spPr>
        </p:pic>
      </p:grpSp>
      <p:sp>
        <p:nvSpPr>
          <p:cNvPr id="3" name="Inhaltsplatzhalter 2"/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-1476672" y="-1395536"/>
            <a:ext cx="12889432" cy="9433048"/>
          </a:xfrm>
          <a:prstGeom prst="rect">
            <a:avLst/>
          </a:prstGeom>
          <a:solidFill>
            <a:srgbClr val="FF9B9B">
              <a:alpha val="7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ige Legende 8"/>
          <p:cNvSpPr/>
          <p:nvPr/>
        </p:nvSpPr>
        <p:spPr>
          <a:xfrm>
            <a:off x="827584" y="1700808"/>
            <a:ext cx="7560840" cy="4176464"/>
          </a:xfrm>
          <a:prstGeom prst="wedgeRectCallout">
            <a:avLst>
              <a:gd name="adj1" fmla="val 17435"/>
              <a:gd name="adj2" fmla="val 71813"/>
            </a:avLst>
          </a:prstGeom>
          <a:solidFill>
            <a:srgbClr val="FF61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5600" indent="-355600">
              <a:buFont typeface="Arial" pitchFamily="34" charset="0"/>
              <a:buChar char="•"/>
            </a:pPr>
            <a:r>
              <a:rPr lang="de-DE" sz="2800" b="1" dirty="0">
                <a:solidFill>
                  <a:srgbClr val="323232"/>
                </a:solidFill>
              </a:rPr>
              <a:t>ECM-Services wie E-Mail-Archive, elektronische Akten und Workflows können auch mit Hilfe von Apps genutzt werden. </a:t>
            </a:r>
          </a:p>
          <a:p>
            <a:pPr marL="812800" lvl="1" indent="-355600">
              <a:buFont typeface="Arial" pitchFamily="34" charset="0"/>
              <a:buChar char="•"/>
            </a:pPr>
            <a:r>
              <a:rPr lang="de-DE" sz="2800" b="1" dirty="0">
                <a:solidFill>
                  <a:srgbClr val="323232"/>
                </a:solidFill>
              </a:rPr>
              <a:t>Viele ECM-Anbieter haben daher Apps </a:t>
            </a:r>
            <a:br>
              <a:rPr lang="de-DE" sz="2800" b="1" dirty="0">
                <a:solidFill>
                  <a:srgbClr val="323232"/>
                </a:solidFill>
              </a:rPr>
            </a:br>
            <a:r>
              <a:rPr lang="de-DE" sz="2800" b="1" dirty="0">
                <a:solidFill>
                  <a:srgbClr val="323232"/>
                </a:solidFill>
              </a:rPr>
              <a:t>für </a:t>
            </a:r>
            <a:r>
              <a:rPr lang="de-DE" sz="2800" b="1" dirty="0" err="1">
                <a:solidFill>
                  <a:srgbClr val="323232"/>
                </a:solidFill>
              </a:rPr>
              <a:t>iPhone</a:t>
            </a:r>
            <a:r>
              <a:rPr lang="de-DE" sz="2800" b="1" dirty="0">
                <a:solidFill>
                  <a:srgbClr val="323232"/>
                </a:solidFill>
              </a:rPr>
              <a:t>, </a:t>
            </a:r>
            <a:r>
              <a:rPr lang="de-DE" sz="2800" b="1" dirty="0" err="1">
                <a:solidFill>
                  <a:srgbClr val="323232"/>
                </a:solidFill>
              </a:rPr>
              <a:t>iPad</a:t>
            </a:r>
            <a:r>
              <a:rPr lang="de-DE" sz="2800" b="1" dirty="0">
                <a:solidFill>
                  <a:srgbClr val="323232"/>
                </a:solidFill>
              </a:rPr>
              <a:t> und vergleichbare Produkte.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de-DE" sz="2800" b="1" dirty="0">
                <a:solidFill>
                  <a:srgbClr val="323232"/>
                </a:solidFill>
              </a:rPr>
              <a:t>Die Sinnhaftigkeit der Nutzung von ECM-Apps auf Mobiltelefonen und </a:t>
            </a:r>
            <a:r>
              <a:rPr lang="de-DE" sz="2800" b="1" dirty="0" err="1">
                <a:solidFill>
                  <a:srgbClr val="323232"/>
                </a:solidFill>
              </a:rPr>
              <a:t>Tablets</a:t>
            </a:r>
            <a:r>
              <a:rPr lang="de-DE" sz="2800" b="1" dirty="0">
                <a:solidFill>
                  <a:srgbClr val="323232"/>
                </a:solidFill>
              </a:rPr>
              <a:t> ist umstritten; lesen und freigeben ja, erstellen und editieren nein.</a:t>
            </a:r>
          </a:p>
        </p:txBody>
      </p:sp>
      <p:sp>
        <p:nvSpPr>
          <p:cNvPr id="13" name="Titel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4" name="Titel 1"/>
          <p:cNvSpPr txBox="1">
            <a:spLocks/>
          </p:cNvSpPr>
          <p:nvPr/>
        </p:nvSpPr>
        <p:spPr>
          <a:xfrm rot="285969">
            <a:off x="1135881" y="-260809"/>
            <a:ext cx="11417167" cy="760129"/>
          </a:xfrm>
          <a:prstGeom prst="rect">
            <a:avLst/>
          </a:prstGeom>
          <a:solidFill>
            <a:srgbClr val="FF6161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3232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l"/>
            <a:r>
              <a:rPr lang="de-DE" sz="4000" dirty="0"/>
              <a:t>    </a:t>
            </a:r>
            <a:r>
              <a:rPr lang="de-DE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Die mobile Revolution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ussdiagramm: Prozess 2"/>
          <p:cNvSpPr/>
          <p:nvPr/>
        </p:nvSpPr>
        <p:spPr>
          <a:xfrm>
            <a:off x="0" y="0"/>
            <a:ext cx="11124728" cy="7677472"/>
          </a:xfrm>
          <a:prstGeom prst="flowChartProcess">
            <a:avLst/>
          </a:prstGeom>
          <a:solidFill>
            <a:srgbClr val="FF61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43608" y="3284984"/>
            <a:ext cx="9937104" cy="2736304"/>
          </a:xfrm>
        </p:spPr>
        <p:txBody>
          <a:bodyPr>
            <a:noAutofit/>
          </a:bodyPr>
          <a:lstStyle/>
          <a:p>
            <a:r>
              <a:rPr lang="de-DE" sz="13800" dirty="0" err="1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Social</a:t>
            </a:r>
            <a:endParaRPr lang="de-DE" sz="8800" dirty="0"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 rot="616082">
            <a:off x="-1678969" y="-1377987"/>
            <a:ext cx="12737205" cy="9514911"/>
            <a:chOff x="0" y="0"/>
            <a:chExt cx="9180512" cy="6858000"/>
          </a:xfrm>
        </p:grpSpPr>
        <p:pic>
          <p:nvPicPr>
            <p:cNvPr id="5" name="Grafik 4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3410" y="0"/>
              <a:ext cx="1748790" cy="6858000"/>
            </a:xfrm>
            <a:prstGeom prst="rect">
              <a:avLst/>
            </a:prstGeom>
          </p:spPr>
        </p:pic>
        <p:pic>
          <p:nvPicPr>
            <p:cNvPr id="6" name="Grafik 5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4008" y="0"/>
              <a:ext cx="2880000" cy="6858000"/>
            </a:xfrm>
            <a:prstGeom prst="rect">
              <a:avLst/>
            </a:prstGeom>
          </p:spPr>
        </p:pic>
        <p:pic>
          <p:nvPicPr>
            <p:cNvPr id="7" name="Grafik 6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48790" cy="6858000"/>
            </a:xfrm>
            <a:prstGeom prst="rect">
              <a:avLst/>
            </a:prstGeom>
          </p:spPr>
        </p:pic>
        <p:pic>
          <p:nvPicPr>
            <p:cNvPr id="8" name="Grafik 7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0512" y="0"/>
              <a:ext cx="2880000" cy="6858000"/>
            </a:xfrm>
            <a:prstGeom prst="rect">
              <a:avLst/>
            </a:prstGeom>
          </p:spPr>
        </p:pic>
      </p:grpSp>
      <p:sp>
        <p:nvSpPr>
          <p:cNvPr id="3" name="Inhaltsplatzhalter 2"/>
          <p:cNvSpPr>
            <a:spLocks noGrp="1"/>
          </p:cNvSpPr>
          <p:nvPr>
            <p:ph type="body" sz="quarter" idx="13"/>
          </p:nvPr>
        </p:nvSpPr>
        <p:spPr>
          <a:xfrm>
            <a:off x="827088" y="1118220"/>
            <a:ext cx="7561262" cy="5184576"/>
          </a:xfrm>
          <a:prstGeom prst="rect">
            <a:avLst/>
          </a:prstGeom>
        </p:spPr>
        <p:txBody>
          <a:bodyPr/>
          <a:lstStyle/>
          <a:p>
            <a:pPr algn="ctr">
              <a:buNone/>
            </a:pPr>
            <a:endParaRPr lang="de-DE" i="1" dirty="0"/>
          </a:p>
        </p:txBody>
      </p:sp>
      <p:sp>
        <p:nvSpPr>
          <p:cNvPr id="10" name="Rechteck 9"/>
          <p:cNvSpPr/>
          <p:nvPr/>
        </p:nvSpPr>
        <p:spPr>
          <a:xfrm>
            <a:off x="-1476672" y="-1395536"/>
            <a:ext cx="12889432" cy="9433048"/>
          </a:xfrm>
          <a:prstGeom prst="rect">
            <a:avLst/>
          </a:prstGeom>
          <a:solidFill>
            <a:srgbClr val="FF9B9B">
              <a:alpha val="7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ige Legende 8"/>
          <p:cNvSpPr/>
          <p:nvPr/>
        </p:nvSpPr>
        <p:spPr>
          <a:xfrm>
            <a:off x="827584" y="1340768"/>
            <a:ext cx="7560840" cy="4320480"/>
          </a:xfrm>
          <a:prstGeom prst="wedgeRectCallout">
            <a:avLst>
              <a:gd name="adj1" fmla="val 54980"/>
              <a:gd name="adj2" fmla="val 66712"/>
            </a:avLst>
          </a:prstGeom>
          <a:solidFill>
            <a:srgbClr val="FF61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5600" indent="-355600"/>
            <a:r>
              <a:rPr lang="en-US" sz="3200" b="1" i="1" dirty="0"/>
              <a:t>	</a:t>
            </a:r>
            <a:r>
              <a:rPr lang="en-US" sz="3200" b="1" i="1" dirty="0">
                <a:solidFill>
                  <a:srgbClr val="323232"/>
                </a:solidFill>
              </a:rPr>
              <a:t>“Social media are media for social interaction, using highly accessible and scalable communication techniques. Social media is the use of web-based and mobile technologies to turn communication into interactive dialogue.”</a:t>
            </a:r>
            <a:endParaRPr lang="de-DE" sz="3200" b="1" i="1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47664" y="-603448"/>
            <a:ext cx="9937104" cy="1262236"/>
          </a:xfrm>
          <a:solidFill>
            <a:srgbClr val="FF6161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br>
              <a:rPr lang="de-DE" dirty="0"/>
            </a:br>
            <a:br>
              <a:rPr lang="de-DE" dirty="0"/>
            </a:b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Media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/>
          <p:nvPr/>
        </p:nvGrpSpPr>
        <p:grpSpPr>
          <a:xfrm rot="616082">
            <a:off x="-1678969" y="-1377987"/>
            <a:ext cx="12737205" cy="9514911"/>
            <a:chOff x="0" y="0"/>
            <a:chExt cx="9180512" cy="6858000"/>
          </a:xfrm>
        </p:grpSpPr>
        <p:pic>
          <p:nvPicPr>
            <p:cNvPr id="8" name="Grafik 7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3410" y="0"/>
              <a:ext cx="1748790" cy="6858000"/>
            </a:xfrm>
            <a:prstGeom prst="rect">
              <a:avLst/>
            </a:prstGeom>
          </p:spPr>
        </p:pic>
        <p:pic>
          <p:nvPicPr>
            <p:cNvPr id="9" name="Grafik 8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4008" y="0"/>
              <a:ext cx="2880000" cy="6858000"/>
            </a:xfrm>
            <a:prstGeom prst="rect">
              <a:avLst/>
            </a:prstGeom>
          </p:spPr>
        </p:pic>
        <p:pic>
          <p:nvPicPr>
            <p:cNvPr id="10" name="Grafik 9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48790" cy="6858000"/>
            </a:xfrm>
            <a:prstGeom prst="rect">
              <a:avLst/>
            </a:prstGeom>
          </p:spPr>
        </p:pic>
        <p:pic>
          <p:nvPicPr>
            <p:cNvPr id="11" name="Grafik 10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0512" y="0"/>
              <a:ext cx="2880000" cy="6858000"/>
            </a:xfrm>
            <a:prstGeom prst="rect">
              <a:avLst/>
            </a:prstGeom>
          </p:spPr>
        </p:pic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Social</a:t>
            </a:r>
            <a:r>
              <a:rPr lang="de-DE" dirty="0"/>
              <a:t> Media</a:t>
            </a:r>
          </a:p>
        </p:txBody>
      </p:sp>
      <p:sp>
        <p:nvSpPr>
          <p:cNvPr id="4" name="Textfeld 3"/>
          <p:cNvSpPr txBox="1"/>
          <p:nvPr/>
        </p:nvSpPr>
        <p:spPr>
          <a:xfrm>
            <a:off x="6989243" y="6481911"/>
            <a:ext cx="215475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Quelle: </a:t>
            </a:r>
            <a:r>
              <a:rPr lang="de-DE" sz="800" dirty="0" err="1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Pingdom</a:t>
            </a:r>
            <a:r>
              <a:rPr lang="de-DE" sz="8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en-US" sz="8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Internet 2011 in numbers</a:t>
            </a:r>
            <a:endParaRPr lang="de-DE" sz="800" dirty="0">
              <a:solidFill>
                <a:srgbClr val="32323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-1476672" y="-1395536"/>
            <a:ext cx="12889432" cy="9433048"/>
          </a:xfrm>
          <a:prstGeom prst="rect">
            <a:avLst/>
          </a:prstGeom>
          <a:solidFill>
            <a:srgbClr val="FF9B9B">
              <a:alpha val="7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ige Legende 11"/>
          <p:cNvSpPr/>
          <p:nvPr/>
        </p:nvSpPr>
        <p:spPr>
          <a:xfrm rot="21391770">
            <a:off x="759440" y="548562"/>
            <a:ext cx="7632848" cy="5768325"/>
          </a:xfrm>
          <a:prstGeom prst="wedgeRectCallout">
            <a:avLst>
              <a:gd name="adj1" fmla="val 26884"/>
              <a:gd name="adj2" fmla="val 50098"/>
            </a:avLst>
          </a:prstGeom>
          <a:solidFill>
            <a:srgbClr val="FF9B9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4802036"/>
              </p:ext>
            </p:extLst>
          </p:nvPr>
        </p:nvGraphicFramePr>
        <p:xfrm>
          <a:off x="1115618" y="805640"/>
          <a:ext cx="7050821" cy="52759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8754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5753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800+ million </a:t>
                      </a:r>
                      <a:endParaRPr lang="de-DE" sz="13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Number of users on </a:t>
                      </a:r>
                      <a:r>
                        <a:rPr lang="en-US" sz="1300" b="1" dirty="0" err="1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Facebook</a:t>
                      </a:r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 by the end of 2011</a:t>
                      </a:r>
                      <a:endParaRPr lang="de-DE" sz="13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5753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200 million </a:t>
                      </a:r>
                      <a:endParaRPr lang="de-DE" sz="13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Number of users added to </a:t>
                      </a:r>
                      <a:r>
                        <a:rPr lang="en-US" sz="1300" b="1" dirty="0" err="1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Facebook</a:t>
                      </a:r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 during 2011</a:t>
                      </a:r>
                      <a:endParaRPr lang="de-DE" sz="13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5643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350 million </a:t>
                      </a:r>
                      <a:endParaRPr lang="de-DE" sz="13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Number of </a:t>
                      </a:r>
                      <a:r>
                        <a:rPr lang="en-US" sz="1300" b="1" dirty="0" err="1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Facebook</a:t>
                      </a:r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 users that log in to the service using their mobile phone</a:t>
                      </a:r>
                      <a:endParaRPr lang="de-DE" sz="13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753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225 million </a:t>
                      </a:r>
                      <a:endParaRPr lang="de-DE" sz="13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Number of Twitter accounts</a:t>
                      </a:r>
                      <a:endParaRPr lang="de-DE" sz="13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753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100 million </a:t>
                      </a:r>
                      <a:endParaRPr lang="de-DE" sz="13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Number of active Twitter users in 2011</a:t>
                      </a:r>
                      <a:endParaRPr lang="de-DE" sz="13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5753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18.1 million </a:t>
                      </a:r>
                      <a:endParaRPr lang="de-DE" sz="13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People following Lady Gaga. Twitter’s most popular user</a:t>
                      </a:r>
                      <a:endParaRPr lang="de-DE" sz="13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5753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250 million </a:t>
                      </a:r>
                      <a:endParaRPr lang="de-DE" sz="13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Number of tweets per day (October 2011)</a:t>
                      </a:r>
                      <a:endParaRPr lang="de-DE" sz="13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5753">
                <a:tc>
                  <a:txBody>
                    <a:bodyPr/>
                    <a:lstStyle/>
                    <a:p>
                      <a:r>
                        <a:rPr lang="de-DE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    1</a:t>
                      </a: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#</a:t>
                      </a:r>
                      <a:r>
                        <a:rPr lang="en-US" sz="1300" b="1" dirty="0" err="1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egypt</a:t>
                      </a:r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 was the number one </a:t>
                      </a:r>
                      <a:r>
                        <a:rPr lang="en-US" sz="1300" b="1" dirty="0" err="1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hashtag</a:t>
                      </a:r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 on Twitter in 2011</a:t>
                      </a:r>
                      <a:endParaRPr lang="de-DE" sz="13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5643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8,868</a:t>
                      </a:r>
                      <a:endParaRPr lang="de-DE" sz="13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Number of tweets per second in August for the MTV Video Music Awards</a:t>
                      </a:r>
                      <a:endParaRPr lang="de-DE" sz="13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5753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$50,000 </a:t>
                      </a:r>
                      <a:endParaRPr lang="de-DE" sz="13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The amount raised for charity by the most </a:t>
                      </a:r>
                      <a:r>
                        <a:rPr lang="en-US" sz="1300" b="1" dirty="0" err="1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retweeted</a:t>
                      </a:r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 tweet of 2011</a:t>
                      </a:r>
                      <a:endParaRPr lang="de-DE" sz="13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5753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39 million </a:t>
                      </a:r>
                      <a:endParaRPr lang="de-DE" sz="13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The number of </a:t>
                      </a:r>
                      <a:r>
                        <a:rPr lang="en-US" sz="1300" b="1" dirty="0" err="1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Tumblr</a:t>
                      </a:r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 blogs by the end of 2011</a:t>
                      </a:r>
                      <a:endParaRPr lang="de-DE" sz="13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5753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70 million </a:t>
                      </a:r>
                      <a:endParaRPr lang="de-DE" sz="13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Total number of </a:t>
                      </a:r>
                      <a:r>
                        <a:rPr lang="en-US" sz="1300" b="1" dirty="0" err="1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WordPress</a:t>
                      </a:r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 blogs by the end of 2011</a:t>
                      </a:r>
                      <a:endParaRPr lang="de-DE" sz="13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95643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1 billion </a:t>
                      </a:r>
                      <a:endParaRPr lang="de-DE" sz="13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The number of messages sent with </a:t>
                      </a:r>
                      <a:r>
                        <a:rPr lang="en-US" sz="1300" b="1" dirty="0" err="1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WhatsApp</a:t>
                      </a:r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 during one day (October 2011)</a:t>
                      </a:r>
                      <a:endParaRPr lang="de-DE" sz="13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5753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2.6 billion </a:t>
                      </a:r>
                      <a:endParaRPr lang="de-DE" sz="13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Worldwide IM accounts</a:t>
                      </a:r>
                      <a:endParaRPr lang="de-DE" sz="13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15753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2.4 billion</a:t>
                      </a:r>
                      <a:endParaRPr lang="de-DE" sz="13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Social networking accounts worldwide</a:t>
                      </a:r>
                      <a:endParaRPr lang="de-DE" sz="13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7857" marR="77857" marT="38928" marB="38928">
                    <a:solidFill>
                      <a:srgbClr val="FF9B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xit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 rot="616082">
            <a:off x="-1678969" y="-1377987"/>
            <a:ext cx="12737205" cy="9514911"/>
            <a:chOff x="0" y="0"/>
            <a:chExt cx="9180512" cy="6858000"/>
          </a:xfrm>
        </p:grpSpPr>
        <p:pic>
          <p:nvPicPr>
            <p:cNvPr id="5" name="Grafik 4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3410" y="0"/>
              <a:ext cx="1748790" cy="6858000"/>
            </a:xfrm>
            <a:prstGeom prst="rect">
              <a:avLst/>
            </a:prstGeom>
          </p:spPr>
        </p:pic>
        <p:pic>
          <p:nvPicPr>
            <p:cNvPr id="6" name="Grafik 5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4008" y="0"/>
              <a:ext cx="2880000" cy="6858000"/>
            </a:xfrm>
            <a:prstGeom prst="rect">
              <a:avLst/>
            </a:prstGeom>
          </p:spPr>
        </p:pic>
        <p:pic>
          <p:nvPicPr>
            <p:cNvPr id="7" name="Grafik 6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48790" cy="6858000"/>
            </a:xfrm>
            <a:prstGeom prst="rect">
              <a:avLst/>
            </a:prstGeom>
          </p:spPr>
        </p:pic>
        <p:pic>
          <p:nvPicPr>
            <p:cNvPr id="8" name="Grafik 7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0512" y="0"/>
              <a:ext cx="2880000" cy="6858000"/>
            </a:xfrm>
            <a:prstGeom prst="rect">
              <a:avLst/>
            </a:prstGeom>
          </p:spPr>
        </p:pic>
      </p:grpSp>
      <p:sp>
        <p:nvSpPr>
          <p:cNvPr id="10" name="Rechteck 9"/>
          <p:cNvSpPr/>
          <p:nvPr/>
        </p:nvSpPr>
        <p:spPr>
          <a:xfrm>
            <a:off x="-1476672" y="-1395536"/>
            <a:ext cx="12889432" cy="9433048"/>
          </a:xfrm>
          <a:prstGeom prst="rect">
            <a:avLst/>
          </a:prstGeom>
          <a:solidFill>
            <a:srgbClr val="FF9B9B">
              <a:alpha val="7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9" name="Grafik 8" descr="Filmstreifen1.jpg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15616" y="1105980"/>
            <a:ext cx="8424936" cy="6318702"/>
          </a:xfrm>
          <a:prstGeom prst="rect">
            <a:avLst/>
          </a:prstGeom>
        </p:spPr>
      </p:pic>
      <p:pic>
        <p:nvPicPr>
          <p:cNvPr id="19458" name="Picture 2" descr="H:\Veranstaltungen_Org\Aktuell\Veranstaltungen2011\Abbott20110913\GartnerMagicQuadrant2011SocBiz.png"/>
          <p:cNvPicPr>
            <a:picLocks noChangeAspect="1" noChangeArrowheads="1"/>
          </p:cNvPicPr>
          <p:nvPr/>
        </p:nvPicPr>
        <p:blipFill>
          <a:blip r:embed="rId5" cstate="print"/>
          <a:srcRect t="9463"/>
          <a:stretch>
            <a:fillRect/>
          </a:stretch>
        </p:blipFill>
        <p:spPr bwMode="auto">
          <a:xfrm>
            <a:off x="2708661" y="2060848"/>
            <a:ext cx="5319723" cy="4392488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548680" y="-556889"/>
            <a:ext cx="9936088" cy="1321593"/>
          </a:xfrm>
          <a:solidFill>
            <a:srgbClr val="FF6161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br>
              <a:rPr lang="de-DE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Gartner Magic Quadrant </a:t>
            </a:r>
            <a:r>
              <a:rPr lang="de-DE" sz="32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</a:t>
            </a:r>
            <a:r>
              <a:rPr lang="de-DE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Software 2011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467397">
            <a:off x="7253299" y="624191"/>
            <a:ext cx="1604623" cy="1422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ussdiagramm: Prozess 4"/>
          <p:cNvSpPr/>
          <p:nvPr/>
        </p:nvSpPr>
        <p:spPr>
          <a:xfrm>
            <a:off x="0" y="0"/>
            <a:ext cx="11124728" cy="7677472"/>
          </a:xfrm>
          <a:prstGeom prst="flowChartProcess">
            <a:avLst/>
          </a:prstGeom>
          <a:solidFill>
            <a:srgbClr val="FF61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395536" y="1052736"/>
            <a:ext cx="10441160" cy="2520280"/>
          </a:xfrm>
        </p:spPr>
        <p:txBody>
          <a:bodyPr>
            <a:noAutofit/>
          </a:bodyPr>
          <a:lstStyle/>
          <a:p>
            <a:r>
              <a:rPr lang="de-DE" sz="16600" dirty="0" err="1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Social</a:t>
            </a:r>
            <a:r>
              <a:rPr lang="de-DE" sz="166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 </a:t>
            </a:r>
            <a:r>
              <a:rPr lang="de-DE" sz="16600" dirty="0" err="1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business</a:t>
            </a:r>
            <a:br>
              <a:rPr lang="de-DE" sz="166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</a:br>
            <a:r>
              <a:rPr lang="de-DE" sz="4400" dirty="0" err="1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Successor</a:t>
            </a:r>
            <a:r>
              <a:rPr lang="de-DE" sz="44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 </a:t>
            </a:r>
            <a:r>
              <a:rPr lang="de-DE" sz="4400" dirty="0" err="1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of</a:t>
            </a:r>
            <a:r>
              <a:rPr lang="de-DE" sz="44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 ECM?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/>
          <p:cNvGrpSpPr/>
          <p:nvPr/>
        </p:nvGrpSpPr>
        <p:grpSpPr>
          <a:xfrm rot="616082">
            <a:off x="-1678969" y="-1377987"/>
            <a:ext cx="12737205" cy="9514911"/>
            <a:chOff x="0" y="0"/>
            <a:chExt cx="9180512" cy="6858000"/>
          </a:xfrm>
        </p:grpSpPr>
        <p:pic>
          <p:nvPicPr>
            <p:cNvPr id="6" name="Grafik 5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3410" y="0"/>
              <a:ext cx="1748790" cy="6858000"/>
            </a:xfrm>
            <a:prstGeom prst="rect">
              <a:avLst/>
            </a:prstGeom>
          </p:spPr>
        </p:pic>
        <p:pic>
          <p:nvPicPr>
            <p:cNvPr id="7" name="Grafik 6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4008" y="0"/>
              <a:ext cx="2880000" cy="6858000"/>
            </a:xfrm>
            <a:prstGeom prst="rect">
              <a:avLst/>
            </a:prstGeom>
          </p:spPr>
        </p:pic>
        <p:pic>
          <p:nvPicPr>
            <p:cNvPr id="8" name="Grafik 7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48790" cy="6858000"/>
            </a:xfrm>
            <a:prstGeom prst="rect">
              <a:avLst/>
            </a:prstGeom>
          </p:spPr>
        </p:pic>
        <p:pic>
          <p:nvPicPr>
            <p:cNvPr id="9" name="Grafik 8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0512" y="0"/>
              <a:ext cx="2880000" cy="6858000"/>
            </a:xfrm>
            <a:prstGeom prst="rect">
              <a:avLst/>
            </a:prstGeom>
          </p:spPr>
        </p:pic>
      </p:grpSp>
      <p:sp>
        <p:nvSpPr>
          <p:cNvPr id="4" name="Textfeld 3"/>
          <p:cNvSpPr txBox="1"/>
          <p:nvPr/>
        </p:nvSpPr>
        <p:spPr>
          <a:xfrm>
            <a:off x="6625362" y="6642556"/>
            <a:ext cx="251863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/>
              <a:t>Quelle: http://en.wikipedia.org/wiki/Social_business</a:t>
            </a:r>
          </a:p>
        </p:txBody>
      </p:sp>
      <p:sp>
        <p:nvSpPr>
          <p:cNvPr id="11" name="Rechteck 10"/>
          <p:cNvSpPr/>
          <p:nvPr/>
        </p:nvSpPr>
        <p:spPr>
          <a:xfrm>
            <a:off x="-1476672" y="-1395536"/>
            <a:ext cx="12889432" cy="9433048"/>
          </a:xfrm>
          <a:prstGeom prst="rect">
            <a:avLst/>
          </a:prstGeom>
          <a:solidFill>
            <a:srgbClr val="FF9B9B">
              <a:alpha val="7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ige Legende 9"/>
          <p:cNvSpPr/>
          <p:nvPr/>
        </p:nvSpPr>
        <p:spPr>
          <a:xfrm>
            <a:off x="827584" y="1340768"/>
            <a:ext cx="7560840" cy="3672408"/>
          </a:xfrm>
          <a:prstGeom prst="wedgeRectCallout">
            <a:avLst>
              <a:gd name="adj1" fmla="val 13283"/>
              <a:gd name="adj2" fmla="val 73850"/>
            </a:avLst>
          </a:prstGeom>
          <a:solidFill>
            <a:srgbClr val="FF61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7800" indent="-177800">
              <a:buNone/>
            </a:pPr>
            <a:r>
              <a:rPr lang="en-US" sz="2800" b="1" dirty="0"/>
              <a:t>	</a:t>
            </a:r>
            <a:r>
              <a:rPr lang="en-US" sz="2800" b="1" dirty="0">
                <a:solidFill>
                  <a:srgbClr val="323232"/>
                </a:solidFill>
              </a:rPr>
              <a:t>“</a:t>
            </a:r>
            <a:r>
              <a:rPr lang="en-US" sz="2800" b="1" i="1" dirty="0">
                <a:solidFill>
                  <a:srgbClr val="323232"/>
                </a:solidFill>
              </a:rPr>
              <a:t>A social business is a non-loss, non-dividend company designed to address a social objective. The profits are used to expand the company’s reach and improve the product/service.”</a:t>
            </a:r>
            <a:endParaRPr lang="de-DE" sz="2800" b="1" dirty="0">
              <a:solidFill>
                <a:srgbClr val="323232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79712" y="-819472"/>
            <a:ext cx="10512152" cy="1182826"/>
          </a:xfrm>
          <a:solidFill>
            <a:srgbClr val="FF6161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br>
              <a:rPr lang="de-DE" sz="2800" dirty="0"/>
            </a:br>
            <a:br>
              <a:rPr lang="de-DE" sz="2800" dirty="0"/>
            </a:br>
            <a:r>
              <a:rPr lang="de-DE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Social</a:t>
            </a:r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Business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hteck 11"/>
          <p:cNvSpPr/>
          <p:nvPr/>
        </p:nvSpPr>
        <p:spPr>
          <a:xfrm rot="744296">
            <a:off x="4611745" y="5917028"/>
            <a:ext cx="1772079" cy="562617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 rot="616082">
            <a:off x="-1678969" y="-1377987"/>
            <a:ext cx="12737205" cy="9514911"/>
            <a:chOff x="0" y="0"/>
            <a:chExt cx="9180512" cy="6858000"/>
          </a:xfrm>
        </p:grpSpPr>
        <p:pic>
          <p:nvPicPr>
            <p:cNvPr id="5" name="Grafik 4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3410" y="0"/>
              <a:ext cx="1748790" cy="6858000"/>
            </a:xfrm>
            <a:prstGeom prst="rect">
              <a:avLst/>
            </a:prstGeom>
          </p:spPr>
        </p:pic>
        <p:pic>
          <p:nvPicPr>
            <p:cNvPr id="6" name="Grafik 5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4008" y="0"/>
              <a:ext cx="2880000" cy="6858000"/>
            </a:xfrm>
            <a:prstGeom prst="rect">
              <a:avLst/>
            </a:prstGeom>
          </p:spPr>
        </p:pic>
        <p:pic>
          <p:nvPicPr>
            <p:cNvPr id="7" name="Grafik 6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48790" cy="6858000"/>
            </a:xfrm>
            <a:prstGeom prst="rect">
              <a:avLst/>
            </a:prstGeom>
          </p:spPr>
        </p:pic>
        <p:pic>
          <p:nvPicPr>
            <p:cNvPr id="8" name="Grafik 7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0512" y="0"/>
              <a:ext cx="2880000" cy="6858000"/>
            </a:xfrm>
            <a:prstGeom prst="rect">
              <a:avLst/>
            </a:prstGeom>
          </p:spPr>
        </p:pic>
      </p:grpSp>
      <p:sp>
        <p:nvSpPr>
          <p:cNvPr id="10" name="Rechteck 9"/>
          <p:cNvSpPr/>
          <p:nvPr/>
        </p:nvSpPr>
        <p:spPr>
          <a:xfrm>
            <a:off x="-1476672" y="-1395536"/>
            <a:ext cx="12889432" cy="9433048"/>
          </a:xfrm>
          <a:prstGeom prst="rect">
            <a:avLst/>
          </a:prstGeom>
          <a:solidFill>
            <a:srgbClr val="FF9B9B">
              <a:alpha val="7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ige Legende 8"/>
          <p:cNvSpPr/>
          <p:nvPr/>
        </p:nvSpPr>
        <p:spPr>
          <a:xfrm>
            <a:off x="827584" y="1484784"/>
            <a:ext cx="7560840" cy="3744416"/>
          </a:xfrm>
          <a:prstGeom prst="wedgeRectCallout">
            <a:avLst>
              <a:gd name="adj1" fmla="val 12380"/>
              <a:gd name="adj2" fmla="val 67461"/>
            </a:avLst>
          </a:prstGeom>
          <a:solidFill>
            <a:srgbClr val="FF61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5600" indent="-355600">
              <a:spcAft>
                <a:spcPts val="600"/>
              </a:spcAft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Weltweit nutzen schon 53 Prozent der Unternehmen mit mehr als 5000 Mitarbeitern </a:t>
            </a:r>
            <a:r>
              <a:rPr lang="de-DE" sz="2400" b="1" dirty="0" err="1">
                <a:solidFill>
                  <a:srgbClr val="323232"/>
                </a:solidFill>
              </a:rPr>
              <a:t>Social</a:t>
            </a:r>
            <a:r>
              <a:rPr lang="de-DE" sz="2400" b="1" dirty="0">
                <a:solidFill>
                  <a:srgbClr val="323232"/>
                </a:solidFill>
              </a:rPr>
              <a:t>-Media-Werkzeuge für die Zusammenarbeit. 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Meist kommt Sharepoint zum Einsatz, aber auch Wikis und (Unternehmens-)Blogs werden genutzt.</a:t>
            </a:r>
          </a:p>
          <a:p>
            <a:endParaRPr lang="de-DE" sz="2400" b="1" dirty="0">
              <a:solidFill>
                <a:srgbClr val="323232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273496">
            <a:off x="1986246" y="-459441"/>
            <a:ext cx="10813648" cy="1764797"/>
          </a:xfrm>
          <a:solidFill>
            <a:srgbClr val="FF6161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br>
              <a:rPr lang="de-DE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</a:t>
            </a:r>
            <a:r>
              <a:rPr lang="de-DE" sz="4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SocBiz</a:t>
            </a:r>
            <a:r>
              <a:rPr lang="de-DE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br>
              <a:rPr lang="de-DE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de-DE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hteck 10"/>
          <p:cNvSpPr/>
          <p:nvPr/>
        </p:nvSpPr>
        <p:spPr>
          <a:xfrm rot="744296">
            <a:off x="4611745" y="5917028"/>
            <a:ext cx="1772079" cy="562617"/>
          </a:xfrm>
          <a:prstGeom prst="rect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 rot="616082">
            <a:off x="-1678969" y="-1377987"/>
            <a:ext cx="12737205" cy="9514911"/>
            <a:chOff x="0" y="0"/>
            <a:chExt cx="9180512" cy="6858000"/>
          </a:xfrm>
        </p:grpSpPr>
        <p:pic>
          <p:nvPicPr>
            <p:cNvPr id="5" name="Grafik 4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3410" y="0"/>
              <a:ext cx="1748790" cy="6858000"/>
            </a:xfrm>
            <a:prstGeom prst="rect">
              <a:avLst/>
            </a:prstGeom>
          </p:spPr>
        </p:pic>
        <p:pic>
          <p:nvPicPr>
            <p:cNvPr id="6" name="Grafik 5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4008" y="0"/>
              <a:ext cx="2880000" cy="6858000"/>
            </a:xfrm>
            <a:prstGeom prst="rect">
              <a:avLst/>
            </a:prstGeom>
          </p:spPr>
        </p:pic>
        <p:pic>
          <p:nvPicPr>
            <p:cNvPr id="7" name="Grafik 6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48790" cy="6858000"/>
            </a:xfrm>
            <a:prstGeom prst="rect">
              <a:avLst/>
            </a:prstGeom>
          </p:spPr>
        </p:pic>
        <p:pic>
          <p:nvPicPr>
            <p:cNvPr id="8" name="Grafik 7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0512" y="0"/>
              <a:ext cx="2880000" cy="6858000"/>
            </a:xfrm>
            <a:prstGeom prst="rect">
              <a:avLst/>
            </a:prstGeom>
          </p:spPr>
        </p:pic>
      </p:grp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-1476672" y="-1395536"/>
            <a:ext cx="12889432" cy="9433048"/>
          </a:xfrm>
          <a:prstGeom prst="rect">
            <a:avLst/>
          </a:prstGeom>
          <a:solidFill>
            <a:srgbClr val="FF9B9B">
              <a:alpha val="7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ige Legende 8"/>
          <p:cNvSpPr/>
          <p:nvPr/>
        </p:nvSpPr>
        <p:spPr>
          <a:xfrm>
            <a:off x="755576" y="1124744"/>
            <a:ext cx="7632848" cy="5256584"/>
          </a:xfrm>
          <a:prstGeom prst="wedgeRectCallout">
            <a:avLst>
              <a:gd name="adj1" fmla="val 56052"/>
              <a:gd name="adj2" fmla="val 65875"/>
            </a:avLst>
          </a:prstGeom>
          <a:solidFill>
            <a:srgbClr val="FF61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5600" indent="-3556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Ein wenig Einbindung von Dokumenten-Technologien und Archiven in </a:t>
            </a:r>
            <a:r>
              <a:rPr lang="de-DE" sz="2400" b="1" dirty="0" err="1">
                <a:solidFill>
                  <a:srgbClr val="323232"/>
                </a:solidFill>
              </a:rPr>
              <a:t>Social</a:t>
            </a:r>
            <a:r>
              <a:rPr lang="de-DE" sz="2400" b="1" dirty="0">
                <a:solidFill>
                  <a:srgbClr val="323232"/>
                </a:solidFill>
              </a:rPr>
              <a:t>-Community- oder Portal-Software macht noch kein </a:t>
            </a:r>
            <a:r>
              <a:rPr lang="de-DE" sz="2400" b="1" dirty="0" err="1">
                <a:solidFill>
                  <a:srgbClr val="323232"/>
                </a:solidFill>
              </a:rPr>
              <a:t>Social</a:t>
            </a:r>
            <a:r>
              <a:rPr lang="de-DE" sz="2400" b="1" dirty="0">
                <a:solidFill>
                  <a:srgbClr val="323232"/>
                </a:solidFill>
              </a:rPr>
              <a:t> Business aus:</a:t>
            </a:r>
          </a:p>
          <a:p>
            <a:pPr marL="812800" lvl="1" indent="-3556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Hier werden durch neue, andere Anbieter die Maßstäbe gesetzt. 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Wandel weg vom geschlossenen Dokument-Charakter hin zu Daten, die nur noch als </a:t>
            </a:r>
            <a:r>
              <a:rPr lang="de-DE" sz="2400" b="1" dirty="0" err="1">
                <a:solidFill>
                  <a:srgbClr val="323232"/>
                </a:solidFill>
              </a:rPr>
              <a:t>Mash</a:t>
            </a:r>
            <a:r>
              <a:rPr lang="de-DE" sz="2400" b="1" dirty="0">
                <a:solidFill>
                  <a:srgbClr val="323232"/>
                </a:solidFill>
              </a:rPr>
              <a:t>-</a:t>
            </a:r>
            <a:r>
              <a:rPr lang="de-DE" sz="2400" b="1" dirty="0" err="1">
                <a:solidFill>
                  <a:srgbClr val="323232"/>
                </a:solidFill>
              </a:rPr>
              <a:t>Up</a:t>
            </a:r>
            <a:r>
              <a:rPr lang="de-DE" sz="2400" b="1" dirty="0">
                <a:solidFill>
                  <a:srgbClr val="323232"/>
                </a:solidFill>
              </a:rPr>
              <a:t>-View eines Dokumentes zusammengebaut werden:</a:t>
            </a:r>
          </a:p>
          <a:p>
            <a:pPr marL="812800" lvl="1" indent="-3556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Die Anforderungen aus dem Web und der </a:t>
            </a:r>
            <a:r>
              <a:rPr lang="de-DE" sz="2400" b="1" dirty="0" err="1">
                <a:solidFill>
                  <a:srgbClr val="323232"/>
                </a:solidFill>
              </a:rPr>
              <a:t>Social</a:t>
            </a:r>
            <a:r>
              <a:rPr lang="de-DE" sz="2400" b="1" dirty="0">
                <a:solidFill>
                  <a:srgbClr val="323232"/>
                </a:solidFill>
              </a:rPr>
              <a:t>-Bewegung lassen sich mit überkommenen ECM-Ansätzen kaum bedienen.</a:t>
            </a:r>
          </a:p>
          <a:p>
            <a:pPr marL="812800" lvl="1" indent="-3556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ECM gilt in dieser Gemeinschaft heute bereits als veraltete </a:t>
            </a:r>
            <a:r>
              <a:rPr lang="de-DE" sz="2400" b="1" dirty="0" err="1">
                <a:solidFill>
                  <a:srgbClr val="323232"/>
                </a:solidFill>
              </a:rPr>
              <a:t>Inhouse</a:t>
            </a:r>
            <a:r>
              <a:rPr lang="de-DE" sz="2400" b="1" dirty="0">
                <a:solidFill>
                  <a:srgbClr val="323232"/>
                </a:solidFill>
              </a:rPr>
              <a:t>-Technologie.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571301">
            <a:off x="1188091" y="-353793"/>
            <a:ext cx="10299128" cy="1499517"/>
          </a:xfrm>
          <a:solidFill>
            <a:srgbClr val="FF6161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br>
              <a:rPr lang="de-DE" dirty="0"/>
            </a:br>
            <a:br>
              <a:rPr lang="de-DE" sz="3600" dirty="0"/>
            </a:br>
            <a:r>
              <a:rPr lang="de-DE" sz="3600" dirty="0"/>
              <a:t>    </a:t>
            </a:r>
            <a:r>
              <a:rPr lang="de-DE" sz="3600" dirty="0" err="1"/>
              <a:t>Social</a:t>
            </a:r>
            <a:r>
              <a:rPr lang="de-DE" sz="3600" dirty="0"/>
              <a:t> Business als Nachfolger von ECM?</a:t>
            </a:r>
            <a:endParaRPr lang="de-DE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ussdiagramm: Prozess 4"/>
          <p:cNvSpPr/>
          <p:nvPr/>
        </p:nvSpPr>
        <p:spPr>
          <a:xfrm>
            <a:off x="0" y="0"/>
            <a:ext cx="11124728" cy="7677472"/>
          </a:xfrm>
          <a:prstGeom prst="flowChartProcess">
            <a:avLst/>
          </a:prstGeom>
          <a:solidFill>
            <a:srgbClr val="FF616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611560" y="3356992"/>
            <a:ext cx="10081120" cy="792088"/>
          </a:xfrm>
        </p:spPr>
        <p:txBody>
          <a:bodyPr>
            <a:noAutofit/>
          </a:bodyPr>
          <a:lstStyle/>
          <a:p>
            <a:r>
              <a:rPr lang="de-DE" sz="60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A </a:t>
            </a:r>
            <a:r>
              <a:rPr lang="de-DE" sz="6000" dirty="0" err="1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battle</a:t>
            </a:r>
            <a:r>
              <a:rPr lang="de-DE" sz="60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 </a:t>
            </a:r>
            <a:r>
              <a:rPr lang="de-DE" sz="6000" dirty="0" err="1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ahead</a:t>
            </a:r>
            <a:r>
              <a:rPr lang="de-DE" sz="60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 …</a:t>
            </a:r>
            <a:br>
              <a:rPr lang="de-DE" sz="60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</a:br>
            <a:r>
              <a:rPr lang="de-DE" sz="7200" dirty="0" err="1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Social</a:t>
            </a:r>
            <a:r>
              <a:rPr lang="de-DE" sz="72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 vs. E-Mail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/>
          <p:nvPr/>
        </p:nvGrpSpPr>
        <p:grpSpPr>
          <a:xfrm rot="616082">
            <a:off x="-1678969" y="-1377987"/>
            <a:ext cx="12737205" cy="9514911"/>
            <a:chOff x="0" y="0"/>
            <a:chExt cx="9180512" cy="6858000"/>
          </a:xfrm>
        </p:grpSpPr>
        <p:pic>
          <p:nvPicPr>
            <p:cNvPr id="8" name="Grafik 7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3410" y="0"/>
              <a:ext cx="1748790" cy="6858000"/>
            </a:xfrm>
            <a:prstGeom prst="rect">
              <a:avLst/>
            </a:prstGeom>
          </p:spPr>
        </p:pic>
        <p:pic>
          <p:nvPicPr>
            <p:cNvPr id="9" name="Grafik 8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4008" y="0"/>
              <a:ext cx="2880000" cy="6858000"/>
            </a:xfrm>
            <a:prstGeom prst="rect">
              <a:avLst/>
            </a:prstGeom>
          </p:spPr>
        </p:pic>
        <p:pic>
          <p:nvPicPr>
            <p:cNvPr id="10" name="Grafik 9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48790" cy="6858000"/>
            </a:xfrm>
            <a:prstGeom prst="rect">
              <a:avLst/>
            </a:prstGeom>
          </p:spPr>
        </p:pic>
        <p:pic>
          <p:nvPicPr>
            <p:cNvPr id="11" name="Grafik 10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0512" y="0"/>
              <a:ext cx="2880000" cy="6858000"/>
            </a:xfrm>
            <a:prstGeom prst="rect">
              <a:avLst/>
            </a:prstGeom>
          </p:spPr>
        </p:pic>
      </p:grpSp>
      <p:sp>
        <p:nvSpPr>
          <p:cNvPr id="13" name="Rechteck 12"/>
          <p:cNvSpPr/>
          <p:nvPr/>
        </p:nvSpPr>
        <p:spPr>
          <a:xfrm>
            <a:off x="-1476672" y="-1395536"/>
            <a:ext cx="12889432" cy="9433048"/>
          </a:xfrm>
          <a:prstGeom prst="rect">
            <a:avLst/>
          </a:prstGeom>
          <a:solidFill>
            <a:srgbClr val="FF9B9B">
              <a:alpha val="7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ige Legende 11"/>
          <p:cNvSpPr/>
          <p:nvPr/>
        </p:nvSpPr>
        <p:spPr>
          <a:xfrm>
            <a:off x="827584" y="980728"/>
            <a:ext cx="7704856" cy="5203597"/>
          </a:xfrm>
          <a:prstGeom prst="wedgeRectCallout">
            <a:avLst>
              <a:gd name="adj1" fmla="val 51866"/>
              <a:gd name="adj2" fmla="val 61042"/>
            </a:avLst>
          </a:prstGeom>
          <a:solidFill>
            <a:srgbClr val="FF61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graphicFrame>
        <p:nvGraphicFramePr>
          <p:cNvPr id="4" name="Tabel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0760432"/>
              </p:ext>
            </p:extLst>
          </p:nvPr>
        </p:nvGraphicFramePr>
        <p:xfrm>
          <a:off x="1043608" y="1015069"/>
          <a:ext cx="7204982" cy="49292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841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2080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7339"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3.146 billion </a:t>
                      </a:r>
                      <a:endParaRPr lang="de-DE" sz="1700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716" marR="84716" marT="42358" marB="4235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16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Number of email accounts worldwide</a:t>
                      </a:r>
                      <a:endParaRPr lang="de-DE" sz="17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716" marR="84716" marT="42358" marB="4235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1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7339"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27.6%</a:t>
                      </a:r>
                      <a:endParaRPr lang="de-DE" sz="1700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716" marR="84716" marT="42358" marB="4235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16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Microsoft Outlook was the most popular email client</a:t>
                      </a:r>
                      <a:endParaRPr lang="de-DE" sz="17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716" marR="84716" marT="42358" marB="4235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1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011"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19%</a:t>
                      </a:r>
                      <a:endParaRPr lang="de-DE" sz="1700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716" marR="84716" marT="42358" marB="4235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16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Percentage of spam emails delivered to corporate email inboxes despite spam filters</a:t>
                      </a:r>
                      <a:endParaRPr lang="de-DE" sz="17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716" marR="84716" marT="42358" marB="4235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1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3011"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112</a:t>
                      </a:r>
                      <a:endParaRPr lang="de-DE" sz="1700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716" marR="84716" marT="42358" marB="4235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16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Number of emails sent and received per day by the average corporate user</a:t>
                      </a:r>
                      <a:endParaRPr lang="de-DE" sz="17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716" marR="84716" marT="42358" marB="4235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1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3011"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71%</a:t>
                      </a:r>
                      <a:endParaRPr lang="de-DE" sz="1700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716" marR="84716" marT="42358" marB="4235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16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Percentage of worldwide email traffic that was spam (November 2011).</a:t>
                      </a:r>
                      <a:endParaRPr lang="de-DE" sz="17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716" marR="84716" marT="42358" marB="4235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1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3011"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360 million </a:t>
                      </a:r>
                      <a:endParaRPr lang="de-DE" sz="1700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716" marR="84716" marT="42358" marB="4235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16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Total number of Hotmail users (largest email service in the world).</a:t>
                      </a:r>
                      <a:endParaRPr lang="de-DE" sz="17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716" marR="84716" marT="42358" marB="4235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1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3011"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$44.25 </a:t>
                      </a:r>
                      <a:endParaRPr lang="de-DE" sz="1700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716" marR="84716" marT="42358" marB="4235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16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The estimated return on $1 invested in email marketing in 2011.</a:t>
                      </a:r>
                      <a:endParaRPr lang="de-DE" sz="17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716" marR="84716" marT="42358" marB="4235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1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7339"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40</a:t>
                      </a:r>
                      <a:endParaRPr lang="de-DE" sz="1700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716" marR="84716" marT="42358" marB="4235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16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Years since the first email was sent, in 1971</a:t>
                      </a:r>
                      <a:endParaRPr lang="de-DE" sz="17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716" marR="84716" marT="42358" marB="4235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1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7339"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0.39%</a:t>
                      </a:r>
                      <a:endParaRPr lang="de-DE" sz="1700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716" marR="84716" marT="42358" marB="4235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16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700" b="1" dirty="0">
                          <a:solidFill>
                            <a:srgbClr val="323232"/>
                          </a:solidFill>
                          <a:latin typeface="Arial" pitchFamily="34" charset="0"/>
                          <a:cs typeface="Arial" pitchFamily="34" charset="0"/>
                        </a:rPr>
                        <a:t>Percentage of email that was malicious (November 2011).</a:t>
                      </a:r>
                      <a:endParaRPr lang="de-DE" sz="1700" b="1" dirty="0">
                        <a:solidFill>
                          <a:srgbClr val="323232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716" marR="84716" marT="42358" marB="42358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616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564305">
            <a:off x="498580" y="-502156"/>
            <a:ext cx="11925579" cy="1340914"/>
          </a:xfrm>
          <a:solidFill>
            <a:srgbClr val="FF6161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br>
              <a:rPr lang="de-DE" dirty="0"/>
            </a:br>
            <a:br>
              <a:rPr lang="de-DE" dirty="0"/>
            </a:br>
            <a:r>
              <a:rPr lang="de-DE" sz="4400" dirty="0"/>
              <a:t>                         E-Mail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 rot="616082">
            <a:off x="-1666740" y="-1632647"/>
            <a:ext cx="12737205" cy="9514911"/>
            <a:chOff x="0" y="0"/>
            <a:chExt cx="9180512" cy="6858000"/>
          </a:xfrm>
        </p:grpSpPr>
        <p:pic>
          <p:nvPicPr>
            <p:cNvPr id="5" name="Grafik 4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3410" y="0"/>
              <a:ext cx="1748790" cy="6858000"/>
            </a:xfrm>
            <a:prstGeom prst="rect">
              <a:avLst/>
            </a:prstGeom>
          </p:spPr>
        </p:pic>
        <p:pic>
          <p:nvPicPr>
            <p:cNvPr id="6" name="Grafik 5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4008" y="0"/>
              <a:ext cx="2880000" cy="6858000"/>
            </a:xfrm>
            <a:prstGeom prst="rect">
              <a:avLst/>
            </a:prstGeom>
          </p:spPr>
        </p:pic>
        <p:pic>
          <p:nvPicPr>
            <p:cNvPr id="7" name="Grafik 6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48790" cy="6858000"/>
            </a:xfrm>
            <a:prstGeom prst="rect">
              <a:avLst/>
            </a:prstGeom>
          </p:spPr>
        </p:pic>
        <p:pic>
          <p:nvPicPr>
            <p:cNvPr id="8" name="Grafik 7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0512" y="0"/>
              <a:ext cx="2880000" cy="6858000"/>
            </a:xfrm>
            <a:prstGeom prst="rect">
              <a:avLst/>
            </a:prstGeom>
          </p:spPr>
        </p:pic>
      </p:grpSp>
      <p:sp>
        <p:nvSpPr>
          <p:cNvPr id="3" name="Inhaltsplatzhalter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-1476672" y="-1395536"/>
            <a:ext cx="12889432" cy="9433048"/>
          </a:xfrm>
          <a:prstGeom prst="rect">
            <a:avLst/>
          </a:prstGeom>
          <a:solidFill>
            <a:srgbClr val="FF9B9B">
              <a:alpha val="71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ige Legende 8"/>
          <p:cNvSpPr/>
          <p:nvPr/>
        </p:nvSpPr>
        <p:spPr>
          <a:xfrm>
            <a:off x="323528" y="1052736"/>
            <a:ext cx="8496944" cy="5328592"/>
          </a:xfrm>
          <a:prstGeom prst="wedgeRectCallout">
            <a:avLst>
              <a:gd name="adj1" fmla="val 48301"/>
              <a:gd name="adj2" fmla="val 64079"/>
            </a:avLst>
          </a:prstGeom>
          <a:solidFill>
            <a:srgbClr val="FF61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5600" indent="-355600">
              <a:buFont typeface="Arial" pitchFamily="34" charset="0"/>
              <a:buChar char="•"/>
            </a:pPr>
            <a:endParaRPr lang="de-DE" sz="3200" b="1" dirty="0">
              <a:solidFill>
                <a:srgbClr val="323232"/>
              </a:solidFill>
            </a:endParaRPr>
          </a:p>
          <a:p>
            <a:r>
              <a:rPr lang="de-DE" sz="3200" b="1" dirty="0">
                <a:solidFill>
                  <a:srgbClr val="323232"/>
                </a:solidFill>
              </a:rPr>
              <a:t>Ablösung der E-Mail durch Portale?</a:t>
            </a:r>
          </a:p>
          <a:p>
            <a:pPr marL="355600" lvl="1" indent="-355600">
              <a:buFont typeface="Arial" pitchFamily="34" charset="0"/>
              <a:buChar char="•"/>
            </a:pPr>
            <a:r>
              <a:rPr lang="de-DE" sz="3200" b="1" dirty="0">
                <a:solidFill>
                  <a:srgbClr val="323232"/>
                </a:solidFill>
              </a:rPr>
              <a:t>Immer mehr Bestell- und Unternehmens-portale nutzen eigene Formulare anstelle von E-Mail </a:t>
            </a:r>
          </a:p>
          <a:p>
            <a:pPr marL="355600" lvl="1" indent="-355600">
              <a:buFont typeface="Arial" pitchFamily="34" charset="0"/>
              <a:buChar char="•"/>
            </a:pPr>
            <a:r>
              <a:rPr lang="de-DE" sz="3200" b="1" dirty="0">
                <a:solidFill>
                  <a:srgbClr val="323232"/>
                </a:solidFill>
              </a:rPr>
              <a:t>Mail in Communities wie XING-Mail oder Facebook-Mail sind kein Versand von E-Mails sondern Sichten auf Datenbankeinträge</a:t>
            </a:r>
          </a:p>
          <a:p>
            <a:pPr marL="355600" lvl="1" indent="-355600">
              <a:buFont typeface="Arial" pitchFamily="34" charset="0"/>
              <a:buChar char="•"/>
            </a:pPr>
            <a:r>
              <a:rPr lang="de-DE" sz="3200" b="1" dirty="0">
                <a:solidFill>
                  <a:srgbClr val="323232"/>
                </a:solidFill>
              </a:rPr>
              <a:t>Business Apps für geschäftliche Tätigkeiten können ebenfalls E-Mail ersetzen</a:t>
            </a:r>
          </a:p>
          <a:p>
            <a:pPr marL="355600" indent="-355600"/>
            <a:endParaRPr lang="de-DE" sz="3200" b="1" dirty="0">
              <a:solidFill>
                <a:srgbClr val="323232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533934">
            <a:off x="2393844" y="-802182"/>
            <a:ext cx="10720389" cy="1533547"/>
          </a:xfrm>
          <a:solidFill>
            <a:srgbClr val="FF6161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br>
              <a:rPr lang="de-DE" sz="2600" dirty="0"/>
            </a:br>
            <a:br>
              <a:rPr lang="de-DE" sz="2600" dirty="0"/>
            </a:br>
            <a:br>
              <a:rPr lang="de-DE" sz="2600" dirty="0"/>
            </a:br>
            <a:r>
              <a:rPr lang="de-DE" sz="2600" dirty="0"/>
              <a:t>Portale, </a:t>
            </a:r>
            <a:r>
              <a:rPr lang="de-DE" sz="2600" dirty="0" err="1"/>
              <a:t>Tablets</a:t>
            </a:r>
            <a:r>
              <a:rPr lang="de-DE" sz="2600" dirty="0"/>
              <a:t>, Apps &amp; Mobile „killen“ E-Mail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 rot="616082">
            <a:off x="-1678969" y="-1377987"/>
            <a:ext cx="12737205" cy="9514911"/>
            <a:chOff x="0" y="0"/>
            <a:chExt cx="9180512" cy="6858000"/>
          </a:xfrm>
        </p:grpSpPr>
        <p:pic>
          <p:nvPicPr>
            <p:cNvPr id="5" name="Grafik 4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623410" y="0"/>
              <a:ext cx="1748790" cy="6858000"/>
            </a:xfrm>
            <a:prstGeom prst="rect">
              <a:avLst/>
            </a:prstGeom>
          </p:spPr>
        </p:pic>
        <p:pic>
          <p:nvPicPr>
            <p:cNvPr id="6" name="Grafik 5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64008" y="0"/>
              <a:ext cx="2880000" cy="6858000"/>
            </a:xfrm>
            <a:prstGeom prst="rect">
              <a:avLst/>
            </a:prstGeom>
          </p:spPr>
        </p:pic>
        <p:pic>
          <p:nvPicPr>
            <p:cNvPr id="7" name="Grafik 6" descr="ImageResolver.ashx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48790" cy="6858000"/>
            </a:xfrm>
            <a:prstGeom prst="rect">
              <a:avLst/>
            </a:prstGeom>
          </p:spPr>
        </p:pic>
        <p:pic>
          <p:nvPicPr>
            <p:cNvPr id="8" name="Grafik 7" descr="mobile-app-infographic-pos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0512" y="0"/>
              <a:ext cx="2880000" cy="6858000"/>
            </a:xfrm>
            <a:prstGeom prst="rect">
              <a:avLst/>
            </a:prstGeom>
          </p:spPr>
        </p:pic>
      </p:grpSp>
      <p:sp>
        <p:nvSpPr>
          <p:cNvPr id="10" name="Rechteck 9"/>
          <p:cNvSpPr/>
          <p:nvPr/>
        </p:nvSpPr>
        <p:spPr>
          <a:xfrm>
            <a:off x="-1476672" y="-1293595"/>
            <a:ext cx="12889432" cy="9433048"/>
          </a:xfrm>
          <a:prstGeom prst="rect">
            <a:avLst/>
          </a:prstGeom>
          <a:solidFill>
            <a:srgbClr val="FF6161">
              <a:alpha val="71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ige Legende 8"/>
          <p:cNvSpPr/>
          <p:nvPr/>
        </p:nvSpPr>
        <p:spPr>
          <a:xfrm>
            <a:off x="827584" y="1052736"/>
            <a:ext cx="8316416" cy="5040560"/>
          </a:xfrm>
          <a:prstGeom prst="wedgeRectCallout">
            <a:avLst>
              <a:gd name="adj1" fmla="val 54257"/>
              <a:gd name="adj2" fmla="val 62237"/>
            </a:avLst>
          </a:prstGeom>
          <a:solidFill>
            <a:srgbClr val="FF616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5600" indent="-355600">
              <a:buFont typeface="Arial" pitchFamily="34" charset="0"/>
              <a:buChar char="•"/>
            </a:pPr>
            <a:r>
              <a:rPr lang="de-DE" sz="2800" b="1" dirty="0">
                <a:solidFill>
                  <a:srgbClr val="323232"/>
                </a:solidFill>
              </a:rPr>
              <a:t>Twitter als Mittel für die geschäftliche Kommunikation? Z.B. Bestellformulare </a:t>
            </a:r>
            <a:r>
              <a:rPr lang="de-DE" sz="2800" b="1" dirty="0" err="1">
                <a:solidFill>
                  <a:srgbClr val="323232"/>
                </a:solidFill>
              </a:rPr>
              <a:t>twittern</a:t>
            </a:r>
            <a:r>
              <a:rPr lang="de-DE" sz="2800" b="1" dirty="0">
                <a:solidFill>
                  <a:srgbClr val="323232"/>
                </a:solidFill>
              </a:rPr>
              <a:t>?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de-DE" sz="2800" b="1" dirty="0">
                <a:solidFill>
                  <a:srgbClr val="323232"/>
                </a:solidFill>
              </a:rPr>
              <a:t>Unternehmensinterne Kurznachrichten per </a:t>
            </a:r>
            <a:r>
              <a:rPr lang="de-DE" sz="2800" b="1" dirty="0" err="1">
                <a:solidFill>
                  <a:srgbClr val="323232"/>
                </a:solidFill>
              </a:rPr>
              <a:t>Notification</a:t>
            </a:r>
            <a:r>
              <a:rPr lang="de-DE" sz="2800" b="1" dirty="0">
                <a:solidFill>
                  <a:srgbClr val="323232"/>
                </a:solidFill>
              </a:rPr>
              <a:t>, </a:t>
            </a:r>
            <a:r>
              <a:rPr lang="de-DE" sz="2800" b="1" dirty="0" err="1">
                <a:solidFill>
                  <a:srgbClr val="323232"/>
                </a:solidFill>
              </a:rPr>
              <a:t>Microblogging</a:t>
            </a:r>
            <a:r>
              <a:rPr lang="de-DE" sz="2800" b="1" dirty="0">
                <a:solidFill>
                  <a:srgbClr val="323232"/>
                </a:solidFill>
              </a:rPr>
              <a:t> oder RSS?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de-DE" sz="2800" b="1" dirty="0" err="1">
                <a:solidFill>
                  <a:srgbClr val="323232"/>
                </a:solidFill>
              </a:rPr>
              <a:t>Microblogs</a:t>
            </a:r>
            <a:r>
              <a:rPr lang="de-DE" sz="2800" b="1" dirty="0">
                <a:solidFill>
                  <a:srgbClr val="323232"/>
                </a:solidFill>
              </a:rPr>
              <a:t> in sozialen Netzwerken wie XING oder Facebook – als Statusmeldung aus der Datenbank?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de-DE" sz="2800" b="1" dirty="0">
                <a:solidFill>
                  <a:srgbClr val="323232"/>
                </a:solidFill>
              </a:rPr>
              <a:t>Auf größere Nachrichten und auf Dokumente nur noch - persistent - verlinken?</a:t>
            </a:r>
          </a:p>
          <a:p>
            <a:pPr marL="0" lvl="1"/>
            <a:r>
              <a:rPr lang="de-DE" sz="2800" b="1" dirty="0">
                <a:solidFill>
                  <a:srgbClr val="323232"/>
                </a:solidFill>
              </a:rPr>
              <a:t>	</a:t>
            </a:r>
          </a:p>
          <a:p>
            <a:pPr marL="0" lvl="1"/>
            <a:r>
              <a:rPr lang="de-DE" sz="2800" b="1" dirty="0">
                <a:solidFill>
                  <a:srgbClr val="323232"/>
                </a:solidFill>
              </a:rPr>
              <a:t>Ist dies der schnellere Weg als die E-Mail?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21289545">
            <a:off x="936372" y="-1273721"/>
            <a:ext cx="9144000" cy="1216917"/>
          </a:xfrm>
          <a:solidFill>
            <a:srgbClr val="FF6161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r>
              <a:rPr lang="de-DE" sz="2800" dirty="0"/>
              <a:t>        </a:t>
            </a:r>
            <a:br>
              <a:rPr lang="de-DE" sz="2800" dirty="0"/>
            </a:br>
            <a:r>
              <a:rPr lang="de-DE" sz="2800" dirty="0"/>
              <a:t>    </a:t>
            </a:r>
            <a:br>
              <a:rPr lang="de-DE" sz="2800" dirty="0"/>
            </a:br>
            <a:r>
              <a:rPr lang="de-DE" sz="2800" dirty="0"/>
              <a:t>   </a:t>
            </a:r>
            <a:r>
              <a:rPr lang="de-DE" sz="2800" dirty="0" err="1"/>
              <a:t>Microblogging</a:t>
            </a:r>
            <a:endParaRPr lang="de-DE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ussdiagramm: Prozess 2"/>
          <p:cNvSpPr/>
          <p:nvPr/>
        </p:nvSpPr>
        <p:spPr>
          <a:xfrm>
            <a:off x="-180528" y="-243408"/>
            <a:ext cx="9649072" cy="7344816"/>
          </a:xfrm>
          <a:prstGeom prst="flowChart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 descr="Infographic_CentralDesktopShort.jpg"/>
          <p:cNvPicPr>
            <a:picLocks noChangeAspect="1"/>
          </p:cNvPicPr>
          <p:nvPr/>
        </p:nvPicPr>
        <p:blipFill>
          <a:blip r:embed="rId2" cstate="print"/>
          <a:srcRect b="77837"/>
          <a:stretch>
            <a:fillRect/>
          </a:stretch>
        </p:blipFill>
        <p:spPr>
          <a:xfrm rot="20335324">
            <a:off x="-246824" y="275226"/>
            <a:ext cx="4392488" cy="164985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8" name="Grafik 7" descr="Infographic_CentralDesktopShort.jpg"/>
          <p:cNvPicPr>
            <a:picLocks noChangeAspect="1"/>
          </p:cNvPicPr>
          <p:nvPr/>
        </p:nvPicPr>
        <p:blipFill>
          <a:blip r:embed="rId2" cstate="print"/>
          <a:srcRect t="37522" b="32087"/>
          <a:stretch>
            <a:fillRect/>
          </a:stretch>
        </p:blipFill>
        <p:spPr>
          <a:xfrm rot="470976">
            <a:off x="4094145" y="192856"/>
            <a:ext cx="5645196" cy="2371618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9" name="Grafik 8" descr="Infographic_CentralDesktopShort.jpg"/>
          <p:cNvPicPr>
            <a:picLocks noChangeAspect="1"/>
          </p:cNvPicPr>
          <p:nvPr/>
        </p:nvPicPr>
        <p:blipFill>
          <a:blip r:embed="rId2" cstate="print"/>
          <a:srcRect t="66600" b="16351"/>
          <a:stretch>
            <a:fillRect/>
          </a:stretch>
        </p:blipFill>
        <p:spPr>
          <a:xfrm rot="1175964">
            <a:off x="-1326014" y="4771528"/>
            <a:ext cx="7449105" cy="1755576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11" name="Grafik 10" descr="112701-sc-thetiethatbinds2_v2.png"/>
          <p:cNvPicPr>
            <a:picLocks noChangeAspect="1"/>
          </p:cNvPicPr>
          <p:nvPr/>
        </p:nvPicPr>
        <p:blipFill>
          <a:blip r:embed="rId3" cstate="print"/>
          <a:srcRect l="3543" t="9660" r="8870" b="81667"/>
          <a:stretch>
            <a:fillRect/>
          </a:stretch>
        </p:blipFill>
        <p:spPr>
          <a:xfrm rot="907242">
            <a:off x="5485593" y="2626086"/>
            <a:ext cx="3893478" cy="113354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12" name="Grafik 11" descr="112701-sc-thetiethatbinds2_v2.png"/>
          <p:cNvPicPr>
            <a:picLocks noChangeAspect="1"/>
          </p:cNvPicPr>
          <p:nvPr/>
        </p:nvPicPr>
        <p:blipFill>
          <a:blip r:embed="rId3" cstate="print"/>
          <a:srcRect t="35796" r="47549" b="54814"/>
          <a:stretch>
            <a:fillRect/>
          </a:stretch>
        </p:blipFill>
        <p:spPr>
          <a:xfrm rot="20193647">
            <a:off x="5744754" y="4479354"/>
            <a:ext cx="3608306" cy="2139170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cap="small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4	EIM Trends </a:t>
            </a:r>
            <a:br>
              <a:rPr lang="de-DE" cap="small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</a:br>
            <a:r>
              <a:rPr lang="de-DE" cap="small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	aus Anwendersicht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/>
          <p:cNvGrpSpPr/>
          <p:nvPr/>
        </p:nvGrpSpPr>
        <p:grpSpPr>
          <a:xfrm rot="594621">
            <a:off x="-1732675" y="-1012943"/>
            <a:ext cx="11915028" cy="8936270"/>
            <a:chOff x="0" y="0"/>
            <a:chExt cx="9144000" cy="6858000"/>
          </a:xfrm>
        </p:grpSpPr>
        <p:pic>
          <p:nvPicPr>
            <p:cNvPr id="4" name="Grafik 3" descr="112701-sc-thetiethatbinds2_v2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  <p:pic>
          <p:nvPicPr>
            <p:cNvPr id="5" name="Grafik 4" descr="Infographic_CentralDesktopShor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6" name="Grafik 5" descr="112701-sc-thetiethatbinds2_v2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4400" y="0"/>
              <a:ext cx="2289600" cy="6858000"/>
            </a:xfrm>
            <a:prstGeom prst="rect">
              <a:avLst/>
            </a:prstGeom>
          </p:spPr>
        </p:pic>
        <p:pic>
          <p:nvPicPr>
            <p:cNvPr id="7" name="Grafik 6" descr="Infographic_CentralDesktopShor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0" y="0"/>
              <a:ext cx="2289600" cy="6858000"/>
            </a:xfrm>
            <a:prstGeom prst="rect">
              <a:avLst/>
            </a:prstGeom>
          </p:spPr>
        </p:pic>
      </p:grpSp>
      <p:pic>
        <p:nvPicPr>
          <p:cNvPr id="10" name="Picture 3" descr="C:\Users\Computer-06\Pictures\Team\DRUKFF_00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5644" y="5805265"/>
            <a:ext cx="895118" cy="105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hteckige Legende 8"/>
          <p:cNvSpPr/>
          <p:nvPr/>
        </p:nvSpPr>
        <p:spPr>
          <a:xfrm>
            <a:off x="827584" y="1412776"/>
            <a:ext cx="7560840" cy="3672408"/>
          </a:xfrm>
          <a:prstGeom prst="wedgeRectCallout">
            <a:avLst>
              <a:gd name="adj1" fmla="val 43066"/>
              <a:gd name="adj2" fmla="val 76923"/>
            </a:avLst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5600" indent="-355600">
              <a:buFont typeface="Arial" pitchFamily="34" charset="0"/>
              <a:buChar char="•"/>
            </a:pPr>
            <a:r>
              <a:rPr lang="de-DE" sz="3200" b="1" dirty="0">
                <a:solidFill>
                  <a:srgbClr val="323232"/>
                </a:solidFill>
              </a:rPr>
              <a:t>Rechnungseingang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de-DE" sz="3200" b="1" dirty="0">
                <a:solidFill>
                  <a:srgbClr val="323232"/>
                </a:solidFill>
              </a:rPr>
              <a:t>Elektronische Akte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de-DE" sz="3200" b="1" dirty="0">
                <a:solidFill>
                  <a:srgbClr val="323232"/>
                </a:solidFill>
              </a:rPr>
              <a:t>Revisionssichere Archivierung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de-DE" sz="3200" b="1" dirty="0">
                <a:solidFill>
                  <a:srgbClr val="323232"/>
                </a:solidFill>
              </a:rPr>
              <a:t>BPM Business Process Management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de-DE" sz="3200" b="1" dirty="0">
                <a:solidFill>
                  <a:srgbClr val="323232"/>
                </a:solidFill>
              </a:rPr>
              <a:t>Collaboration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de-DE" sz="3200" b="1" dirty="0">
                <a:solidFill>
                  <a:srgbClr val="323232"/>
                </a:solidFill>
              </a:rPr>
              <a:t>Search</a:t>
            </a:r>
            <a:endParaRPr lang="de-DE" sz="3200" dirty="0">
              <a:solidFill>
                <a:srgbClr val="323232"/>
              </a:solidFill>
            </a:endParaRPr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>
          <a:xfrm>
            <a:off x="1547663" y="-603448"/>
            <a:ext cx="11665297" cy="1237217"/>
          </a:xfrm>
          <a:prstGeom prst="rect">
            <a:avLst/>
          </a:prstGeom>
          <a:solidFill>
            <a:srgbClr val="92D050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3232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l"/>
            <a:endParaRPr lang="de-DE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endParaRPr lang="de-DE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de-DE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… immer noch die alten Themen …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ussdiagramm: Prozess 3"/>
          <p:cNvSpPr/>
          <p:nvPr/>
        </p:nvSpPr>
        <p:spPr>
          <a:xfrm>
            <a:off x="-180528" y="-243408"/>
            <a:ext cx="9649072" cy="7344816"/>
          </a:xfrm>
          <a:prstGeom prst="flowChart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0" y="2852936"/>
            <a:ext cx="9324528" cy="1362075"/>
          </a:xfrm>
        </p:spPr>
        <p:txBody>
          <a:bodyPr>
            <a:noAutofit/>
          </a:bodyPr>
          <a:lstStyle/>
          <a:p>
            <a:pPr lvl="0"/>
            <a:r>
              <a:rPr lang="de-DE" sz="66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Rechnungseingang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/>
          <p:cNvGrpSpPr/>
          <p:nvPr/>
        </p:nvGrpSpPr>
        <p:grpSpPr>
          <a:xfrm rot="594621">
            <a:off x="-1732675" y="-1012943"/>
            <a:ext cx="11915028" cy="8936270"/>
            <a:chOff x="0" y="0"/>
            <a:chExt cx="9144000" cy="6858000"/>
          </a:xfrm>
        </p:grpSpPr>
        <p:pic>
          <p:nvPicPr>
            <p:cNvPr id="7" name="Grafik 6" descr="112701-sc-thetiethatbinds2_v2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  <p:pic>
          <p:nvPicPr>
            <p:cNvPr id="8" name="Grafik 7" descr="Infographic_CentralDesktopShor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9" name="Grafik 8" descr="112701-sc-thetiethatbinds2_v2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4400" y="0"/>
              <a:ext cx="2289600" cy="6858000"/>
            </a:xfrm>
            <a:prstGeom prst="rect">
              <a:avLst/>
            </a:prstGeom>
          </p:spPr>
        </p:pic>
        <p:pic>
          <p:nvPicPr>
            <p:cNvPr id="10" name="Grafik 9" descr="Infographic_CentralDesktopShor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0" y="0"/>
              <a:ext cx="2289600" cy="6858000"/>
            </a:xfrm>
            <a:prstGeom prst="rect">
              <a:avLst/>
            </a:prstGeom>
          </p:spPr>
        </p:pic>
      </p:grpSp>
      <p:sp>
        <p:nvSpPr>
          <p:cNvPr id="87043" name="Rectangle 3"/>
          <p:cNvSpPr>
            <a:spLocks noGrp="1" noChangeArrowheads="1"/>
          </p:cNvSpPr>
          <p:nvPr>
            <p:ph type="body" idx="13"/>
          </p:nvPr>
        </p:nvSpPr>
        <p:spPr>
          <a:xfrm>
            <a:off x="827088" y="1125538"/>
            <a:ext cx="7561262" cy="5183187"/>
          </a:xfrm>
        </p:spPr>
        <p:txBody>
          <a:bodyPr>
            <a:normAutofit/>
          </a:bodyPr>
          <a:lstStyle/>
          <a:p>
            <a:pPr>
              <a:buNone/>
            </a:pP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4572000" y="6237312"/>
            <a:ext cx="43332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800" dirty="0"/>
              <a:t>(http://www3.dfki.uni-kl.de/agd/dengel/content/e157/e190/e192/Ausschnitt_der_Studie_ger.pdf)</a:t>
            </a:r>
          </a:p>
          <a:p>
            <a:endParaRPr lang="de-DE" sz="800" dirty="0"/>
          </a:p>
        </p:txBody>
      </p:sp>
      <p:sp>
        <p:nvSpPr>
          <p:cNvPr id="12" name="Rechteck 11"/>
          <p:cNvSpPr/>
          <p:nvPr/>
        </p:nvSpPr>
        <p:spPr>
          <a:xfrm>
            <a:off x="-1476672" y="-1293595"/>
            <a:ext cx="12889432" cy="9433048"/>
          </a:xfrm>
          <a:prstGeom prst="rect">
            <a:avLst/>
          </a:prstGeom>
          <a:solidFill>
            <a:schemeClr val="accent3">
              <a:lumMod val="40000"/>
              <a:lumOff val="60000"/>
              <a:alpha val="7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ige Legende 10"/>
          <p:cNvSpPr/>
          <p:nvPr/>
        </p:nvSpPr>
        <p:spPr>
          <a:xfrm>
            <a:off x="827584" y="1124744"/>
            <a:ext cx="7796408" cy="5184576"/>
          </a:xfrm>
          <a:prstGeom prst="wedgeRectCallout">
            <a:avLst>
              <a:gd name="adj1" fmla="val 49745"/>
              <a:gd name="adj2" fmla="val 64869"/>
            </a:avLst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5600" indent="-355600">
              <a:spcAft>
                <a:spcPts val="600"/>
              </a:spcAft>
              <a:buFont typeface="Arial" pitchFamily="34" charset="0"/>
              <a:buChar char="•"/>
            </a:pPr>
            <a:r>
              <a:rPr lang="de-DE" sz="2800" b="1" dirty="0">
                <a:solidFill>
                  <a:srgbClr val="323232"/>
                </a:solidFill>
              </a:rPr>
              <a:t>Einheitliche gesetzliche Regelungen für Rechnungen (siehe Steuererleichterungsgesetz) erfordern auch eine gleichartige Behandlung beim Eingang: gleiche Qualität unabhängig von der physischen oder formattechnischen Gestalt:</a:t>
            </a:r>
          </a:p>
          <a:p>
            <a:pPr marL="812800" lvl="1" indent="-355600">
              <a:spcAft>
                <a:spcPts val="600"/>
              </a:spcAft>
              <a:buFont typeface="Arial" pitchFamily="34" charset="0"/>
              <a:buChar char="•"/>
            </a:pPr>
            <a:r>
              <a:rPr lang="de-DE" sz="2800" b="1" dirty="0">
                <a:solidFill>
                  <a:srgbClr val="323232"/>
                </a:solidFill>
              </a:rPr>
              <a:t>Papierrechnungen scannen, OCR-verarbeiten und auswerten</a:t>
            </a:r>
          </a:p>
          <a:p>
            <a:pPr marL="812800" lvl="1" indent="-355600">
              <a:spcAft>
                <a:spcPts val="600"/>
              </a:spcAft>
              <a:buFont typeface="Arial" pitchFamily="34" charset="0"/>
              <a:buChar char="•"/>
            </a:pPr>
            <a:r>
              <a:rPr lang="de-DE" sz="2800" b="1" dirty="0">
                <a:solidFill>
                  <a:srgbClr val="323232"/>
                </a:solidFill>
              </a:rPr>
              <a:t>Elektronische Rechnungen erfassen und auswerten</a:t>
            </a:r>
          </a:p>
          <a:p>
            <a:pPr marL="812800" lvl="1" indent="-355600">
              <a:spcAft>
                <a:spcPts val="600"/>
              </a:spcAft>
              <a:buFont typeface="Arial" pitchFamily="34" charset="0"/>
              <a:buChar char="•"/>
            </a:pPr>
            <a:r>
              <a:rPr lang="de-DE" sz="2800" b="1" dirty="0">
                <a:solidFill>
                  <a:srgbClr val="323232"/>
                </a:solidFill>
              </a:rPr>
              <a:t>EDI-Rechnungen erfassen und umsetzen</a:t>
            </a:r>
          </a:p>
        </p:txBody>
      </p:sp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xfrm rot="343544">
            <a:off x="1264034" y="-1540192"/>
            <a:ext cx="10205172" cy="2265834"/>
          </a:xfrm>
          <a:solidFill>
            <a:srgbClr val="92D050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br>
              <a:rPr lang="de-DE" sz="2700" dirty="0"/>
            </a:br>
            <a:br>
              <a:rPr lang="de-DE" sz="2700" dirty="0"/>
            </a:br>
            <a:br>
              <a:rPr lang="de-DE" sz="2700" dirty="0"/>
            </a:br>
            <a:br>
              <a:rPr lang="de-DE" sz="2700" dirty="0"/>
            </a:br>
            <a:br>
              <a:rPr lang="de-DE" sz="2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Einheitlichkeit und Durchgängigkeit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7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2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 rot="594621">
            <a:off x="-1732675" y="-1012943"/>
            <a:ext cx="11915028" cy="8936270"/>
            <a:chOff x="0" y="0"/>
            <a:chExt cx="9144000" cy="6858000"/>
          </a:xfrm>
        </p:grpSpPr>
        <p:pic>
          <p:nvPicPr>
            <p:cNvPr id="5" name="Grafik 4" descr="112701-sc-thetiethatbinds2_v2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  <p:pic>
          <p:nvPicPr>
            <p:cNvPr id="6" name="Grafik 5" descr="Infographic_CentralDesktopShor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7" name="Grafik 6" descr="112701-sc-thetiethatbinds2_v2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4400" y="0"/>
              <a:ext cx="2289600" cy="6858000"/>
            </a:xfrm>
            <a:prstGeom prst="rect">
              <a:avLst/>
            </a:prstGeom>
          </p:spPr>
        </p:pic>
        <p:pic>
          <p:nvPicPr>
            <p:cNvPr id="8" name="Grafik 7" descr="Infographic_CentralDesktopShor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0" y="0"/>
              <a:ext cx="2289600" cy="6858000"/>
            </a:xfrm>
            <a:prstGeom prst="rect">
              <a:avLst/>
            </a:prstGeom>
          </p:spPr>
        </p:pic>
      </p:grpSp>
      <p:sp>
        <p:nvSpPr>
          <p:cNvPr id="9" name="Rechteck 8"/>
          <p:cNvSpPr/>
          <p:nvPr/>
        </p:nvSpPr>
        <p:spPr>
          <a:xfrm>
            <a:off x="-1476672" y="-1293595"/>
            <a:ext cx="12889432" cy="9433048"/>
          </a:xfrm>
          <a:prstGeom prst="rect">
            <a:avLst/>
          </a:prstGeom>
          <a:solidFill>
            <a:schemeClr val="accent3">
              <a:lumMod val="40000"/>
              <a:lumOff val="60000"/>
              <a:alpha val="7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Inhaltsplatzhalter 9"/>
          <p:cNvSpPr>
            <a:spLocks noGrp="1"/>
          </p:cNvSpPr>
          <p:nvPr>
            <p:ph idx="13"/>
          </p:nvPr>
        </p:nvSpPr>
        <p:spPr>
          <a:xfrm>
            <a:off x="827584" y="1052736"/>
            <a:ext cx="7561262" cy="5400600"/>
          </a:xfrm>
          <a:prstGeom prst="wedgeRectCallout">
            <a:avLst>
              <a:gd name="adj1" fmla="val 49564"/>
              <a:gd name="adj2" fmla="val 64079"/>
            </a:avLst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85000" lnSpcReduction="10000"/>
          </a:bodyPr>
          <a:lstStyle/>
          <a:p>
            <a:pPr marL="355600" indent="-355600">
              <a:spcAft>
                <a:spcPts val="600"/>
              </a:spcAft>
              <a:buFont typeface="Arial" pitchFamily="34" charset="0"/>
              <a:buChar char="•"/>
            </a:pPr>
            <a:endParaRPr lang="de-DE" sz="2400" dirty="0">
              <a:solidFill>
                <a:srgbClr val="323232"/>
              </a:solidFill>
            </a:endParaRPr>
          </a:p>
          <a:p>
            <a:pPr marL="355600" indent="-355600">
              <a:spcAft>
                <a:spcPts val="600"/>
              </a:spcAft>
              <a:buFont typeface="Arial" pitchFamily="34" charset="0"/>
              <a:buChar char="•"/>
            </a:pPr>
            <a:endParaRPr lang="de-DE" sz="2600" dirty="0">
              <a:solidFill>
                <a:srgbClr val="323232"/>
              </a:solidFill>
            </a:endParaRPr>
          </a:p>
          <a:p>
            <a:pPr marL="355600" indent="-355600">
              <a:spcAft>
                <a:spcPts val="600"/>
              </a:spcAft>
            </a:pPr>
            <a:r>
              <a:rPr lang="de-DE" sz="2600" dirty="0">
                <a:solidFill>
                  <a:srgbClr val="323232"/>
                </a:solidFill>
              </a:rPr>
              <a:t>Absender und Empfänger der Rechnung sind zur Aufbewahrung verpflichtet</a:t>
            </a:r>
          </a:p>
          <a:p>
            <a:pPr marL="355600" indent="-355600">
              <a:spcAft>
                <a:spcPts val="600"/>
              </a:spcAft>
              <a:buFont typeface="Arial" pitchFamily="34" charset="0"/>
              <a:buChar char="•"/>
            </a:pPr>
            <a:r>
              <a:rPr lang="de-DE" sz="2600" dirty="0">
                <a:solidFill>
                  <a:srgbClr val="323232"/>
                </a:solidFill>
              </a:rPr>
              <a:t>Aufbewahrungsfrist beträgt heute noch zehn Jahre und beginnt mit dem Ablauf des Kalenderjahres, in dem die Rechnung ausgestellt wird</a:t>
            </a:r>
          </a:p>
          <a:p>
            <a:pPr marL="355600" lvl="1" indent="-355600">
              <a:buFont typeface="Arial" pitchFamily="34" charset="0"/>
              <a:buChar char="•"/>
            </a:pPr>
            <a:r>
              <a:rPr lang="de-DE" sz="2600" dirty="0">
                <a:solidFill>
                  <a:srgbClr val="323232"/>
                </a:solidFill>
              </a:rPr>
              <a:t>Die Aufbewahrungsfrist läuft jedoch nicht ab, solange die Unterlagen für Steuern ode</a:t>
            </a:r>
            <a:r>
              <a:rPr lang="de-DE" sz="2600" dirty="0"/>
              <a:t>r in anderen Fällen </a:t>
            </a:r>
            <a:r>
              <a:rPr lang="de-DE" sz="2600" dirty="0">
                <a:solidFill>
                  <a:srgbClr val="323232"/>
                </a:solidFill>
              </a:rPr>
              <a:t>von Bedeutung sind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de-DE" sz="2600" dirty="0">
                <a:solidFill>
                  <a:srgbClr val="323232"/>
                </a:solidFill>
              </a:rPr>
              <a:t>Es gelten Grundsätze der ordnungsgemäßen Aufbewahrung wie in den GoBS definiert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de-DE" sz="2600" dirty="0">
                <a:solidFill>
                  <a:srgbClr val="323232"/>
                </a:solidFill>
              </a:rPr>
              <a:t>Der Aufbewahrungsort für Rechnungen in digitaler Form muss unter der Kontrolle des gesetzlich Verantwortlichen und zumindest im Raum der Europäischen Union sein</a:t>
            </a:r>
          </a:p>
          <a:p>
            <a:pPr marL="355600" indent="-355600">
              <a:buFont typeface="Arial" pitchFamily="34" charset="0"/>
              <a:buChar char="•"/>
            </a:pPr>
            <a:endParaRPr lang="de-DE" sz="2400" dirty="0">
              <a:solidFill>
                <a:srgbClr val="323232"/>
              </a:solidFill>
            </a:endParaRPr>
          </a:p>
          <a:p>
            <a:pPr marL="355600" indent="-355600">
              <a:buFont typeface="Arial" pitchFamily="34" charset="0"/>
              <a:buChar char="•"/>
            </a:pPr>
            <a:endParaRPr lang="de-DE" sz="2400" dirty="0">
              <a:solidFill>
                <a:srgbClr val="323232"/>
              </a:solidFill>
            </a:endParaRPr>
          </a:p>
          <a:p>
            <a:pPr marL="355600" indent="-355600">
              <a:buFont typeface="Arial" pitchFamily="34" charset="0"/>
              <a:buChar char="•"/>
            </a:pPr>
            <a:endParaRPr lang="de-DE" sz="2400" dirty="0">
              <a:solidFill>
                <a:srgbClr val="323232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26369" y="-963488"/>
            <a:ext cx="10862455" cy="1199117"/>
          </a:xfrm>
          <a:solidFill>
            <a:srgbClr val="92D050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Aufbewahrung elektronischer Rechnungen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ussdiagramm: Prozess 4"/>
          <p:cNvSpPr/>
          <p:nvPr/>
        </p:nvSpPr>
        <p:spPr>
          <a:xfrm>
            <a:off x="-180528" y="-243408"/>
            <a:ext cx="9649072" cy="7344816"/>
          </a:xfrm>
          <a:prstGeom prst="flowChart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 descr="Infographic_CentralDesktopShort.jpg"/>
          <p:cNvPicPr>
            <a:picLocks noChangeAspect="1"/>
          </p:cNvPicPr>
          <p:nvPr/>
        </p:nvPicPr>
        <p:blipFill>
          <a:blip r:embed="rId2" cstate="print"/>
          <a:srcRect b="77837"/>
          <a:stretch>
            <a:fillRect/>
          </a:stretch>
        </p:blipFill>
        <p:spPr>
          <a:xfrm rot="20335324">
            <a:off x="-246824" y="275226"/>
            <a:ext cx="4392488" cy="164985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7" name="Grafik 6" descr="Infographic_CentralDesktopShort.jpg"/>
          <p:cNvPicPr>
            <a:picLocks noChangeAspect="1"/>
          </p:cNvPicPr>
          <p:nvPr/>
        </p:nvPicPr>
        <p:blipFill>
          <a:blip r:embed="rId2" cstate="print"/>
          <a:srcRect t="37522" b="32087"/>
          <a:stretch>
            <a:fillRect/>
          </a:stretch>
        </p:blipFill>
        <p:spPr>
          <a:xfrm rot="470976">
            <a:off x="4094145" y="192856"/>
            <a:ext cx="5645196" cy="2371618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8" name="Grafik 7" descr="Infographic_CentralDesktopShort.jpg"/>
          <p:cNvPicPr>
            <a:picLocks noChangeAspect="1"/>
          </p:cNvPicPr>
          <p:nvPr/>
        </p:nvPicPr>
        <p:blipFill>
          <a:blip r:embed="rId2" cstate="print"/>
          <a:srcRect t="66600" b="16351"/>
          <a:stretch>
            <a:fillRect/>
          </a:stretch>
        </p:blipFill>
        <p:spPr>
          <a:xfrm rot="1175964">
            <a:off x="-1326014" y="4771528"/>
            <a:ext cx="7449105" cy="1755576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9" name="Grafik 8" descr="112701-sc-thetiethatbinds2_v2.png"/>
          <p:cNvPicPr>
            <a:picLocks noChangeAspect="1"/>
          </p:cNvPicPr>
          <p:nvPr/>
        </p:nvPicPr>
        <p:blipFill>
          <a:blip r:embed="rId3" cstate="print"/>
          <a:srcRect l="3543" t="9660" r="8870" b="81667"/>
          <a:stretch>
            <a:fillRect/>
          </a:stretch>
        </p:blipFill>
        <p:spPr>
          <a:xfrm rot="907242">
            <a:off x="5485593" y="2626086"/>
            <a:ext cx="3893478" cy="113354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10" name="Grafik 9" descr="112701-sc-thetiethatbinds2_v2.png"/>
          <p:cNvPicPr>
            <a:picLocks noChangeAspect="1"/>
          </p:cNvPicPr>
          <p:nvPr/>
        </p:nvPicPr>
        <p:blipFill>
          <a:blip r:embed="rId3" cstate="print"/>
          <a:srcRect t="35796" r="47549" b="54814"/>
          <a:stretch>
            <a:fillRect/>
          </a:stretch>
        </p:blipFill>
        <p:spPr>
          <a:xfrm rot="20193647">
            <a:off x="5744754" y="4479354"/>
            <a:ext cx="3608306" cy="2139170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827584" y="2708920"/>
            <a:ext cx="4320480" cy="1362075"/>
          </a:xfrm>
        </p:spPr>
        <p:txBody>
          <a:bodyPr>
            <a:noAutofit/>
          </a:bodyPr>
          <a:lstStyle/>
          <a:p>
            <a:r>
              <a:rPr lang="de-DE" sz="4400" cap="small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Elektronische Akte</a:t>
            </a:r>
            <a:endParaRPr lang="de-DE" sz="4400" b="0" dirty="0"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 rot="594621">
            <a:off x="-1732675" y="-1012943"/>
            <a:ext cx="11915028" cy="8936270"/>
            <a:chOff x="0" y="0"/>
            <a:chExt cx="9144000" cy="6858000"/>
          </a:xfrm>
        </p:grpSpPr>
        <p:pic>
          <p:nvPicPr>
            <p:cNvPr id="5" name="Grafik 4" descr="112701-sc-thetiethatbinds2_v2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  <p:pic>
          <p:nvPicPr>
            <p:cNvPr id="6" name="Grafik 5" descr="Infographic_CentralDesktopShor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7" name="Grafik 6" descr="112701-sc-thetiethatbinds2_v2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4400" y="0"/>
              <a:ext cx="2289600" cy="6858000"/>
            </a:xfrm>
            <a:prstGeom prst="rect">
              <a:avLst/>
            </a:prstGeom>
          </p:spPr>
        </p:pic>
        <p:pic>
          <p:nvPicPr>
            <p:cNvPr id="8" name="Grafik 7" descr="Infographic_CentralDesktopShor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0" y="0"/>
              <a:ext cx="2289600" cy="6858000"/>
            </a:xfrm>
            <a:prstGeom prst="rect">
              <a:avLst/>
            </a:prstGeom>
          </p:spPr>
        </p:pic>
      </p:grpSp>
      <p:sp>
        <p:nvSpPr>
          <p:cNvPr id="9" name="Rechteck 8"/>
          <p:cNvSpPr/>
          <p:nvPr/>
        </p:nvSpPr>
        <p:spPr>
          <a:xfrm>
            <a:off x="-1476672" y="-1293595"/>
            <a:ext cx="12889432" cy="9433048"/>
          </a:xfrm>
          <a:prstGeom prst="rect">
            <a:avLst/>
          </a:prstGeom>
          <a:solidFill>
            <a:schemeClr val="accent3">
              <a:lumMod val="40000"/>
              <a:lumOff val="60000"/>
              <a:alpha val="7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Inhaltsplatzhalter 9"/>
          <p:cNvSpPr>
            <a:spLocks noGrp="1"/>
          </p:cNvSpPr>
          <p:nvPr>
            <p:ph idx="13"/>
          </p:nvPr>
        </p:nvSpPr>
        <p:spPr>
          <a:xfrm>
            <a:off x="827584" y="1052736"/>
            <a:ext cx="7561262" cy="5400600"/>
          </a:xfrm>
          <a:prstGeom prst="wedgeRectCallout">
            <a:avLst>
              <a:gd name="adj1" fmla="val 49564"/>
              <a:gd name="adj2" fmla="val 64079"/>
            </a:avLst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355600" indent="-355600">
              <a:spcAft>
                <a:spcPts val="600"/>
              </a:spcAft>
              <a:buFont typeface="Arial" pitchFamily="34" charset="0"/>
              <a:buChar char="•"/>
            </a:pPr>
            <a:endParaRPr lang="de-DE" sz="2600" dirty="0">
              <a:solidFill>
                <a:srgbClr val="323232"/>
              </a:solidFill>
            </a:endParaRPr>
          </a:p>
          <a:p>
            <a:pPr marL="355600" indent="-355600">
              <a:spcAft>
                <a:spcPts val="600"/>
              </a:spcAft>
              <a:buFont typeface="Arial" pitchFamily="34" charset="0"/>
              <a:buChar char="•"/>
            </a:pPr>
            <a:endParaRPr lang="de-DE" sz="2600" dirty="0">
              <a:solidFill>
                <a:srgbClr val="323232"/>
              </a:solidFill>
            </a:endParaRPr>
          </a:p>
          <a:p>
            <a:pPr marL="355600" indent="-355600">
              <a:spcAft>
                <a:spcPts val="600"/>
              </a:spcAft>
            </a:pPr>
            <a:r>
              <a:rPr lang="de-DE" sz="2600" dirty="0">
                <a:solidFill>
                  <a:srgbClr val="323232"/>
                </a:solidFill>
              </a:rPr>
              <a:t>Elektronische Akten sind nur noch strukturierte Sichten auf zusammengehörige Informationen. Wesentliche Kriterien sind durch Metadaten abgebildet Berechtigung, Ordnung und Klassifizierung.</a:t>
            </a:r>
          </a:p>
          <a:p>
            <a:pPr marL="355600" indent="-355600">
              <a:spcAft>
                <a:spcPts val="600"/>
              </a:spcAft>
            </a:pPr>
            <a:r>
              <a:rPr lang="de-DE" sz="2600" dirty="0"/>
              <a:t>Elektronische Akten können durch Suche zur Laufzeit oder durch Vorhaltung in vorgegebenen Entitäten nach einer definierten Struktur visualisiert werden.</a:t>
            </a:r>
          </a:p>
          <a:p>
            <a:pPr marL="355600" indent="-355600">
              <a:spcAft>
                <a:spcPts val="600"/>
              </a:spcAft>
            </a:pPr>
            <a:r>
              <a:rPr lang="de-DE" sz="2600" dirty="0">
                <a:solidFill>
                  <a:srgbClr val="323232"/>
                </a:solidFill>
              </a:rPr>
              <a:t>Elektronische Akten sind selbst Informationsobjekte mit eigenen Metadaten, Regeln und Kontext-Informationen.</a:t>
            </a:r>
          </a:p>
          <a:p>
            <a:pPr marL="355600" indent="-355600">
              <a:buFont typeface="Arial" pitchFamily="34" charset="0"/>
              <a:buChar char="•"/>
            </a:pPr>
            <a:endParaRPr lang="de-DE" sz="2600" dirty="0">
              <a:solidFill>
                <a:srgbClr val="323232"/>
              </a:solidFill>
            </a:endParaRPr>
          </a:p>
          <a:p>
            <a:pPr marL="355600" indent="-355600">
              <a:buFont typeface="Arial" pitchFamily="34" charset="0"/>
              <a:buChar char="•"/>
            </a:pPr>
            <a:endParaRPr lang="de-DE" sz="2600" dirty="0">
              <a:solidFill>
                <a:srgbClr val="323232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26369" y="-963488"/>
            <a:ext cx="10862455" cy="1199117"/>
          </a:xfrm>
          <a:solidFill>
            <a:srgbClr val="92D050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slight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return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Elektronische Akte</a:t>
            </a:r>
          </a:p>
        </p:txBody>
      </p:sp>
    </p:spTree>
    <p:extLst>
      <p:ext uri="{BB962C8B-B14F-4D97-AF65-F5344CB8AC3E}">
        <p14:creationId xmlns:p14="http://schemas.microsoft.com/office/powerpoint/2010/main" val="88877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 rot="594621">
            <a:off x="-1732675" y="-1012943"/>
            <a:ext cx="11915028" cy="8936270"/>
            <a:chOff x="0" y="0"/>
            <a:chExt cx="9144000" cy="6858000"/>
          </a:xfrm>
        </p:grpSpPr>
        <p:pic>
          <p:nvPicPr>
            <p:cNvPr id="5" name="Grafik 4" descr="112701-sc-thetiethatbinds2_v2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  <p:pic>
          <p:nvPicPr>
            <p:cNvPr id="6" name="Grafik 5" descr="Infographic_CentralDesktopShor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7" name="Grafik 6" descr="112701-sc-thetiethatbinds2_v2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4400" y="0"/>
              <a:ext cx="2289600" cy="6858000"/>
            </a:xfrm>
            <a:prstGeom prst="rect">
              <a:avLst/>
            </a:prstGeom>
          </p:spPr>
        </p:pic>
        <p:pic>
          <p:nvPicPr>
            <p:cNvPr id="8" name="Grafik 7" descr="Infographic_CentralDesktopShor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0" y="0"/>
              <a:ext cx="2289600" cy="6858000"/>
            </a:xfrm>
            <a:prstGeom prst="rect">
              <a:avLst/>
            </a:prstGeom>
          </p:spPr>
        </p:pic>
      </p:grpSp>
      <p:sp>
        <p:nvSpPr>
          <p:cNvPr id="9" name="Rechteck 8"/>
          <p:cNvSpPr/>
          <p:nvPr/>
        </p:nvSpPr>
        <p:spPr>
          <a:xfrm>
            <a:off x="-1476672" y="-1293595"/>
            <a:ext cx="12889432" cy="9433048"/>
          </a:xfrm>
          <a:prstGeom prst="rect">
            <a:avLst/>
          </a:prstGeom>
          <a:solidFill>
            <a:schemeClr val="accent3">
              <a:lumMod val="40000"/>
              <a:lumOff val="60000"/>
              <a:alpha val="7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Inhaltsplatzhalter 9"/>
          <p:cNvSpPr>
            <a:spLocks noGrp="1"/>
          </p:cNvSpPr>
          <p:nvPr>
            <p:ph idx="13"/>
          </p:nvPr>
        </p:nvSpPr>
        <p:spPr>
          <a:xfrm>
            <a:off x="827584" y="1052736"/>
            <a:ext cx="7561262" cy="5400600"/>
          </a:xfrm>
          <a:prstGeom prst="wedgeRectCallout">
            <a:avLst>
              <a:gd name="adj1" fmla="val 49564"/>
              <a:gd name="adj2" fmla="val 64079"/>
            </a:avLst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355600" indent="-355600">
              <a:spcAft>
                <a:spcPts val="600"/>
              </a:spcAft>
              <a:buFont typeface="Arial" pitchFamily="34" charset="0"/>
              <a:buChar char="•"/>
            </a:pPr>
            <a:endParaRPr lang="de-DE" sz="2600" dirty="0">
              <a:solidFill>
                <a:srgbClr val="323232"/>
              </a:solidFill>
            </a:endParaRPr>
          </a:p>
          <a:p>
            <a:pPr marL="355600" indent="-355600">
              <a:spcAft>
                <a:spcPts val="600"/>
              </a:spcAft>
              <a:buFont typeface="Arial" pitchFamily="34" charset="0"/>
              <a:buChar char="•"/>
            </a:pPr>
            <a:endParaRPr lang="de-DE" sz="2600" dirty="0">
              <a:solidFill>
                <a:srgbClr val="323232"/>
              </a:solidFill>
            </a:endParaRPr>
          </a:p>
          <a:p>
            <a:pPr marL="355600" indent="-355600">
              <a:spcAft>
                <a:spcPts val="600"/>
              </a:spcAft>
            </a:pPr>
            <a:r>
              <a:rPr lang="de-DE" sz="2600" dirty="0">
                <a:solidFill>
                  <a:srgbClr val="323232"/>
                </a:solidFill>
              </a:rPr>
              <a:t>Elektronische Akten sind nur noch strukturierte Sichten auf zusammengehörige Informationen. Wesentliche Kriterien sind durch Metadaten abgebildet Berechtigung, Ordnung und Klassifizierung.</a:t>
            </a:r>
          </a:p>
          <a:p>
            <a:pPr marL="355600" indent="-355600">
              <a:spcAft>
                <a:spcPts val="600"/>
              </a:spcAft>
            </a:pPr>
            <a:r>
              <a:rPr lang="de-DE" sz="2600" dirty="0"/>
              <a:t>Elektronische Akten können durch Suche zur Laufzeit oder durch Vorhaltung in vorgegebenen Entitäten nach einer definierten Struktur visualisiert werden.</a:t>
            </a:r>
          </a:p>
          <a:p>
            <a:pPr marL="355600" indent="-355600">
              <a:spcAft>
                <a:spcPts val="600"/>
              </a:spcAft>
            </a:pPr>
            <a:r>
              <a:rPr lang="de-DE" sz="2600" dirty="0">
                <a:solidFill>
                  <a:srgbClr val="323232"/>
                </a:solidFill>
              </a:rPr>
              <a:t>Elektronische Akten sind selbst Informationsobjekte mit eigenen Metadaten, Regeln und Kontext-Informationen.</a:t>
            </a:r>
          </a:p>
          <a:p>
            <a:pPr marL="355600" indent="-355600">
              <a:buFont typeface="Arial" pitchFamily="34" charset="0"/>
              <a:buChar char="•"/>
            </a:pPr>
            <a:endParaRPr lang="de-DE" sz="2600" dirty="0">
              <a:solidFill>
                <a:srgbClr val="323232"/>
              </a:solidFill>
            </a:endParaRPr>
          </a:p>
          <a:p>
            <a:pPr marL="355600" indent="-355600">
              <a:buFont typeface="Arial" pitchFamily="34" charset="0"/>
              <a:buChar char="•"/>
            </a:pPr>
            <a:endParaRPr lang="de-DE" sz="2600" dirty="0">
              <a:solidFill>
                <a:srgbClr val="323232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26369" y="-963488"/>
            <a:ext cx="10862455" cy="1199117"/>
          </a:xfrm>
          <a:solidFill>
            <a:srgbClr val="92D050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slight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return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Elektronische Akte</a:t>
            </a:r>
          </a:p>
        </p:txBody>
      </p:sp>
    </p:spTree>
    <p:extLst>
      <p:ext uri="{BB962C8B-B14F-4D97-AF65-F5344CB8AC3E}">
        <p14:creationId xmlns:p14="http://schemas.microsoft.com/office/powerpoint/2010/main" val="30856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ussdiagramm: Prozess 3"/>
          <p:cNvSpPr/>
          <p:nvPr/>
        </p:nvSpPr>
        <p:spPr>
          <a:xfrm>
            <a:off x="-180528" y="-243408"/>
            <a:ext cx="9649072" cy="7344816"/>
          </a:xfrm>
          <a:prstGeom prst="flowChart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5" name="Grafik 4" descr="Infographic_CentralDesktopShort.jpg"/>
          <p:cNvPicPr>
            <a:picLocks noChangeAspect="1"/>
          </p:cNvPicPr>
          <p:nvPr/>
        </p:nvPicPr>
        <p:blipFill>
          <a:blip r:embed="rId3" cstate="print"/>
          <a:srcRect b="77837"/>
          <a:stretch>
            <a:fillRect/>
          </a:stretch>
        </p:blipFill>
        <p:spPr>
          <a:xfrm rot="20335324">
            <a:off x="-246824" y="275226"/>
            <a:ext cx="4392488" cy="164985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6" name="Grafik 5" descr="Infographic_CentralDesktopShort.jpg"/>
          <p:cNvPicPr>
            <a:picLocks noChangeAspect="1"/>
          </p:cNvPicPr>
          <p:nvPr/>
        </p:nvPicPr>
        <p:blipFill>
          <a:blip r:embed="rId3" cstate="print"/>
          <a:srcRect t="37522" b="32087"/>
          <a:stretch>
            <a:fillRect/>
          </a:stretch>
        </p:blipFill>
        <p:spPr>
          <a:xfrm rot="470976">
            <a:off x="4094145" y="192856"/>
            <a:ext cx="5645196" cy="2371618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7" name="Grafik 6" descr="Infographic_CentralDesktopShort.jpg"/>
          <p:cNvPicPr>
            <a:picLocks noChangeAspect="1"/>
          </p:cNvPicPr>
          <p:nvPr/>
        </p:nvPicPr>
        <p:blipFill>
          <a:blip r:embed="rId3" cstate="print"/>
          <a:srcRect t="66600" b="16351"/>
          <a:stretch>
            <a:fillRect/>
          </a:stretch>
        </p:blipFill>
        <p:spPr>
          <a:xfrm rot="1175964">
            <a:off x="-1326014" y="4771528"/>
            <a:ext cx="7449105" cy="1755576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8" name="Grafik 7" descr="112701-sc-thetiethatbinds2_v2.png"/>
          <p:cNvPicPr>
            <a:picLocks noChangeAspect="1"/>
          </p:cNvPicPr>
          <p:nvPr/>
        </p:nvPicPr>
        <p:blipFill>
          <a:blip r:embed="rId4" cstate="print"/>
          <a:srcRect l="3543" t="9660" r="8870" b="81667"/>
          <a:stretch>
            <a:fillRect/>
          </a:stretch>
        </p:blipFill>
        <p:spPr>
          <a:xfrm rot="907242">
            <a:off x="5485593" y="2626086"/>
            <a:ext cx="3893478" cy="113354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9" name="Grafik 8" descr="112701-sc-thetiethatbinds2_v2.png"/>
          <p:cNvPicPr>
            <a:picLocks noChangeAspect="1"/>
          </p:cNvPicPr>
          <p:nvPr/>
        </p:nvPicPr>
        <p:blipFill>
          <a:blip r:embed="rId4" cstate="print"/>
          <a:srcRect t="35796" r="47549" b="54814"/>
          <a:stretch>
            <a:fillRect/>
          </a:stretch>
        </p:blipFill>
        <p:spPr>
          <a:xfrm rot="20193647">
            <a:off x="5744754" y="4479354"/>
            <a:ext cx="3608306" cy="2139170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2636912"/>
            <a:ext cx="4968552" cy="1362075"/>
          </a:xfrm>
        </p:spPr>
        <p:txBody>
          <a:bodyPr>
            <a:noAutofit/>
          </a:bodyPr>
          <a:lstStyle/>
          <a:p>
            <a:r>
              <a:rPr lang="de-DE" sz="44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Revisionssichere Archivierung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 rot="594621">
            <a:off x="-1732675" y="-1012943"/>
            <a:ext cx="11915028" cy="8936270"/>
            <a:chOff x="0" y="0"/>
            <a:chExt cx="9144000" cy="6858000"/>
          </a:xfrm>
        </p:grpSpPr>
        <p:pic>
          <p:nvPicPr>
            <p:cNvPr id="5" name="Grafik 4" descr="112701-sc-thetiethatbinds2_v2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  <p:pic>
          <p:nvPicPr>
            <p:cNvPr id="6" name="Grafik 5" descr="Infographic_CentralDesktopShor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7" name="Grafik 6" descr="112701-sc-thetiethatbinds2_v2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4400" y="0"/>
              <a:ext cx="2289600" cy="6858000"/>
            </a:xfrm>
            <a:prstGeom prst="rect">
              <a:avLst/>
            </a:prstGeom>
          </p:spPr>
        </p:pic>
        <p:pic>
          <p:nvPicPr>
            <p:cNvPr id="8" name="Grafik 7" descr="Infographic_CentralDesktopShor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0" y="0"/>
              <a:ext cx="2289600" cy="6858000"/>
            </a:xfrm>
            <a:prstGeom prst="rect">
              <a:avLst/>
            </a:prstGeom>
          </p:spPr>
        </p:pic>
      </p:grpSp>
      <p:sp>
        <p:nvSpPr>
          <p:cNvPr id="9" name="Rechteck 8"/>
          <p:cNvSpPr/>
          <p:nvPr/>
        </p:nvSpPr>
        <p:spPr>
          <a:xfrm>
            <a:off x="-1476672" y="-1293595"/>
            <a:ext cx="12889432" cy="9433048"/>
          </a:xfrm>
          <a:prstGeom prst="rect">
            <a:avLst/>
          </a:prstGeom>
          <a:solidFill>
            <a:schemeClr val="accent3">
              <a:lumMod val="40000"/>
              <a:lumOff val="60000"/>
              <a:alpha val="7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Inhaltsplatzhalter 9"/>
          <p:cNvSpPr>
            <a:spLocks noGrp="1"/>
          </p:cNvSpPr>
          <p:nvPr>
            <p:ph idx="13"/>
          </p:nvPr>
        </p:nvSpPr>
        <p:spPr>
          <a:xfrm>
            <a:off x="827584" y="1052736"/>
            <a:ext cx="7561262" cy="5400600"/>
          </a:xfrm>
          <a:prstGeom prst="wedgeRectCallout">
            <a:avLst>
              <a:gd name="adj1" fmla="val 49564"/>
              <a:gd name="adj2" fmla="val 64079"/>
            </a:avLst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355600" indent="-355600">
              <a:spcAft>
                <a:spcPts val="600"/>
              </a:spcAft>
              <a:buFont typeface="Arial" pitchFamily="34" charset="0"/>
              <a:buChar char="•"/>
            </a:pPr>
            <a:endParaRPr lang="de-DE" sz="2600" dirty="0">
              <a:solidFill>
                <a:srgbClr val="323232"/>
              </a:solidFill>
            </a:endParaRPr>
          </a:p>
          <a:p>
            <a:pPr marL="355600" indent="-355600">
              <a:spcAft>
                <a:spcPts val="600"/>
              </a:spcAft>
              <a:buFont typeface="Arial" pitchFamily="34" charset="0"/>
              <a:buChar char="•"/>
            </a:pPr>
            <a:endParaRPr lang="de-DE" sz="2600" dirty="0">
              <a:solidFill>
                <a:srgbClr val="323232"/>
              </a:solidFill>
            </a:endParaRPr>
          </a:p>
          <a:p>
            <a:pPr marL="355600" indent="-355600">
              <a:spcAft>
                <a:spcPts val="600"/>
              </a:spcAft>
            </a:pPr>
            <a:r>
              <a:rPr lang="de-DE" sz="2600" dirty="0">
                <a:solidFill>
                  <a:srgbClr val="323232"/>
                </a:solidFill>
              </a:rPr>
              <a:t>Die revisionssichere Archivierung definiert sich durch die rückblickend feststellbare Ordnungsmäßigkeit des Verfahrens: alle Informationsobjekte sind vollständig, unverändert, auffindbar und im Kontext nutzbar.</a:t>
            </a:r>
          </a:p>
          <a:p>
            <a:pPr marL="355600" indent="-355600">
              <a:spcAft>
                <a:spcPts val="600"/>
              </a:spcAft>
            </a:pPr>
            <a:r>
              <a:rPr lang="de-DE" sz="2600" dirty="0"/>
              <a:t>Die revisionssichere Archivierung ist auch auf magnetischen Speichern möglich, wenn diese durch die Software entsprechend abgesichert sind.</a:t>
            </a:r>
            <a:endParaRPr lang="de-DE" sz="2600" dirty="0">
              <a:solidFill>
                <a:srgbClr val="323232"/>
              </a:solidFill>
            </a:endParaRPr>
          </a:p>
          <a:p>
            <a:pPr marL="355600" indent="-355600">
              <a:buFont typeface="Arial" pitchFamily="34" charset="0"/>
              <a:buChar char="•"/>
            </a:pPr>
            <a:endParaRPr lang="de-DE" sz="2600" dirty="0">
              <a:solidFill>
                <a:srgbClr val="323232"/>
              </a:solidFill>
            </a:endParaRPr>
          </a:p>
          <a:p>
            <a:pPr marL="355600" indent="-355600">
              <a:buFont typeface="Arial" pitchFamily="34" charset="0"/>
              <a:buChar char="•"/>
            </a:pPr>
            <a:endParaRPr lang="de-DE" sz="2600" dirty="0">
              <a:solidFill>
                <a:srgbClr val="323232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26369" y="-963488"/>
            <a:ext cx="10862455" cy="1199117"/>
          </a:xfrm>
          <a:solidFill>
            <a:srgbClr val="92D050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slight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return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Revisionssichere Archivierung</a:t>
            </a:r>
          </a:p>
        </p:txBody>
      </p:sp>
    </p:spTree>
    <p:extLst>
      <p:ext uri="{BB962C8B-B14F-4D97-AF65-F5344CB8AC3E}">
        <p14:creationId xmlns:p14="http://schemas.microsoft.com/office/powerpoint/2010/main" val="200246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 rot="594621">
            <a:off x="-1732675" y="-1012943"/>
            <a:ext cx="11915028" cy="8936270"/>
            <a:chOff x="0" y="0"/>
            <a:chExt cx="9144000" cy="6858000"/>
          </a:xfrm>
        </p:grpSpPr>
        <p:pic>
          <p:nvPicPr>
            <p:cNvPr id="5" name="Grafik 4" descr="112701-sc-thetiethatbinds2_v2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  <p:pic>
          <p:nvPicPr>
            <p:cNvPr id="6" name="Grafik 5" descr="Infographic_CentralDesktopShor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7" name="Grafik 6" descr="112701-sc-thetiethatbinds2_v2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4400" y="0"/>
              <a:ext cx="2289600" cy="6858000"/>
            </a:xfrm>
            <a:prstGeom prst="rect">
              <a:avLst/>
            </a:prstGeom>
          </p:spPr>
        </p:pic>
        <p:pic>
          <p:nvPicPr>
            <p:cNvPr id="8" name="Grafik 7" descr="Infographic_CentralDesktopShor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0" y="0"/>
              <a:ext cx="2289600" cy="6858000"/>
            </a:xfrm>
            <a:prstGeom prst="rect">
              <a:avLst/>
            </a:prstGeom>
          </p:spPr>
        </p:pic>
      </p:grpSp>
      <p:sp>
        <p:nvSpPr>
          <p:cNvPr id="9" name="Rechteck 8"/>
          <p:cNvSpPr/>
          <p:nvPr/>
        </p:nvSpPr>
        <p:spPr>
          <a:xfrm>
            <a:off x="-1476672" y="-1293595"/>
            <a:ext cx="12889432" cy="9433048"/>
          </a:xfrm>
          <a:prstGeom prst="rect">
            <a:avLst/>
          </a:prstGeom>
          <a:solidFill>
            <a:schemeClr val="accent3">
              <a:lumMod val="40000"/>
              <a:lumOff val="60000"/>
              <a:alpha val="7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Inhaltsplatzhalter 9"/>
          <p:cNvSpPr>
            <a:spLocks noGrp="1"/>
          </p:cNvSpPr>
          <p:nvPr>
            <p:ph idx="13"/>
          </p:nvPr>
        </p:nvSpPr>
        <p:spPr>
          <a:xfrm>
            <a:off x="827584" y="1052736"/>
            <a:ext cx="7561262" cy="5400600"/>
          </a:xfrm>
          <a:prstGeom prst="wedgeRectCallout">
            <a:avLst>
              <a:gd name="adj1" fmla="val 49564"/>
              <a:gd name="adj2" fmla="val 64079"/>
            </a:avLst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355600" indent="-355600">
              <a:spcAft>
                <a:spcPts val="600"/>
              </a:spcAft>
              <a:buFont typeface="Arial" pitchFamily="34" charset="0"/>
              <a:buChar char="•"/>
            </a:pPr>
            <a:endParaRPr lang="de-DE" sz="2600" dirty="0">
              <a:solidFill>
                <a:srgbClr val="323232"/>
              </a:solidFill>
            </a:endParaRPr>
          </a:p>
          <a:p>
            <a:pPr marL="355600" indent="-355600">
              <a:spcAft>
                <a:spcPts val="600"/>
              </a:spcAft>
              <a:buFont typeface="Arial" pitchFamily="34" charset="0"/>
              <a:buChar char="•"/>
            </a:pPr>
            <a:endParaRPr lang="de-DE" sz="2600" dirty="0">
              <a:solidFill>
                <a:srgbClr val="323232"/>
              </a:solidFill>
            </a:endParaRPr>
          </a:p>
          <a:p>
            <a:pPr marL="355600" indent="-355600">
              <a:spcAft>
                <a:spcPts val="600"/>
              </a:spcAft>
            </a:pPr>
            <a:r>
              <a:rPr lang="de-DE" sz="2800" dirty="0">
                <a:solidFill>
                  <a:srgbClr val="323232"/>
                </a:solidFill>
              </a:rPr>
              <a:t>Die Revisionssicherheit im herkömmlichen Sinn (Kampffmeyer 1994) wird durch Verfahren mit elektronischer Signatur in Frage gestellt. Der Signatur wird eine höhere „Rechtssicherheit“ zugemessen.</a:t>
            </a:r>
          </a:p>
          <a:p>
            <a:pPr marL="355600" indent="-355600">
              <a:spcAft>
                <a:spcPts val="600"/>
              </a:spcAft>
            </a:pPr>
            <a:r>
              <a:rPr lang="de-DE" sz="2800" dirty="0"/>
              <a:t>In vielen Fällen ist diese höhere Sicherheit aber nur durch Nachsignieren möglich.</a:t>
            </a:r>
            <a:endParaRPr lang="de-DE" sz="2800" dirty="0">
              <a:solidFill>
                <a:srgbClr val="323232"/>
              </a:solidFill>
            </a:endParaRPr>
          </a:p>
          <a:p>
            <a:pPr marL="355600" indent="-355600">
              <a:buFont typeface="Arial" pitchFamily="34" charset="0"/>
              <a:buChar char="•"/>
            </a:pPr>
            <a:endParaRPr lang="de-DE" sz="2600" dirty="0">
              <a:solidFill>
                <a:srgbClr val="323232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26369" y="-963488"/>
            <a:ext cx="10862455" cy="1199117"/>
          </a:xfrm>
          <a:solidFill>
            <a:srgbClr val="92D050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slight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return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</a:t>
            </a: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Revisionssichere Archivierung</a:t>
            </a:r>
          </a:p>
        </p:txBody>
      </p:sp>
    </p:spTree>
    <p:extLst>
      <p:ext uri="{BB962C8B-B14F-4D97-AF65-F5344CB8AC3E}">
        <p14:creationId xmlns:p14="http://schemas.microsoft.com/office/powerpoint/2010/main" val="210333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ussdiagramm: Prozess 4"/>
          <p:cNvSpPr/>
          <p:nvPr/>
        </p:nvSpPr>
        <p:spPr>
          <a:xfrm>
            <a:off x="-180528" y="-243408"/>
            <a:ext cx="9649072" cy="7344816"/>
          </a:xfrm>
          <a:prstGeom prst="flowChart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 descr="Infographic_CentralDesktopShort.jpg"/>
          <p:cNvPicPr>
            <a:picLocks noChangeAspect="1"/>
          </p:cNvPicPr>
          <p:nvPr/>
        </p:nvPicPr>
        <p:blipFill>
          <a:blip r:embed="rId2" cstate="print"/>
          <a:srcRect b="77837"/>
          <a:stretch>
            <a:fillRect/>
          </a:stretch>
        </p:blipFill>
        <p:spPr>
          <a:xfrm rot="20335324">
            <a:off x="-246824" y="275226"/>
            <a:ext cx="4392488" cy="164985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7" name="Grafik 6" descr="Infographic_CentralDesktopShort.jpg"/>
          <p:cNvPicPr>
            <a:picLocks noChangeAspect="1"/>
          </p:cNvPicPr>
          <p:nvPr/>
        </p:nvPicPr>
        <p:blipFill>
          <a:blip r:embed="rId2" cstate="print"/>
          <a:srcRect t="37522" b="32087"/>
          <a:stretch>
            <a:fillRect/>
          </a:stretch>
        </p:blipFill>
        <p:spPr>
          <a:xfrm rot="470976">
            <a:off x="4094145" y="192856"/>
            <a:ext cx="5645196" cy="2371618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8" name="Grafik 7" descr="Infographic_CentralDesktopShort.jpg"/>
          <p:cNvPicPr>
            <a:picLocks noChangeAspect="1"/>
          </p:cNvPicPr>
          <p:nvPr/>
        </p:nvPicPr>
        <p:blipFill>
          <a:blip r:embed="rId2" cstate="print"/>
          <a:srcRect t="66600" b="16351"/>
          <a:stretch>
            <a:fillRect/>
          </a:stretch>
        </p:blipFill>
        <p:spPr>
          <a:xfrm rot="1175964">
            <a:off x="-1326014" y="4771528"/>
            <a:ext cx="7449105" cy="1755576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9" name="Grafik 8" descr="112701-sc-thetiethatbinds2_v2.png"/>
          <p:cNvPicPr>
            <a:picLocks noChangeAspect="1"/>
          </p:cNvPicPr>
          <p:nvPr/>
        </p:nvPicPr>
        <p:blipFill>
          <a:blip r:embed="rId3" cstate="print"/>
          <a:srcRect l="3543" t="9660" r="8870" b="81667"/>
          <a:stretch>
            <a:fillRect/>
          </a:stretch>
        </p:blipFill>
        <p:spPr>
          <a:xfrm rot="907242">
            <a:off x="5485593" y="2626086"/>
            <a:ext cx="3893478" cy="113354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10" name="Grafik 9" descr="112701-sc-thetiethatbinds2_v2.png"/>
          <p:cNvPicPr>
            <a:picLocks noChangeAspect="1"/>
          </p:cNvPicPr>
          <p:nvPr/>
        </p:nvPicPr>
        <p:blipFill>
          <a:blip r:embed="rId3" cstate="print"/>
          <a:srcRect t="35796" r="47549" b="54814"/>
          <a:stretch>
            <a:fillRect/>
          </a:stretch>
        </p:blipFill>
        <p:spPr>
          <a:xfrm rot="20193647">
            <a:off x="5744754" y="4479354"/>
            <a:ext cx="3608306" cy="2139170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467544" y="2636912"/>
            <a:ext cx="6192688" cy="1362075"/>
          </a:xfrm>
        </p:spPr>
        <p:txBody>
          <a:bodyPr>
            <a:noAutofit/>
          </a:bodyPr>
          <a:lstStyle/>
          <a:p>
            <a:r>
              <a:rPr lang="de-DE" sz="44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BPM Business </a:t>
            </a:r>
            <a:r>
              <a:rPr lang="de-DE" sz="4400" dirty="0" err="1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Process</a:t>
            </a:r>
            <a:r>
              <a:rPr lang="de-DE" sz="44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 Management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 rot="594621">
            <a:off x="-1732675" y="-1012943"/>
            <a:ext cx="11915028" cy="8936270"/>
            <a:chOff x="0" y="0"/>
            <a:chExt cx="9144000" cy="6858000"/>
          </a:xfrm>
        </p:grpSpPr>
        <p:pic>
          <p:nvPicPr>
            <p:cNvPr id="5" name="Grafik 4" descr="112701-sc-thetiethatbinds2_v2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  <p:pic>
          <p:nvPicPr>
            <p:cNvPr id="6" name="Grafik 5" descr="Infographic_CentralDesktopShor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7" name="Grafik 6" descr="112701-sc-thetiethatbinds2_v2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4400" y="0"/>
              <a:ext cx="2289600" cy="6858000"/>
            </a:xfrm>
            <a:prstGeom prst="rect">
              <a:avLst/>
            </a:prstGeom>
          </p:spPr>
        </p:pic>
        <p:pic>
          <p:nvPicPr>
            <p:cNvPr id="8" name="Grafik 7" descr="Infographic_CentralDesktopShor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0" y="0"/>
              <a:ext cx="2289600" cy="6858000"/>
            </a:xfrm>
            <a:prstGeom prst="rect">
              <a:avLst/>
            </a:prstGeom>
          </p:spPr>
        </p:pic>
      </p:grpSp>
      <p:sp>
        <p:nvSpPr>
          <p:cNvPr id="9" name="Rechteck 8"/>
          <p:cNvSpPr/>
          <p:nvPr/>
        </p:nvSpPr>
        <p:spPr>
          <a:xfrm>
            <a:off x="-1476672" y="-1293595"/>
            <a:ext cx="12889432" cy="9433048"/>
          </a:xfrm>
          <a:prstGeom prst="rect">
            <a:avLst/>
          </a:prstGeom>
          <a:solidFill>
            <a:schemeClr val="accent3">
              <a:lumMod val="40000"/>
              <a:lumOff val="60000"/>
              <a:alpha val="7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Inhaltsplatzhalter 9"/>
          <p:cNvSpPr>
            <a:spLocks noGrp="1"/>
          </p:cNvSpPr>
          <p:nvPr>
            <p:ph idx="13"/>
          </p:nvPr>
        </p:nvSpPr>
        <p:spPr>
          <a:xfrm>
            <a:off x="827584" y="1052736"/>
            <a:ext cx="7561262" cy="5400600"/>
          </a:xfrm>
          <a:prstGeom prst="wedgeRectCallout">
            <a:avLst>
              <a:gd name="adj1" fmla="val 49564"/>
              <a:gd name="adj2" fmla="val 64079"/>
            </a:avLst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355600" indent="-355600">
              <a:spcAft>
                <a:spcPts val="600"/>
              </a:spcAft>
              <a:buFont typeface="Arial" pitchFamily="34" charset="0"/>
              <a:buChar char="•"/>
            </a:pPr>
            <a:endParaRPr lang="de-DE" sz="2600" dirty="0">
              <a:solidFill>
                <a:srgbClr val="323232"/>
              </a:solidFill>
            </a:endParaRPr>
          </a:p>
          <a:p>
            <a:pPr marL="355600" indent="-355600">
              <a:spcAft>
                <a:spcPts val="600"/>
              </a:spcAft>
            </a:pPr>
            <a:r>
              <a:rPr lang="de-DE" sz="2600" dirty="0">
                <a:solidFill>
                  <a:srgbClr val="323232"/>
                </a:solidFill>
              </a:rPr>
              <a:t>BPM wird vielfach als eigenständige Disziplin angesehen. Zusammen mit BI Business </a:t>
            </a:r>
            <a:r>
              <a:rPr lang="de-DE" sz="2600" dirty="0" err="1">
                <a:solidFill>
                  <a:srgbClr val="323232"/>
                </a:solidFill>
              </a:rPr>
              <a:t>Intelligence</a:t>
            </a:r>
            <a:r>
              <a:rPr lang="de-DE" sz="2600" dirty="0">
                <a:solidFill>
                  <a:srgbClr val="323232"/>
                </a:solidFill>
              </a:rPr>
              <a:t> wird BPM als Basis für EIM Enterprise Information Management betrachtet.</a:t>
            </a:r>
          </a:p>
          <a:p>
            <a:pPr marL="355600" indent="-355600">
              <a:spcAft>
                <a:spcPts val="600"/>
              </a:spcAft>
            </a:pPr>
            <a:r>
              <a:rPr lang="de-DE" sz="2600" dirty="0"/>
              <a:t>Aus Sicht von ECM Enterprise Content Management war BPM von Anfang an (2001) wesentlicher Bestandteil von ECM und diente als verbindender „Backbone“.</a:t>
            </a:r>
            <a:endParaRPr lang="de-DE" sz="2600" dirty="0">
              <a:solidFill>
                <a:srgbClr val="323232"/>
              </a:solidFill>
            </a:endParaRPr>
          </a:p>
          <a:p>
            <a:pPr marL="355600" indent="-355600">
              <a:buFont typeface="Arial" pitchFamily="34" charset="0"/>
              <a:buChar char="•"/>
            </a:pPr>
            <a:endParaRPr lang="de-DE" sz="2600" dirty="0">
              <a:solidFill>
                <a:srgbClr val="323232"/>
              </a:solidFill>
            </a:endParaRPr>
          </a:p>
          <a:p>
            <a:pPr marL="355600" indent="-355600">
              <a:buFont typeface="Arial" pitchFamily="34" charset="0"/>
              <a:buChar char="•"/>
            </a:pPr>
            <a:endParaRPr lang="de-DE" sz="2600" dirty="0">
              <a:solidFill>
                <a:srgbClr val="323232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26369" y="-963488"/>
            <a:ext cx="10862455" cy="1199117"/>
          </a:xfrm>
          <a:solidFill>
            <a:srgbClr val="92D050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BPM Business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Management</a:t>
            </a:r>
          </a:p>
        </p:txBody>
      </p:sp>
    </p:spTree>
    <p:extLst>
      <p:ext uri="{BB962C8B-B14F-4D97-AF65-F5344CB8AC3E}">
        <p14:creationId xmlns:p14="http://schemas.microsoft.com/office/powerpoint/2010/main" val="3551109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ieren 6"/>
          <p:cNvGrpSpPr/>
          <p:nvPr/>
        </p:nvGrpSpPr>
        <p:grpSpPr>
          <a:xfrm rot="594621">
            <a:off x="-1732675" y="-1012943"/>
            <a:ext cx="11915028" cy="8936270"/>
            <a:chOff x="0" y="0"/>
            <a:chExt cx="9144000" cy="6858000"/>
          </a:xfrm>
        </p:grpSpPr>
        <p:pic>
          <p:nvPicPr>
            <p:cNvPr id="8" name="Grafik 7" descr="112701-sc-thetiethatbinds2_v2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  <p:pic>
          <p:nvPicPr>
            <p:cNvPr id="9" name="Grafik 8" descr="Infographic_CentralDesktopShor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10" name="Grafik 9" descr="112701-sc-thetiethatbinds2_v2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4400" y="0"/>
              <a:ext cx="2289600" cy="6858000"/>
            </a:xfrm>
            <a:prstGeom prst="rect">
              <a:avLst/>
            </a:prstGeom>
          </p:spPr>
        </p:pic>
        <p:pic>
          <p:nvPicPr>
            <p:cNvPr id="11" name="Grafik 10" descr="Infographic_CentralDesktopShor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0" y="0"/>
              <a:ext cx="2289600" cy="6858000"/>
            </a:xfrm>
            <a:prstGeom prst="rect">
              <a:avLst/>
            </a:prstGeom>
          </p:spPr>
        </p:pic>
      </p:grpSp>
      <p:sp>
        <p:nvSpPr>
          <p:cNvPr id="13" name="Rechteck 12"/>
          <p:cNvSpPr/>
          <p:nvPr/>
        </p:nvSpPr>
        <p:spPr>
          <a:xfrm>
            <a:off x="-1476672" y="-1293595"/>
            <a:ext cx="12889432" cy="9433048"/>
          </a:xfrm>
          <a:prstGeom prst="rect">
            <a:avLst/>
          </a:prstGeom>
          <a:solidFill>
            <a:schemeClr val="accent3">
              <a:lumMod val="40000"/>
              <a:lumOff val="60000"/>
              <a:alpha val="7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2" name="Grafik 11" descr="Filmstreifen1.jpg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259632" y="908720"/>
            <a:ext cx="7296811" cy="5472608"/>
          </a:xfrm>
          <a:prstGeom prst="rect">
            <a:avLst/>
          </a:prstGeom>
        </p:spPr>
      </p:pic>
      <p:pic>
        <p:nvPicPr>
          <p:cNvPr id="4" name="Grafik 3" descr="BPM_Prognose_201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27176" y="1844824"/>
            <a:ext cx="6408712" cy="3600400"/>
          </a:xfrm>
          <a:prstGeom prst="rect">
            <a:avLst/>
          </a:prstGeom>
        </p:spPr>
      </p:pic>
      <p:sp>
        <p:nvSpPr>
          <p:cNvPr id="5" name="Rechteck 4"/>
          <p:cNvSpPr/>
          <p:nvPr/>
        </p:nvSpPr>
        <p:spPr>
          <a:xfrm>
            <a:off x="1727176" y="4112456"/>
            <a:ext cx="5830877" cy="53356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700808" y="-1107504"/>
            <a:ext cx="12312352" cy="1080119"/>
          </a:xfrm>
          <a:solidFill>
            <a:srgbClr val="92D050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br>
              <a:rPr lang="de-DE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Zukünftige Entwicklung BPM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ussdiagramm: Prozess 4"/>
          <p:cNvSpPr/>
          <p:nvPr/>
        </p:nvSpPr>
        <p:spPr>
          <a:xfrm>
            <a:off x="-180528" y="-243408"/>
            <a:ext cx="9649072" cy="7344816"/>
          </a:xfrm>
          <a:prstGeom prst="flowChart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 descr="Infographic_CentralDesktopShort.jpg"/>
          <p:cNvPicPr>
            <a:picLocks noChangeAspect="1"/>
          </p:cNvPicPr>
          <p:nvPr/>
        </p:nvPicPr>
        <p:blipFill>
          <a:blip r:embed="rId2" cstate="print"/>
          <a:srcRect b="77837"/>
          <a:stretch>
            <a:fillRect/>
          </a:stretch>
        </p:blipFill>
        <p:spPr>
          <a:xfrm rot="20335324">
            <a:off x="-246824" y="275226"/>
            <a:ext cx="4392488" cy="164985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7" name="Grafik 6" descr="Infographic_CentralDesktopShort.jpg"/>
          <p:cNvPicPr>
            <a:picLocks noChangeAspect="1"/>
          </p:cNvPicPr>
          <p:nvPr/>
        </p:nvPicPr>
        <p:blipFill>
          <a:blip r:embed="rId2" cstate="print"/>
          <a:srcRect t="37522" b="32087"/>
          <a:stretch>
            <a:fillRect/>
          </a:stretch>
        </p:blipFill>
        <p:spPr>
          <a:xfrm rot="470976">
            <a:off x="4094145" y="192856"/>
            <a:ext cx="5645196" cy="2371618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8" name="Grafik 7" descr="Infographic_CentralDesktopShort.jpg"/>
          <p:cNvPicPr>
            <a:picLocks noChangeAspect="1"/>
          </p:cNvPicPr>
          <p:nvPr/>
        </p:nvPicPr>
        <p:blipFill>
          <a:blip r:embed="rId2" cstate="print"/>
          <a:srcRect t="66600" b="16351"/>
          <a:stretch>
            <a:fillRect/>
          </a:stretch>
        </p:blipFill>
        <p:spPr>
          <a:xfrm rot="1175964">
            <a:off x="-1326014" y="4771528"/>
            <a:ext cx="7449105" cy="1755576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9" name="Grafik 8" descr="112701-sc-thetiethatbinds2_v2.png"/>
          <p:cNvPicPr>
            <a:picLocks noChangeAspect="1"/>
          </p:cNvPicPr>
          <p:nvPr/>
        </p:nvPicPr>
        <p:blipFill>
          <a:blip r:embed="rId3" cstate="print"/>
          <a:srcRect l="3543" t="9660" r="8870" b="81667"/>
          <a:stretch>
            <a:fillRect/>
          </a:stretch>
        </p:blipFill>
        <p:spPr>
          <a:xfrm rot="907242">
            <a:off x="5485593" y="2626086"/>
            <a:ext cx="3893478" cy="113354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10" name="Grafik 9" descr="112701-sc-thetiethatbinds2_v2.png"/>
          <p:cNvPicPr>
            <a:picLocks noChangeAspect="1"/>
          </p:cNvPicPr>
          <p:nvPr/>
        </p:nvPicPr>
        <p:blipFill>
          <a:blip r:embed="rId3" cstate="print"/>
          <a:srcRect t="35796" r="47549" b="54814"/>
          <a:stretch>
            <a:fillRect/>
          </a:stretch>
        </p:blipFill>
        <p:spPr>
          <a:xfrm rot="20193647">
            <a:off x="5744754" y="4479354"/>
            <a:ext cx="3608306" cy="2139170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27584" y="2924944"/>
            <a:ext cx="4248472" cy="1362075"/>
          </a:xfrm>
        </p:spPr>
        <p:txBody>
          <a:bodyPr>
            <a:noAutofit/>
          </a:bodyPr>
          <a:lstStyle/>
          <a:p>
            <a:r>
              <a:rPr lang="de-DE" sz="44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Collaboration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 rot="594621">
            <a:off x="-1732675" y="-1012943"/>
            <a:ext cx="11915028" cy="8936270"/>
            <a:chOff x="0" y="0"/>
            <a:chExt cx="9144000" cy="6858000"/>
          </a:xfrm>
        </p:grpSpPr>
        <p:pic>
          <p:nvPicPr>
            <p:cNvPr id="5" name="Grafik 4" descr="112701-sc-thetiethatbinds2_v2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  <p:pic>
          <p:nvPicPr>
            <p:cNvPr id="6" name="Grafik 5" descr="Infographic_CentralDesktopShor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7" name="Grafik 6" descr="112701-sc-thetiethatbinds2_v2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4400" y="0"/>
              <a:ext cx="2289600" cy="6858000"/>
            </a:xfrm>
            <a:prstGeom prst="rect">
              <a:avLst/>
            </a:prstGeom>
          </p:spPr>
        </p:pic>
        <p:pic>
          <p:nvPicPr>
            <p:cNvPr id="8" name="Grafik 7" descr="Infographic_CentralDesktopShor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0" y="0"/>
              <a:ext cx="2289600" cy="6858000"/>
            </a:xfrm>
            <a:prstGeom prst="rect">
              <a:avLst/>
            </a:prstGeom>
          </p:spPr>
        </p:pic>
      </p:grpSp>
      <p:sp>
        <p:nvSpPr>
          <p:cNvPr id="9" name="Rechteck 8"/>
          <p:cNvSpPr/>
          <p:nvPr/>
        </p:nvSpPr>
        <p:spPr>
          <a:xfrm>
            <a:off x="-1476672" y="-1293595"/>
            <a:ext cx="12889432" cy="9433048"/>
          </a:xfrm>
          <a:prstGeom prst="rect">
            <a:avLst/>
          </a:prstGeom>
          <a:solidFill>
            <a:schemeClr val="accent3">
              <a:lumMod val="40000"/>
              <a:lumOff val="60000"/>
              <a:alpha val="7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Inhaltsplatzhalter 9"/>
          <p:cNvSpPr>
            <a:spLocks noGrp="1"/>
          </p:cNvSpPr>
          <p:nvPr>
            <p:ph idx="13"/>
          </p:nvPr>
        </p:nvSpPr>
        <p:spPr>
          <a:xfrm>
            <a:off x="827584" y="1052736"/>
            <a:ext cx="7561262" cy="5400600"/>
          </a:xfrm>
          <a:prstGeom prst="wedgeRectCallout">
            <a:avLst>
              <a:gd name="adj1" fmla="val 49564"/>
              <a:gd name="adj2" fmla="val 64079"/>
            </a:avLst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355600" indent="-355600">
              <a:spcAft>
                <a:spcPts val="600"/>
              </a:spcAft>
              <a:buFont typeface="Arial" pitchFamily="34" charset="0"/>
              <a:buChar char="•"/>
            </a:pPr>
            <a:endParaRPr lang="de-DE" sz="2600" dirty="0">
              <a:solidFill>
                <a:srgbClr val="323232"/>
              </a:solidFill>
            </a:endParaRPr>
          </a:p>
          <a:p>
            <a:pPr marL="355600" indent="-355600">
              <a:spcAft>
                <a:spcPts val="600"/>
              </a:spcAft>
            </a:pPr>
            <a:r>
              <a:rPr lang="de-DE" sz="2600" dirty="0">
                <a:solidFill>
                  <a:srgbClr val="323232"/>
                </a:solidFill>
              </a:rPr>
              <a:t>Der Begriff </a:t>
            </a:r>
            <a:r>
              <a:rPr lang="de-DE" sz="2600" dirty="0" err="1">
                <a:solidFill>
                  <a:srgbClr val="323232"/>
                </a:solidFill>
              </a:rPr>
              <a:t>Collaboration</a:t>
            </a:r>
            <a:r>
              <a:rPr lang="de-DE" sz="2600" dirty="0">
                <a:solidFill>
                  <a:srgbClr val="323232"/>
                </a:solidFill>
              </a:rPr>
              <a:t> wird von seinem ursprüngliche Anwendungsgebiet in der Definition der AIIM für ECM immer weiter ausgedehnt.</a:t>
            </a:r>
          </a:p>
          <a:p>
            <a:pPr marL="355600" indent="-355600">
              <a:spcAft>
                <a:spcPts val="600"/>
              </a:spcAft>
            </a:pPr>
            <a:r>
              <a:rPr lang="de-DE" sz="2600" dirty="0"/>
              <a:t>Er steht inzwischen Synonym für alles, was mit Web-2.0-, </a:t>
            </a:r>
            <a:r>
              <a:rPr lang="de-DE" sz="2600" dirty="0" err="1"/>
              <a:t>Sharepoint</a:t>
            </a:r>
            <a:r>
              <a:rPr lang="de-DE" sz="2600" dirty="0"/>
              <a:t>- und </a:t>
            </a:r>
            <a:r>
              <a:rPr lang="de-DE" sz="2600" dirty="0" err="1"/>
              <a:t>Social</a:t>
            </a:r>
            <a:r>
              <a:rPr lang="de-DE" sz="2600" dirty="0"/>
              <a:t>-Business-Anwendungen in Verbindung gebracht wird.</a:t>
            </a:r>
          </a:p>
          <a:p>
            <a:pPr marL="355600" indent="-355600">
              <a:spcAft>
                <a:spcPts val="600"/>
              </a:spcAft>
            </a:pPr>
            <a:r>
              <a:rPr lang="de-DE" sz="2600" dirty="0">
                <a:solidFill>
                  <a:srgbClr val="323232"/>
                </a:solidFill>
              </a:rPr>
              <a:t>Der Begriff </a:t>
            </a:r>
            <a:r>
              <a:rPr lang="de-DE" sz="2600" dirty="0" err="1">
                <a:solidFill>
                  <a:srgbClr val="323232"/>
                </a:solidFill>
              </a:rPr>
              <a:t>Collaboration</a:t>
            </a:r>
            <a:r>
              <a:rPr lang="de-DE" sz="2600" dirty="0">
                <a:solidFill>
                  <a:srgbClr val="323232"/>
                </a:solidFill>
              </a:rPr>
              <a:t> ist nicht geeignet noch System- oder Funktionskategorien zu bezeichnen.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26369" y="-963488"/>
            <a:ext cx="10862455" cy="1199117"/>
          </a:xfrm>
          <a:solidFill>
            <a:srgbClr val="92D050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Collaboration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… Synonym für alles?</a:t>
            </a:r>
          </a:p>
        </p:txBody>
      </p:sp>
    </p:spTree>
    <p:extLst>
      <p:ext uri="{BB962C8B-B14F-4D97-AF65-F5344CB8AC3E}">
        <p14:creationId xmlns:p14="http://schemas.microsoft.com/office/powerpoint/2010/main" val="1620341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ussdiagramm: Prozess 4"/>
          <p:cNvSpPr/>
          <p:nvPr/>
        </p:nvSpPr>
        <p:spPr>
          <a:xfrm>
            <a:off x="-180528" y="-243408"/>
            <a:ext cx="9649072" cy="7344816"/>
          </a:xfrm>
          <a:prstGeom prst="flowChart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6" name="Grafik 5" descr="Infographic_CentralDesktopShort.jpg"/>
          <p:cNvPicPr>
            <a:picLocks noChangeAspect="1"/>
          </p:cNvPicPr>
          <p:nvPr/>
        </p:nvPicPr>
        <p:blipFill>
          <a:blip r:embed="rId2" cstate="print"/>
          <a:srcRect b="77837"/>
          <a:stretch>
            <a:fillRect/>
          </a:stretch>
        </p:blipFill>
        <p:spPr>
          <a:xfrm rot="20335324">
            <a:off x="-246824" y="275226"/>
            <a:ext cx="4392488" cy="164985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7" name="Grafik 6" descr="Infographic_CentralDesktopShort.jpg"/>
          <p:cNvPicPr>
            <a:picLocks noChangeAspect="1"/>
          </p:cNvPicPr>
          <p:nvPr/>
        </p:nvPicPr>
        <p:blipFill>
          <a:blip r:embed="rId2" cstate="print"/>
          <a:srcRect t="37522" b="32087"/>
          <a:stretch>
            <a:fillRect/>
          </a:stretch>
        </p:blipFill>
        <p:spPr>
          <a:xfrm rot="470976">
            <a:off x="4094145" y="192856"/>
            <a:ext cx="5645196" cy="2371618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8" name="Grafik 7" descr="Infographic_CentralDesktopShort.jpg"/>
          <p:cNvPicPr>
            <a:picLocks noChangeAspect="1"/>
          </p:cNvPicPr>
          <p:nvPr/>
        </p:nvPicPr>
        <p:blipFill>
          <a:blip r:embed="rId2" cstate="print"/>
          <a:srcRect t="66600" b="16351"/>
          <a:stretch>
            <a:fillRect/>
          </a:stretch>
        </p:blipFill>
        <p:spPr>
          <a:xfrm rot="1175964">
            <a:off x="-1326014" y="4771528"/>
            <a:ext cx="7449105" cy="1755576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9" name="Grafik 8" descr="112701-sc-thetiethatbinds2_v2.png"/>
          <p:cNvPicPr>
            <a:picLocks noChangeAspect="1"/>
          </p:cNvPicPr>
          <p:nvPr/>
        </p:nvPicPr>
        <p:blipFill>
          <a:blip r:embed="rId3" cstate="print"/>
          <a:srcRect l="3543" t="9660" r="8870" b="81667"/>
          <a:stretch>
            <a:fillRect/>
          </a:stretch>
        </p:blipFill>
        <p:spPr>
          <a:xfrm rot="907242">
            <a:off x="5485593" y="2626086"/>
            <a:ext cx="3893478" cy="113354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10" name="Grafik 9" descr="112701-sc-thetiethatbinds2_v2.png"/>
          <p:cNvPicPr>
            <a:picLocks noChangeAspect="1"/>
          </p:cNvPicPr>
          <p:nvPr/>
        </p:nvPicPr>
        <p:blipFill>
          <a:blip r:embed="rId3" cstate="print"/>
          <a:srcRect t="35796" r="47549" b="54814"/>
          <a:stretch>
            <a:fillRect/>
          </a:stretch>
        </p:blipFill>
        <p:spPr>
          <a:xfrm rot="20193647">
            <a:off x="5744754" y="4479354"/>
            <a:ext cx="3608306" cy="2139170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27584" y="3363069"/>
            <a:ext cx="5472608" cy="1362075"/>
          </a:xfrm>
        </p:spPr>
        <p:txBody>
          <a:bodyPr>
            <a:noAutofit/>
          </a:bodyPr>
          <a:lstStyle/>
          <a:p>
            <a:r>
              <a:rPr lang="de-DE" sz="4400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Enterprise Search</a:t>
            </a:r>
          </a:p>
        </p:txBody>
      </p:sp>
    </p:spTree>
    <p:extLst>
      <p:ext uri="{BB962C8B-B14F-4D97-AF65-F5344CB8AC3E}">
        <p14:creationId xmlns:p14="http://schemas.microsoft.com/office/powerpoint/2010/main" val="251480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/>
          <p:cNvGrpSpPr/>
          <p:nvPr/>
        </p:nvGrpSpPr>
        <p:grpSpPr>
          <a:xfrm rot="594621">
            <a:off x="-1732675" y="-1012943"/>
            <a:ext cx="11915028" cy="8936270"/>
            <a:chOff x="0" y="0"/>
            <a:chExt cx="9144000" cy="6858000"/>
          </a:xfrm>
        </p:grpSpPr>
        <p:pic>
          <p:nvPicPr>
            <p:cNvPr id="6" name="Grafik 5" descr="112701-sc-thetiethatbinds2_v2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  <p:pic>
          <p:nvPicPr>
            <p:cNvPr id="7" name="Grafik 6" descr="Infographic_CentralDesktopShor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8" name="Grafik 7" descr="112701-sc-thetiethatbinds2_v2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4400" y="0"/>
              <a:ext cx="2289600" cy="6858000"/>
            </a:xfrm>
            <a:prstGeom prst="rect">
              <a:avLst/>
            </a:prstGeom>
          </p:spPr>
        </p:pic>
        <p:pic>
          <p:nvPicPr>
            <p:cNvPr id="9" name="Grafik 8" descr="Infographic_CentralDesktopShor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0" y="0"/>
              <a:ext cx="2289600" cy="6858000"/>
            </a:xfrm>
            <a:prstGeom prst="rect">
              <a:avLst/>
            </a:prstGeom>
          </p:spPr>
        </p:pic>
      </p:grpSp>
      <p:sp>
        <p:nvSpPr>
          <p:cNvPr id="3" name="Inhaltsplatzhalter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Textfeld 3"/>
          <p:cNvSpPr txBox="1"/>
          <p:nvPr/>
        </p:nvSpPr>
        <p:spPr>
          <a:xfrm>
            <a:off x="4233681" y="6611779"/>
            <a:ext cx="475643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Quelle: www.unternehmensweite-suche.de/anforderungen-enterprise-search.php</a:t>
            </a:r>
          </a:p>
        </p:txBody>
      </p:sp>
      <p:sp>
        <p:nvSpPr>
          <p:cNvPr id="11" name="Rechteck 10"/>
          <p:cNvSpPr/>
          <p:nvPr/>
        </p:nvSpPr>
        <p:spPr>
          <a:xfrm>
            <a:off x="-1476672" y="-1293595"/>
            <a:ext cx="12889432" cy="9433048"/>
          </a:xfrm>
          <a:prstGeom prst="rect">
            <a:avLst/>
          </a:prstGeom>
          <a:solidFill>
            <a:schemeClr val="accent3">
              <a:lumMod val="40000"/>
              <a:lumOff val="60000"/>
              <a:alpha val="7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ige Legende 9"/>
          <p:cNvSpPr/>
          <p:nvPr/>
        </p:nvSpPr>
        <p:spPr>
          <a:xfrm>
            <a:off x="827584" y="1124744"/>
            <a:ext cx="7560840" cy="5256584"/>
          </a:xfrm>
          <a:prstGeom prst="wedgeRectCallout">
            <a:avLst>
              <a:gd name="adj1" fmla="val 46857"/>
              <a:gd name="adj2" fmla="val 63019"/>
            </a:avLst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5600" indent="-355600">
              <a:buNone/>
            </a:pPr>
            <a:r>
              <a:rPr lang="de-DE" sz="2400" b="1" dirty="0">
                <a:solidFill>
                  <a:srgbClr val="323232"/>
                </a:solidFill>
              </a:rPr>
              <a:t>Abdeckung: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Möglichst alle </a:t>
            </a:r>
            <a:r>
              <a:rPr lang="de-DE" sz="2400" b="1" dirty="0" err="1">
                <a:solidFill>
                  <a:srgbClr val="323232"/>
                </a:solidFill>
              </a:rPr>
              <a:t>Repositories</a:t>
            </a:r>
            <a:r>
              <a:rPr lang="de-DE" sz="2400" b="1" dirty="0">
                <a:solidFill>
                  <a:srgbClr val="323232"/>
                </a:solidFill>
              </a:rPr>
              <a:t> erfassen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Möglichst viele Inhalte und Dokumentenformate erfassen und analysieren </a:t>
            </a:r>
          </a:p>
          <a:p>
            <a:pPr marL="355600" indent="-355600">
              <a:buNone/>
            </a:pPr>
            <a:r>
              <a:rPr lang="de-DE" sz="2400" b="1" dirty="0">
                <a:solidFill>
                  <a:srgbClr val="323232"/>
                </a:solidFill>
              </a:rPr>
              <a:t>Zugriffskontrolle: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Interpretation bestehender Benutzer- und Zugriffsrechte</a:t>
            </a:r>
          </a:p>
          <a:p>
            <a:pPr marL="355600" indent="-355600">
              <a:buNone/>
            </a:pPr>
            <a:r>
              <a:rPr lang="de-DE" sz="2400" b="1" dirty="0">
                <a:solidFill>
                  <a:srgbClr val="323232"/>
                </a:solidFill>
              </a:rPr>
              <a:t>Benutzerfreundlichkeit: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Wie bauen sich Suchabfragen und Ergebnislisten auf und wie lassen sie sich gestalten  </a:t>
            </a:r>
          </a:p>
          <a:p>
            <a:pPr marL="355600" indent="-355600">
              <a:buNone/>
            </a:pPr>
            <a:r>
              <a:rPr lang="de-DE" sz="2400" b="1" dirty="0">
                <a:solidFill>
                  <a:srgbClr val="323232"/>
                </a:solidFill>
              </a:rPr>
              <a:t>Index / Ranking: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Welches Verfahren wird für die Indizierung von Inhalten und Dokumenten genutzt</a:t>
            </a:r>
          </a:p>
          <a:p>
            <a:pPr marL="355600" indent="-355600"/>
            <a:endParaRPr lang="de-DE" sz="2400" b="1" dirty="0">
              <a:solidFill>
                <a:srgbClr val="323232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-819472"/>
            <a:ext cx="9144000" cy="1199117"/>
          </a:xfrm>
          <a:solidFill>
            <a:srgbClr val="92D050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r>
              <a:rPr lang="de-DE" dirty="0"/>
              <a:t>     </a:t>
            </a:r>
            <a:br>
              <a:rPr lang="de-DE" dirty="0"/>
            </a:br>
            <a:br>
              <a:rPr lang="de-DE" dirty="0"/>
            </a:br>
            <a:br>
              <a:rPr lang="de-DE" dirty="0"/>
            </a:br>
            <a:r>
              <a:rPr lang="de-DE" dirty="0"/>
              <a:t>               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Enterprise Search Anforderungen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 rot="594621">
            <a:off x="-1732675" y="-1012943"/>
            <a:ext cx="11915028" cy="8936270"/>
            <a:chOff x="0" y="0"/>
            <a:chExt cx="9144000" cy="6858000"/>
          </a:xfrm>
        </p:grpSpPr>
        <p:pic>
          <p:nvPicPr>
            <p:cNvPr id="5" name="Grafik 4" descr="112701-sc-thetiethatbinds2_v2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  <p:pic>
          <p:nvPicPr>
            <p:cNvPr id="6" name="Grafik 5" descr="Infographic_CentralDesktopShor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7" name="Grafik 6" descr="112701-sc-thetiethatbinds2_v2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4400" y="0"/>
              <a:ext cx="2289600" cy="6858000"/>
            </a:xfrm>
            <a:prstGeom prst="rect">
              <a:avLst/>
            </a:prstGeom>
          </p:spPr>
        </p:pic>
        <p:pic>
          <p:nvPicPr>
            <p:cNvPr id="8" name="Grafik 7" descr="Infographic_CentralDesktopShor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0" y="0"/>
              <a:ext cx="2289600" cy="6858000"/>
            </a:xfrm>
            <a:prstGeom prst="rect">
              <a:avLst/>
            </a:prstGeom>
          </p:spPr>
        </p:pic>
      </p:grpSp>
      <p:sp>
        <p:nvSpPr>
          <p:cNvPr id="3" name="Inhaltsplatzhalter 2"/>
          <p:cNvSpPr>
            <a:spLocks noGrp="1"/>
          </p:cNvSpPr>
          <p:nvPr>
            <p:ph type="body" sz="quarter" idx="13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buNone/>
            </a:pPr>
            <a:endParaRPr lang="de-DE" dirty="0"/>
          </a:p>
        </p:txBody>
      </p:sp>
      <p:sp>
        <p:nvSpPr>
          <p:cNvPr id="9" name="Rechteckige Legende 8"/>
          <p:cNvSpPr/>
          <p:nvPr/>
        </p:nvSpPr>
        <p:spPr>
          <a:xfrm>
            <a:off x="827584" y="1052736"/>
            <a:ext cx="7560840" cy="5256584"/>
          </a:xfrm>
          <a:prstGeom prst="wedgeRectCallout">
            <a:avLst>
              <a:gd name="adj1" fmla="val 46496"/>
              <a:gd name="adj2" fmla="val 64058"/>
            </a:avLst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de-DE" sz="2400" dirty="0">
                <a:solidFill>
                  <a:srgbClr val="323232"/>
                </a:solidFill>
              </a:rPr>
              <a:t>Suchen in </a:t>
            </a:r>
            <a:r>
              <a:rPr lang="de-DE" sz="2800" b="1" dirty="0">
                <a:solidFill>
                  <a:srgbClr val="323232"/>
                </a:solidFill>
              </a:rPr>
              <a:t>chao</a:t>
            </a:r>
            <a:r>
              <a:rPr lang="de-DE" sz="2400" dirty="0">
                <a:solidFill>
                  <a:srgbClr val="323232"/>
                </a:solidFill>
              </a:rPr>
              <a:t>ti</a:t>
            </a:r>
            <a:r>
              <a:rPr lang="de-DE" sz="2800" b="1" dirty="0">
                <a:solidFill>
                  <a:srgbClr val="323232"/>
                </a:solidFill>
              </a:rPr>
              <a:t>s</a:t>
            </a:r>
            <a:r>
              <a:rPr lang="de-DE" sz="2400" dirty="0">
                <a:solidFill>
                  <a:srgbClr val="323232"/>
                </a:solidFill>
              </a:rPr>
              <a:t>chen Datenbeständen</a:t>
            </a:r>
          </a:p>
          <a:p>
            <a:pPr algn="ctr">
              <a:buNone/>
            </a:pPr>
            <a:r>
              <a:rPr lang="de-DE" sz="2400" cap="small" dirty="0">
                <a:solidFill>
                  <a:srgbClr val="323232"/>
                </a:solidFill>
              </a:rPr>
              <a:t>Enterprise Search</a:t>
            </a:r>
          </a:p>
          <a:p>
            <a:pPr algn="ctr"/>
            <a:endParaRPr lang="de-DE" sz="2400" cap="small" dirty="0">
              <a:solidFill>
                <a:srgbClr val="323232"/>
              </a:solidFill>
            </a:endParaRPr>
          </a:p>
          <a:p>
            <a:pPr algn="ctr">
              <a:buNone/>
            </a:pPr>
            <a:r>
              <a:rPr lang="de-DE" sz="2400" dirty="0">
                <a:solidFill>
                  <a:srgbClr val="323232"/>
                </a:solidFill>
              </a:rPr>
              <a:t>vs.</a:t>
            </a:r>
          </a:p>
          <a:p>
            <a:pPr algn="ctr"/>
            <a:endParaRPr lang="de-DE" sz="2400" dirty="0">
              <a:solidFill>
                <a:srgbClr val="323232"/>
              </a:solidFill>
            </a:endParaRPr>
          </a:p>
          <a:p>
            <a:pPr algn="ctr">
              <a:buNone/>
            </a:pPr>
            <a:r>
              <a:rPr lang="de-DE" sz="2800" b="1" dirty="0">
                <a:solidFill>
                  <a:srgbClr val="323232"/>
                </a:solidFill>
              </a:rPr>
              <a:t>Ordnung</a:t>
            </a:r>
            <a:r>
              <a:rPr lang="de-DE" sz="2400" dirty="0">
                <a:solidFill>
                  <a:srgbClr val="323232"/>
                </a:solidFill>
              </a:rPr>
              <a:t> schaffen</a:t>
            </a:r>
          </a:p>
          <a:p>
            <a:pPr algn="ctr">
              <a:buNone/>
            </a:pPr>
            <a:r>
              <a:rPr lang="de-DE" sz="2400" cap="small" dirty="0">
                <a:solidFill>
                  <a:srgbClr val="323232"/>
                </a:solidFill>
              </a:rPr>
              <a:t>Records Management</a:t>
            </a:r>
          </a:p>
          <a:p>
            <a:pPr algn="ctr"/>
            <a:endParaRPr lang="de-DE" sz="2400" dirty="0">
              <a:solidFill>
                <a:srgbClr val="323232"/>
              </a:solidFill>
            </a:endParaRPr>
          </a:p>
          <a:p>
            <a:pPr algn="ctr">
              <a:buNone/>
            </a:pPr>
            <a:r>
              <a:rPr lang="de-DE" sz="2400" dirty="0">
                <a:solidFill>
                  <a:srgbClr val="323232"/>
                </a:solidFill>
              </a:rPr>
              <a:t>Enterprise Search ist der „natürliche Feind“ von</a:t>
            </a:r>
          </a:p>
          <a:p>
            <a:pPr algn="ctr">
              <a:buNone/>
            </a:pPr>
            <a:r>
              <a:rPr lang="de-DE" sz="2400" dirty="0">
                <a:solidFill>
                  <a:srgbClr val="323232"/>
                </a:solidFill>
              </a:rPr>
              <a:t>geordneter, datenbankgestützter und mit Metadaten-</a:t>
            </a:r>
          </a:p>
          <a:p>
            <a:pPr algn="ctr">
              <a:buNone/>
            </a:pPr>
            <a:r>
              <a:rPr lang="de-DE" sz="2400" dirty="0">
                <a:solidFill>
                  <a:srgbClr val="323232"/>
                </a:solidFill>
              </a:rPr>
              <a:t>versehener Schriftgutverwaltung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353530">
            <a:off x="1253807" y="-274818"/>
            <a:ext cx="10665350" cy="1052736"/>
          </a:xfrm>
          <a:solidFill>
            <a:srgbClr val="92D050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r>
              <a:rPr lang="de-DE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</a:t>
            </a:r>
            <a:br>
              <a:rPr lang="de-DE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Enterprise Search Konflikt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/>
          <p:cNvGrpSpPr/>
          <p:nvPr/>
        </p:nvGrpSpPr>
        <p:grpSpPr>
          <a:xfrm rot="594621">
            <a:off x="-1686426" y="-1084950"/>
            <a:ext cx="11915028" cy="8936270"/>
            <a:chOff x="0" y="0"/>
            <a:chExt cx="9144000" cy="6858000"/>
          </a:xfrm>
        </p:grpSpPr>
        <p:pic>
          <p:nvPicPr>
            <p:cNvPr id="7" name="Grafik 6" descr="112701-sc-thetiethatbinds2_v2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  <p:pic>
          <p:nvPicPr>
            <p:cNvPr id="8" name="Grafik 7" descr="Infographic_CentralDesktopShor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9" name="Grafik 8" descr="112701-sc-thetiethatbinds2_v2.pn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4400" y="0"/>
              <a:ext cx="2289600" cy="6858000"/>
            </a:xfrm>
            <a:prstGeom prst="rect">
              <a:avLst/>
            </a:prstGeom>
          </p:spPr>
        </p:pic>
        <p:pic>
          <p:nvPicPr>
            <p:cNvPr id="10" name="Grafik 9" descr="Infographic_CentralDesktopShor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72000" y="0"/>
              <a:ext cx="2289600" cy="6858000"/>
            </a:xfrm>
            <a:prstGeom prst="rect">
              <a:avLst/>
            </a:prstGeom>
          </p:spPr>
        </p:pic>
      </p:grpSp>
      <p:sp>
        <p:nvSpPr>
          <p:cNvPr id="12" name="Rechteck 11"/>
          <p:cNvSpPr/>
          <p:nvPr/>
        </p:nvSpPr>
        <p:spPr>
          <a:xfrm>
            <a:off x="-1476672" y="-1293595"/>
            <a:ext cx="12889432" cy="9433048"/>
          </a:xfrm>
          <a:prstGeom prst="rect">
            <a:avLst/>
          </a:prstGeom>
          <a:solidFill>
            <a:schemeClr val="accent3">
              <a:lumMod val="40000"/>
              <a:lumOff val="60000"/>
              <a:alpha val="71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 descr="Filmstreifen1.jpg"/>
          <p:cNvPicPr>
            <a:picLocks noChangeAspect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99593" y="980729"/>
            <a:ext cx="6696743" cy="5022557"/>
          </a:xfrm>
          <a:prstGeom prst="rect">
            <a:avLst/>
          </a:prstGeom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38481" y="1744935"/>
            <a:ext cx="6277742" cy="3477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feld 4"/>
          <p:cNvSpPr txBox="1"/>
          <p:nvPr/>
        </p:nvSpPr>
        <p:spPr>
          <a:xfrm>
            <a:off x="1835696" y="5375378"/>
            <a:ext cx="6349943" cy="707886"/>
          </a:xfrm>
          <a:prstGeom prst="rect">
            <a:avLst/>
          </a:prstGeom>
          <a:solidFill>
            <a:srgbClr val="92D050"/>
          </a:solidFill>
          <a:effectLst>
            <a:glow rad="177800">
              <a:schemeClr val="accent1">
                <a:alpha val="40000"/>
              </a:schemeClr>
            </a:glow>
          </a:effectLst>
          <a:scene3d>
            <a:camera prst="perspectiveHeroicExtremeRightFacing">
              <a:rot lat="93318" lon="1526882" rev="509028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de-DE" sz="2000" b="1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Was ist mit Enterprise </a:t>
            </a:r>
            <a:r>
              <a:rPr lang="de-DE" sz="2000" b="1" dirty="0" err="1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Search</a:t>
            </a:r>
            <a:r>
              <a:rPr lang="de-DE" sz="2000" b="1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 in Zeiten von immer </a:t>
            </a:r>
          </a:p>
          <a:p>
            <a:r>
              <a:rPr lang="de-DE" sz="2000" b="1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größer werdenden Datenmengen: Big Data ?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92288" y="-1226500"/>
            <a:ext cx="12852920" cy="1343132"/>
          </a:xfrm>
          <a:solidFill>
            <a:srgbClr val="92D050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r>
              <a:rPr lang="de-DE" dirty="0"/>
              <a:t>      </a:t>
            </a:r>
            <a:br>
              <a:rPr lang="de-DE" dirty="0"/>
            </a:br>
            <a:b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Kontra Enterprise Search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lussdiagramm: Prozess 11"/>
          <p:cNvSpPr/>
          <p:nvPr/>
        </p:nvSpPr>
        <p:spPr>
          <a:xfrm>
            <a:off x="0" y="0"/>
            <a:ext cx="9144000" cy="6858000"/>
          </a:xfrm>
          <a:prstGeom prst="flowChartProcess">
            <a:avLst/>
          </a:prstGeom>
          <a:solidFill>
            <a:srgbClr val="C198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3" name="Grafik 12" descr="Growth_of_the_Cloud.jpg"/>
          <p:cNvPicPr>
            <a:picLocks noChangeAspect="1"/>
          </p:cNvPicPr>
          <p:nvPr/>
        </p:nvPicPr>
        <p:blipFill>
          <a:blip r:embed="rId2" cstate="print"/>
          <a:srcRect t="11890" b="66967"/>
          <a:stretch>
            <a:fillRect/>
          </a:stretch>
        </p:blipFill>
        <p:spPr>
          <a:xfrm rot="1028880">
            <a:off x="3764509" y="696743"/>
            <a:ext cx="5114005" cy="2571917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15" name="Grafik 14" descr="the-cloud-origin-it.jpg"/>
          <p:cNvPicPr>
            <a:picLocks noChangeAspect="1"/>
          </p:cNvPicPr>
          <p:nvPr/>
        </p:nvPicPr>
        <p:blipFill>
          <a:blip r:embed="rId3" cstate="print"/>
          <a:srcRect t="37400" b="42650"/>
          <a:stretch>
            <a:fillRect/>
          </a:stretch>
        </p:blipFill>
        <p:spPr>
          <a:xfrm rot="20586271">
            <a:off x="-569073" y="442526"/>
            <a:ext cx="5960977" cy="1680222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16" name="Grafik 15" descr="mobile_growth_2011_d6_w640.png"/>
          <p:cNvPicPr>
            <a:picLocks noChangeAspect="1"/>
          </p:cNvPicPr>
          <p:nvPr/>
        </p:nvPicPr>
        <p:blipFill>
          <a:blip r:embed="rId4" cstate="print"/>
          <a:srcRect t="26711" b="62955"/>
          <a:stretch>
            <a:fillRect/>
          </a:stretch>
        </p:blipFill>
        <p:spPr>
          <a:xfrm rot="635168">
            <a:off x="-366831" y="5185517"/>
            <a:ext cx="4368039" cy="1512168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17" name="Grafik 16" descr="mobile_growth_2011_d6_w640.png"/>
          <p:cNvPicPr>
            <a:picLocks noChangeAspect="1"/>
          </p:cNvPicPr>
          <p:nvPr/>
        </p:nvPicPr>
        <p:blipFill>
          <a:blip r:embed="rId4" cstate="print"/>
          <a:srcRect t="45983" b="39140"/>
          <a:stretch>
            <a:fillRect/>
          </a:stretch>
        </p:blipFill>
        <p:spPr>
          <a:xfrm rot="20521304">
            <a:off x="4606299" y="3803912"/>
            <a:ext cx="4767998" cy="2376264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18" name="Grafik 17" descr="mobile_growth_2011_d6_w640.png"/>
          <p:cNvPicPr>
            <a:picLocks noChangeAspect="1"/>
          </p:cNvPicPr>
          <p:nvPr/>
        </p:nvPicPr>
        <p:blipFill>
          <a:blip r:embed="rId4" cstate="print"/>
          <a:srcRect t="70152" r="58544" b="15635"/>
          <a:stretch>
            <a:fillRect/>
          </a:stretch>
        </p:blipFill>
        <p:spPr>
          <a:xfrm rot="20882294">
            <a:off x="3043790" y="3888462"/>
            <a:ext cx="1562795" cy="1794931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539552" y="2852936"/>
            <a:ext cx="3744416" cy="1362075"/>
          </a:xfrm>
        </p:spPr>
        <p:txBody>
          <a:bodyPr>
            <a:normAutofit fontScale="90000"/>
          </a:bodyPr>
          <a:lstStyle/>
          <a:p>
            <a:r>
              <a:rPr lang="de-DE" sz="4900" cap="small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5	Ausblick </a:t>
            </a:r>
            <a:r>
              <a:rPr lang="de-DE" cap="small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	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 descr="Growth_of_the_Cloud.jpg"/>
          <p:cNvPicPr preferRelativeResize="0"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 rot="821674">
            <a:off x="-1420876" y="-878975"/>
            <a:ext cx="3020607" cy="9047572"/>
          </a:xfrm>
          <a:prstGeom prst="rect">
            <a:avLst/>
          </a:prstGeom>
        </p:spPr>
      </p:pic>
      <p:pic>
        <p:nvPicPr>
          <p:cNvPr id="15" name="Grafik 14" descr="the-cloud-origin-it.jpg"/>
          <p:cNvPicPr preferRelativeResize="0"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 rot="821674">
            <a:off x="1819484" y="-1599055"/>
            <a:ext cx="3020607" cy="9047572"/>
          </a:xfrm>
          <a:prstGeom prst="rect">
            <a:avLst/>
          </a:prstGeom>
        </p:spPr>
      </p:pic>
      <p:pic>
        <p:nvPicPr>
          <p:cNvPr id="16" name="Grafik 15" descr="Growth_of_the_Cloud.jpg"/>
          <p:cNvPicPr preferRelativeResize="0"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 rot="821674">
            <a:off x="4843820" y="-1238589"/>
            <a:ext cx="3020607" cy="9047572"/>
          </a:xfrm>
          <a:prstGeom prst="rect">
            <a:avLst/>
          </a:prstGeom>
        </p:spPr>
      </p:pic>
      <p:pic>
        <p:nvPicPr>
          <p:cNvPr id="17" name="Grafik 16" descr="the-cloud-origin-it.jpg"/>
          <p:cNvPicPr preferRelativeResize="0"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 rot="821674">
            <a:off x="7616277" y="129137"/>
            <a:ext cx="3020607" cy="9047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829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uppieren 17"/>
          <p:cNvGrpSpPr/>
          <p:nvPr/>
        </p:nvGrpSpPr>
        <p:grpSpPr>
          <a:xfrm rot="821674">
            <a:off x="-1318190" y="-1048459"/>
            <a:ext cx="12016601" cy="9047572"/>
            <a:chOff x="0" y="0"/>
            <a:chExt cx="9108504" cy="6858000"/>
          </a:xfrm>
        </p:grpSpPr>
        <p:pic>
          <p:nvPicPr>
            <p:cNvPr id="14" name="Grafik 13" descr="Growth_of_the_Cloud.jp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15" name="Grafik 14" descr="the-cloud-origin-i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  <p:pic>
          <p:nvPicPr>
            <p:cNvPr id="16" name="Grafik 15" descr="Growth_of_the_Cloud.jp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14648" y="0"/>
              <a:ext cx="2289600" cy="6858000"/>
            </a:xfrm>
            <a:prstGeom prst="rect">
              <a:avLst/>
            </a:prstGeom>
          </p:spPr>
        </p:pic>
        <p:pic>
          <p:nvPicPr>
            <p:cNvPr id="17" name="Grafik 16" descr="the-cloud-origin-i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8904" y="0"/>
              <a:ext cx="2289600" cy="6858000"/>
            </a:xfrm>
            <a:prstGeom prst="rect">
              <a:avLst/>
            </a:prstGeom>
          </p:spPr>
        </p:pic>
      </p:grp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-1476672" y="-1293595"/>
            <a:ext cx="12889432" cy="9433048"/>
          </a:xfrm>
          <a:prstGeom prst="rect">
            <a:avLst/>
          </a:prstGeom>
          <a:solidFill>
            <a:schemeClr val="accent4">
              <a:lumMod val="40000"/>
              <a:lumOff val="60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ige Legende 12"/>
          <p:cNvSpPr/>
          <p:nvPr/>
        </p:nvSpPr>
        <p:spPr>
          <a:xfrm>
            <a:off x="827584" y="1124744"/>
            <a:ext cx="7560840" cy="5184576"/>
          </a:xfrm>
          <a:prstGeom prst="wedgeRectCallout">
            <a:avLst>
              <a:gd name="adj1" fmla="val 45593"/>
              <a:gd name="adj2" fmla="val 60131"/>
            </a:avLst>
          </a:prstGeom>
          <a:solidFill>
            <a:srgbClr val="C198E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b="1" dirty="0">
                <a:solidFill>
                  <a:srgbClr val="323232"/>
                </a:solidFill>
              </a:rPr>
              <a:t>Früher:</a:t>
            </a:r>
          </a:p>
          <a:p>
            <a:pPr marL="812800" lvl="1" indent="-3556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Mobile Geräte (Apple)</a:t>
            </a:r>
          </a:p>
          <a:p>
            <a:pPr marL="812800" lvl="1" indent="-3556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Internetsuche (Google)</a:t>
            </a:r>
          </a:p>
          <a:p>
            <a:pPr marL="812800" lvl="1" indent="-3556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Soziales Netzwerk (</a:t>
            </a:r>
            <a:r>
              <a:rPr lang="de-DE" sz="2400" b="1" dirty="0" err="1">
                <a:solidFill>
                  <a:srgbClr val="323232"/>
                </a:solidFill>
              </a:rPr>
              <a:t>Facebook</a:t>
            </a:r>
            <a:r>
              <a:rPr lang="de-DE" sz="2400" b="1" dirty="0">
                <a:solidFill>
                  <a:srgbClr val="323232"/>
                </a:solidFill>
              </a:rPr>
              <a:t>) </a:t>
            </a:r>
          </a:p>
          <a:p>
            <a:pPr marL="812800" lvl="1" indent="-3556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Handel (Amazon)</a:t>
            </a:r>
          </a:p>
          <a:p>
            <a:r>
              <a:rPr lang="de-DE" sz="2400" b="1" dirty="0">
                <a:solidFill>
                  <a:srgbClr val="323232"/>
                </a:solidFill>
              </a:rPr>
              <a:t>Heute:</a:t>
            </a:r>
          </a:p>
          <a:p>
            <a:pPr marL="812800" lvl="1" indent="-3556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„Kampf der Giganten“</a:t>
            </a:r>
          </a:p>
          <a:p>
            <a:pPr marL="812800" lvl="1" indent="-3556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Ausweitung weg vom Kerngeschäft, </a:t>
            </a:r>
            <a:br>
              <a:rPr lang="de-DE" sz="2400" b="1" dirty="0">
                <a:solidFill>
                  <a:srgbClr val="323232"/>
                </a:solidFill>
              </a:rPr>
            </a:br>
            <a:r>
              <a:rPr lang="de-DE" sz="2400" b="1" dirty="0">
                <a:solidFill>
                  <a:srgbClr val="323232"/>
                </a:solidFill>
              </a:rPr>
              <a:t>wer nicht wächst verliert</a:t>
            </a:r>
          </a:p>
          <a:p>
            <a:pPr marL="812800" lvl="1" indent="-3556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Plattformstrategie: </a:t>
            </a:r>
            <a:br>
              <a:rPr lang="de-DE" sz="2400" b="1" dirty="0">
                <a:solidFill>
                  <a:srgbClr val="323232"/>
                </a:solidFill>
              </a:rPr>
            </a:br>
            <a:r>
              <a:rPr lang="de-DE" sz="2400" b="1" dirty="0">
                <a:solidFill>
                  <a:srgbClr val="323232"/>
                </a:solidFill>
              </a:rPr>
              <a:t>möglichst viele Dienste auf das eigene Angeboten vereinen und miteinander verzahnen - Kundenbindung</a:t>
            </a: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817819">
            <a:off x="5878115" y="1014005"/>
            <a:ext cx="2966550" cy="2201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419100">
              <a:schemeClr val="accent1">
                <a:alpha val="54000"/>
              </a:schemeClr>
            </a:glow>
          </a:effec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288223">
            <a:off x="1090753" y="-1665941"/>
            <a:ext cx="10692680" cy="1914283"/>
          </a:xfrm>
          <a:solidFill>
            <a:srgbClr val="C198E0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r>
              <a:rPr lang="de-DE" sz="6600" dirty="0"/>
              <a:t>           </a:t>
            </a:r>
            <a:br>
              <a:rPr lang="de-DE" sz="6600" dirty="0"/>
            </a:br>
            <a:br>
              <a:rPr lang="de-DE" sz="6600" dirty="0"/>
            </a:br>
            <a:r>
              <a:rPr lang="de-DE" sz="6600" dirty="0"/>
              <a:t>  </a:t>
            </a:r>
            <a:r>
              <a:rPr lang="de-DE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Krieg der Plattformen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ussdiagramm: Prozess 3"/>
          <p:cNvSpPr/>
          <p:nvPr/>
        </p:nvSpPr>
        <p:spPr>
          <a:xfrm>
            <a:off x="0" y="0"/>
            <a:ext cx="9144000" cy="6858000"/>
          </a:xfrm>
          <a:prstGeom prst="flowChartProcess">
            <a:avLst/>
          </a:prstGeom>
          <a:solidFill>
            <a:srgbClr val="C198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55576" y="2636912"/>
            <a:ext cx="5184576" cy="1362075"/>
          </a:xfrm>
        </p:spPr>
        <p:txBody>
          <a:bodyPr>
            <a:noAutofit/>
          </a:bodyPr>
          <a:lstStyle/>
          <a:p>
            <a:r>
              <a:rPr lang="de-DE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Allgegenwärtig &amp; Unsichtbarkeit</a:t>
            </a:r>
            <a:br>
              <a:rPr lang="de-DE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</a:br>
            <a:r>
              <a:rPr lang="de-DE" dirty="0" err="1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Ubiquitous</a:t>
            </a:r>
            <a:endParaRPr lang="de-DE" dirty="0"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 rot="821674">
            <a:off x="-1318190" y="-1048459"/>
            <a:ext cx="12016601" cy="9047572"/>
            <a:chOff x="0" y="0"/>
            <a:chExt cx="9108504" cy="6858000"/>
          </a:xfrm>
        </p:grpSpPr>
        <p:pic>
          <p:nvPicPr>
            <p:cNvPr id="5" name="Grafik 4" descr="Growth_of_the_Cloud.jp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6" name="Grafik 5" descr="the-cloud-origin-i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  <p:pic>
          <p:nvPicPr>
            <p:cNvPr id="7" name="Grafik 6" descr="Growth_of_the_Cloud.jp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14648" y="0"/>
              <a:ext cx="2289600" cy="6858000"/>
            </a:xfrm>
            <a:prstGeom prst="rect">
              <a:avLst/>
            </a:prstGeom>
          </p:spPr>
        </p:pic>
        <p:pic>
          <p:nvPicPr>
            <p:cNvPr id="8" name="Grafik 7" descr="the-cloud-origin-i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8904" y="0"/>
              <a:ext cx="2289600" cy="6858000"/>
            </a:xfrm>
            <a:prstGeom prst="rect">
              <a:avLst/>
            </a:prstGeom>
          </p:spPr>
        </p:pic>
      </p:grpSp>
      <p:sp>
        <p:nvSpPr>
          <p:cNvPr id="3" name="Inhaltsplatzhalter 2"/>
          <p:cNvSpPr>
            <a:spLocks noGrp="1"/>
          </p:cNvSpPr>
          <p:nvPr>
            <p:ph idx="13"/>
          </p:nvPr>
        </p:nvSpPr>
        <p:spPr>
          <a:xfrm>
            <a:off x="827088" y="1125538"/>
            <a:ext cx="7561262" cy="5183187"/>
          </a:xfrm>
        </p:spPr>
        <p:txBody>
          <a:bodyPr>
            <a:normAutofit/>
          </a:bodyPr>
          <a:lstStyle/>
          <a:p>
            <a:pPr>
              <a:buNone/>
            </a:pPr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-1476672" y="-1293595"/>
            <a:ext cx="12889432" cy="9433048"/>
          </a:xfrm>
          <a:prstGeom prst="rect">
            <a:avLst/>
          </a:prstGeom>
          <a:solidFill>
            <a:schemeClr val="accent4">
              <a:lumMod val="40000"/>
              <a:lumOff val="60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ige Legende 8"/>
          <p:cNvSpPr/>
          <p:nvPr/>
        </p:nvSpPr>
        <p:spPr>
          <a:xfrm>
            <a:off x="827584" y="1124744"/>
            <a:ext cx="7560840" cy="5472608"/>
          </a:xfrm>
          <a:prstGeom prst="wedgeRectCallout">
            <a:avLst>
              <a:gd name="adj1" fmla="val 53174"/>
              <a:gd name="adj2" fmla="val 66185"/>
            </a:avLst>
          </a:prstGeom>
          <a:solidFill>
            <a:srgbClr val="C198E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endParaRPr lang="de-DE" sz="2400" b="1" dirty="0">
              <a:solidFill>
                <a:srgbClr val="323232"/>
              </a:solidFill>
            </a:endParaRPr>
          </a:p>
          <a:p>
            <a:pPr>
              <a:buNone/>
            </a:pPr>
            <a:r>
              <a:rPr lang="de-DE" sz="2400" b="1" dirty="0">
                <a:solidFill>
                  <a:srgbClr val="323232"/>
                </a:solidFill>
              </a:rPr>
              <a:t>…alles geht in den Untergrund</a:t>
            </a:r>
          </a:p>
          <a:p>
            <a:pPr>
              <a:buNone/>
            </a:pPr>
            <a:endParaRPr lang="en-US" sz="2400" b="1" dirty="0">
              <a:solidFill>
                <a:srgbClr val="323232"/>
              </a:solidFill>
            </a:endParaRPr>
          </a:p>
          <a:p>
            <a:pPr>
              <a:buNone/>
            </a:pPr>
            <a:r>
              <a:rPr lang="en-US" sz="2400" b="1" dirty="0">
                <a:solidFill>
                  <a:srgbClr val="323232"/>
                </a:solidFill>
              </a:rPr>
              <a:t>	</a:t>
            </a:r>
            <a:r>
              <a:rPr lang="en-US" sz="2400" b="1" i="1" dirty="0">
                <a:solidFill>
                  <a:srgbClr val="323232"/>
                </a:solidFill>
              </a:rPr>
              <a:t>“In the future, content management </a:t>
            </a:r>
            <a:br>
              <a:rPr lang="en-US" sz="2400" b="1" i="1" dirty="0">
                <a:solidFill>
                  <a:srgbClr val="323232"/>
                </a:solidFill>
              </a:rPr>
            </a:br>
            <a:r>
              <a:rPr lang="en-US" sz="2400" b="1" i="1" dirty="0">
                <a:solidFill>
                  <a:srgbClr val="323232"/>
                </a:solidFill>
              </a:rPr>
              <a:t>	will become like air, invisible to users. </a:t>
            </a:r>
            <a:br>
              <a:rPr lang="en-US" sz="2400" b="1" i="1" dirty="0">
                <a:solidFill>
                  <a:srgbClr val="323232"/>
                </a:solidFill>
              </a:rPr>
            </a:br>
            <a:r>
              <a:rPr lang="en-US" sz="2400" b="1" i="1" dirty="0">
                <a:solidFill>
                  <a:srgbClr val="323232"/>
                </a:solidFill>
              </a:rPr>
              <a:t>	The content will be automatically managed. </a:t>
            </a:r>
            <a:br>
              <a:rPr lang="en-US" sz="2400" b="1" i="1" dirty="0">
                <a:solidFill>
                  <a:srgbClr val="323232"/>
                </a:solidFill>
              </a:rPr>
            </a:br>
            <a:r>
              <a:rPr lang="en-US" sz="2400" b="1" i="1" dirty="0">
                <a:solidFill>
                  <a:srgbClr val="323232"/>
                </a:solidFill>
              </a:rPr>
              <a:t>	We won't have to spend any thoughts </a:t>
            </a:r>
            <a:br>
              <a:rPr lang="en-US" sz="2400" b="1" i="1" dirty="0">
                <a:solidFill>
                  <a:srgbClr val="323232"/>
                </a:solidFill>
              </a:rPr>
            </a:br>
            <a:r>
              <a:rPr lang="en-US" sz="2400" b="1" i="1" dirty="0">
                <a:solidFill>
                  <a:srgbClr val="323232"/>
                </a:solidFill>
              </a:rPr>
              <a:t>	on how to manage our content. </a:t>
            </a:r>
            <a:br>
              <a:rPr lang="en-US" sz="2400" b="1" i="1" dirty="0">
                <a:solidFill>
                  <a:srgbClr val="323232"/>
                </a:solidFill>
              </a:rPr>
            </a:br>
            <a:r>
              <a:rPr lang="en-US" sz="2400" b="1" i="1" dirty="0">
                <a:solidFill>
                  <a:srgbClr val="323232"/>
                </a:solidFill>
              </a:rPr>
              <a:t>	We won't have to care about different formats or 	types of content, where the content is stored, or 	what version of it that is the correct one. </a:t>
            </a:r>
            <a:br>
              <a:rPr lang="en-US" sz="2400" b="1" i="1" dirty="0">
                <a:solidFill>
                  <a:srgbClr val="323232"/>
                </a:solidFill>
              </a:rPr>
            </a:br>
            <a:r>
              <a:rPr lang="en-US" sz="2400" b="1" i="1" dirty="0">
                <a:solidFill>
                  <a:srgbClr val="323232"/>
                </a:solidFill>
              </a:rPr>
              <a:t>	Instead we will be able to concentrate entirely </a:t>
            </a:r>
            <a:br>
              <a:rPr lang="en-US" sz="2400" b="1" i="1" dirty="0">
                <a:solidFill>
                  <a:srgbClr val="323232"/>
                </a:solidFill>
              </a:rPr>
            </a:br>
            <a:r>
              <a:rPr lang="en-US" sz="2400" b="1" i="1" dirty="0">
                <a:solidFill>
                  <a:srgbClr val="323232"/>
                </a:solidFill>
              </a:rPr>
              <a:t>	on how to communicate effectively.”</a:t>
            </a:r>
          </a:p>
          <a:p>
            <a:endParaRPr lang="en-US" sz="2400" b="1" dirty="0">
              <a:solidFill>
                <a:srgbClr val="323232"/>
              </a:solidFill>
            </a:endParaRPr>
          </a:p>
          <a:p>
            <a:pPr>
              <a:buNone/>
            </a:pPr>
            <a:r>
              <a:rPr lang="en-US" sz="2400" b="1" dirty="0">
                <a:solidFill>
                  <a:srgbClr val="323232"/>
                </a:solidFill>
              </a:rPr>
              <a:t>						</a:t>
            </a:r>
            <a:r>
              <a:rPr lang="en-US" sz="2000" b="1" dirty="0">
                <a:solidFill>
                  <a:srgbClr val="323232"/>
                </a:solidFill>
              </a:rPr>
              <a:t>Oscar Berg 2011</a:t>
            </a:r>
            <a:endParaRPr lang="de-DE" sz="2400" b="1" dirty="0">
              <a:solidFill>
                <a:srgbClr val="323232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 rot="682014">
            <a:off x="2044916" y="-1885570"/>
            <a:ext cx="11353934" cy="2522332"/>
          </a:xfrm>
          <a:solidFill>
            <a:srgbClr val="C198E0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r>
              <a:rPr lang="de-DE" dirty="0"/>
              <a:t>     </a:t>
            </a: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sz="1800" dirty="0"/>
            </a:br>
            <a:r>
              <a:rPr lang="de-DE" sz="1800" dirty="0"/>
              <a:t>     </a:t>
            </a:r>
            <a:r>
              <a:rPr lang="de-DE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Unsichtbarkeit an der Oberfläche…</a:t>
            </a:r>
            <a:endParaRPr lang="de-DE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 rot="821674">
            <a:off x="-1318190" y="-1048459"/>
            <a:ext cx="12016601" cy="9047572"/>
            <a:chOff x="0" y="0"/>
            <a:chExt cx="9108504" cy="6858000"/>
          </a:xfrm>
        </p:grpSpPr>
        <p:pic>
          <p:nvPicPr>
            <p:cNvPr id="5" name="Grafik 4" descr="Growth_of_the_Cloud.jp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6" name="Grafik 5" descr="the-cloud-origin-i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  <p:pic>
          <p:nvPicPr>
            <p:cNvPr id="7" name="Grafik 6" descr="Growth_of_the_Cloud.jp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14648" y="0"/>
              <a:ext cx="2289600" cy="6858000"/>
            </a:xfrm>
            <a:prstGeom prst="rect">
              <a:avLst/>
            </a:prstGeom>
          </p:spPr>
        </p:pic>
        <p:pic>
          <p:nvPicPr>
            <p:cNvPr id="8" name="Grafik 7" descr="the-cloud-origin-i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8904" y="0"/>
              <a:ext cx="2289600" cy="6858000"/>
            </a:xfrm>
            <a:prstGeom prst="rect">
              <a:avLst/>
            </a:prstGeom>
          </p:spPr>
        </p:pic>
      </p:grpSp>
      <p:sp>
        <p:nvSpPr>
          <p:cNvPr id="3" name="Inhaltsplatzhalter 2"/>
          <p:cNvSpPr>
            <a:spLocks noGrp="1"/>
          </p:cNvSpPr>
          <p:nvPr>
            <p:ph idx="13"/>
          </p:nvPr>
        </p:nvSpPr>
        <p:spPr>
          <a:xfrm>
            <a:off x="827088" y="1125538"/>
            <a:ext cx="7561262" cy="5183187"/>
          </a:xfrm>
        </p:spPr>
        <p:txBody>
          <a:bodyPr>
            <a:normAutofit/>
          </a:bodyPr>
          <a:lstStyle/>
          <a:p>
            <a:pPr>
              <a:buNone/>
            </a:pPr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-1476672" y="-1293595"/>
            <a:ext cx="12889432" cy="9433048"/>
          </a:xfrm>
          <a:prstGeom prst="rect">
            <a:avLst/>
          </a:prstGeom>
          <a:solidFill>
            <a:schemeClr val="accent4">
              <a:lumMod val="40000"/>
              <a:lumOff val="60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ige Legende 8"/>
          <p:cNvSpPr/>
          <p:nvPr/>
        </p:nvSpPr>
        <p:spPr>
          <a:xfrm>
            <a:off x="827584" y="1124744"/>
            <a:ext cx="7560840" cy="5184576"/>
          </a:xfrm>
          <a:prstGeom prst="wedgeRectCallout">
            <a:avLst>
              <a:gd name="adj1" fmla="val 49745"/>
              <a:gd name="adj2" fmla="val 66449"/>
            </a:avLst>
          </a:prstGeom>
          <a:solidFill>
            <a:srgbClr val="C198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de-DE" sz="2400" b="1" dirty="0">
                <a:solidFill>
                  <a:srgbClr val="323232"/>
                </a:solidFill>
              </a:rPr>
              <a:t>…alles geht in den Untergrund</a:t>
            </a:r>
          </a:p>
          <a:p>
            <a:pPr>
              <a:buNone/>
            </a:pPr>
            <a:endParaRPr lang="de-DE" sz="2400" b="1" dirty="0">
              <a:solidFill>
                <a:srgbClr val="323232"/>
              </a:solidFill>
            </a:endParaRPr>
          </a:p>
          <a:p>
            <a:r>
              <a:rPr lang="en-US" sz="2400" b="1" i="1" dirty="0">
                <a:solidFill>
                  <a:srgbClr val="323232"/>
                </a:solidFill>
              </a:rPr>
              <a:t>	“Library services such as version control </a:t>
            </a:r>
            <a:br>
              <a:rPr lang="en-US" sz="2400" b="1" i="1" dirty="0">
                <a:solidFill>
                  <a:srgbClr val="323232"/>
                </a:solidFill>
              </a:rPr>
            </a:br>
            <a:r>
              <a:rPr lang="en-US" sz="2400" b="1" i="1" dirty="0">
                <a:solidFill>
                  <a:srgbClr val="323232"/>
                </a:solidFill>
              </a:rPr>
              <a:t>	and checkout/</a:t>
            </a:r>
            <a:r>
              <a:rPr lang="en-US" sz="2400" b="1" i="1" dirty="0" err="1">
                <a:solidFill>
                  <a:srgbClr val="323232"/>
                </a:solidFill>
              </a:rPr>
              <a:t>checkin</a:t>
            </a:r>
            <a:r>
              <a:rPr lang="en-US" sz="2400" b="1" i="1" dirty="0">
                <a:solidFill>
                  <a:srgbClr val="323232"/>
                </a:solidFill>
              </a:rPr>
              <a:t> are happening </a:t>
            </a:r>
            <a:br>
              <a:rPr lang="en-US" sz="2400" b="1" i="1" dirty="0">
                <a:solidFill>
                  <a:srgbClr val="323232"/>
                </a:solidFill>
              </a:rPr>
            </a:br>
            <a:r>
              <a:rPr lang="en-US" sz="2400" b="1" i="1" dirty="0">
                <a:solidFill>
                  <a:srgbClr val="323232"/>
                </a:solidFill>
              </a:rPr>
              <a:t>	behind the scenes.“</a:t>
            </a:r>
          </a:p>
          <a:p>
            <a:endParaRPr lang="en-US" sz="2400" b="1" dirty="0">
              <a:solidFill>
                <a:srgbClr val="323232"/>
              </a:solidFill>
            </a:endParaRPr>
          </a:p>
          <a:p>
            <a:r>
              <a:rPr lang="en-US" sz="2400" b="1" i="1" dirty="0">
                <a:solidFill>
                  <a:srgbClr val="323232"/>
                </a:solidFill>
              </a:rPr>
              <a:t>	“Cloud-based storage and automatic 	synchronization services enables seamless </a:t>
            </a:r>
            <a:br>
              <a:rPr lang="en-US" sz="2400" b="1" i="1" dirty="0">
                <a:solidFill>
                  <a:srgbClr val="323232"/>
                </a:solidFill>
              </a:rPr>
            </a:br>
            <a:r>
              <a:rPr lang="en-US" sz="2400" b="1" i="1" dirty="0">
                <a:solidFill>
                  <a:srgbClr val="323232"/>
                </a:solidFill>
              </a:rPr>
              <a:t>	working across any device.” </a:t>
            </a:r>
          </a:p>
          <a:p>
            <a:endParaRPr lang="en-US" sz="2400" b="1" dirty="0">
              <a:solidFill>
                <a:srgbClr val="323232"/>
              </a:solidFill>
            </a:endParaRPr>
          </a:p>
          <a:p>
            <a:r>
              <a:rPr lang="en-US" sz="2400" b="1" dirty="0">
                <a:solidFill>
                  <a:srgbClr val="323232"/>
                </a:solidFill>
              </a:rPr>
              <a:t>	</a:t>
            </a:r>
            <a:r>
              <a:rPr lang="en-US" sz="2400" b="1" i="1" dirty="0">
                <a:solidFill>
                  <a:srgbClr val="323232"/>
                </a:solidFill>
              </a:rPr>
              <a:t>“</a:t>
            </a:r>
            <a:r>
              <a:rPr lang="de-DE" sz="2400" b="1" i="1" dirty="0" err="1">
                <a:solidFill>
                  <a:srgbClr val="323232"/>
                </a:solidFill>
              </a:rPr>
              <a:t>Nothing</a:t>
            </a:r>
            <a:r>
              <a:rPr lang="de-DE" sz="2400" b="1" i="1" dirty="0">
                <a:solidFill>
                  <a:srgbClr val="323232"/>
                </a:solidFill>
              </a:rPr>
              <a:t> </a:t>
            </a:r>
            <a:r>
              <a:rPr lang="de-DE" sz="2400" b="1" i="1" dirty="0" err="1">
                <a:solidFill>
                  <a:srgbClr val="323232"/>
                </a:solidFill>
              </a:rPr>
              <a:t>is</a:t>
            </a:r>
            <a:r>
              <a:rPr lang="de-DE" sz="2400" b="1" i="1" dirty="0">
                <a:solidFill>
                  <a:srgbClr val="323232"/>
                </a:solidFill>
              </a:rPr>
              <a:t> </a:t>
            </a:r>
            <a:r>
              <a:rPr lang="de-DE" sz="2400" b="1" i="1" dirty="0" err="1">
                <a:solidFill>
                  <a:srgbClr val="323232"/>
                </a:solidFill>
              </a:rPr>
              <a:t>deleted</a:t>
            </a:r>
            <a:r>
              <a:rPr lang="de-DE" sz="2400" b="1" i="1" dirty="0">
                <a:solidFill>
                  <a:srgbClr val="323232"/>
                </a:solidFill>
              </a:rPr>
              <a:t>. </a:t>
            </a:r>
            <a:r>
              <a:rPr lang="de-DE" sz="2400" b="1" i="1" dirty="0" err="1">
                <a:solidFill>
                  <a:srgbClr val="323232"/>
                </a:solidFill>
              </a:rPr>
              <a:t>Ever</a:t>
            </a:r>
            <a:r>
              <a:rPr lang="de-DE" sz="2400" b="1" i="1" dirty="0">
                <a:solidFill>
                  <a:srgbClr val="323232"/>
                </a:solidFill>
              </a:rPr>
              <a:t>.“</a:t>
            </a:r>
          </a:p>
          <a:p>
            <a:endParaRPr lang="de-DE" sz="2400" b="1" dirty="0">
              <a:solidFill>
                <a:srgbClr val="323232"/>
              </a:solidFill>
            </a:endParaRPr>
          </a:p>
          <a:p>
            <a:pPr>
              <a:buNone/>
            </a:pPr>
            <a:r>
              <a:rPr lang="en-US" sz="2400" b="1" dirty="0">
                <a:solidFill>
                  <a:srgbClr val="323232"/>
                </a:solidFill>
              </a:rPr>
              <a:t>						</a:t>
            </a:r>
            <a:r>
              <a:rPr lang="en-US" sz="2000" b="1" dirty="0">
                <a:solidFill>
                  <a:srgbClr val="323232"/>
                </a:solidFill>
              </a:rPr>
              <a:t>Oscar Berg, 2011</a:t>
            </a:r>
            <a:endParaRPr lang="de-DE" sz="2400" b="1" dirty="0">
              <a:solidFill>
                <a:srgbClr val="323232"/>
              </a:solidFill>
            </a:endParaRPr>
          </a:p>
        </p:txBody>
      </p:sp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 rot="682014">
            <a:off x="2044916" y="-1885570"/>
            <a:ext cx="11353934" cy="2522332"/>
          </a:xfrm>
          <a:solidFill>
            <a:srgbClr val="C198E0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r>
              <a:rPr lang="de-DE" dirty="0"/>
              <a:t>     </a:t>
            </a: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br>
              <a:rPr lang="de-DE" sz="1800" dirty="0"/>
            </a:br>
            <a:r>
              <a:rPr lang="de-DE" sz="1800" dirty="0"/>
              <a:t>     </a:t>
            </a:r>
            <a:r>
              <a:rPr lang="de-DE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Unsichtbarkeit an der Oberfläche…</a:t>
            </a:r>
            <a:endParaRPr lang="de-DE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 rot="821674">
            <a:off x="-1318190" y="-1048459"/>
            <a:ext cx="12016601" cy="9047572"/>
            <a:chOff x="0" y="0"/>
            <a:chExt cx="9108504" cy="6858000"/>
          </a:xfrm>
        </p:grpSpPr>
        <p:pic>
          <p:nvPicPr>
            <p:cNvPr id="5" name="Grafik 4" descr="Growth_of_the_Cloud.jp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6" name="Grafik 5" descr="the-cloud-origin-i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  <p:pic>
          <p:nvPicPr>
            <p:cNvPr id="7" name="Grafik 6" descr="Growth_of_the_Cloud.jp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14648" y="0"/>
              <a:ext cx="2289600" cy="6858000"/>
            </a:xfrm>
            <a:prstGeom prst="rect">
              <a:avLst/>
            </a:prstGeom>
          </p:spPr>
        </p:pic>
        <p:pic>
          <p:nvPicPr>
            <p:cNvPr id="8" name="Grafik 7" descr="the-cloud-origin-i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8904" y="0"/>
              <a:ext cx="2289600" cy="6858000"/>
            </a:xfrm>
            <a:prstGeom prst="rect">
              <a:avLst/>
            </a:prstGeom>
          </p:spPr>
        </p:pic>
      </p:grpSp>
      <p:sp>
        <p:nvSpPr>
          <p:cNvPr id="3" name="Inhaltsplatzhalter 2"/>
          <p:cNvSpPr>
            <a:spLocks noGrp="1"/>
          </p:cNvSpPr>
          <p:nvPr>
            <p:ph idx="13"/>
          </p:nvPr>
        </p:nvSpPr>
        <p:spPr>
          <a:xfrm>
            <a:off x="827088" y="1125538"/>
            <a:ext cx="7561262" cy="5183187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10" name="Rechteck 9"/>
          <p:cNvSpPr/>
          <p:nvPr/>
        </p:nvSpPr>
        <p:spPr>
          <a:xfrm>
            <a:off x="-1476672" y="-1293595"/>
            <a:ext cx="12889432" cy="9433048"/>
          </a:xfrm>
          <a:prstGeom prst="rect">
            <a:avLst/>
          </a:prstGeom>
          <a:solidFill>
            <a:schemeClr val="accent4">
              <a:lumMod val="40000"/>
              <a:lumOff val="60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ige Legende 8"/>
          <p:cNvSpPr/>
          <p:nvPr/>
        </p:nvSpPr>
        <p:spPr>
          <a:xfrm>
            <a:off x="827584" y="1124744"/>
            <a:ext cx="7560840" cy="5184576"/>
          </a:xfrm>
          <a:prstGeom prst="wedgeRectCallout">
            <a:avLst>
              <a:gd name="adj1" fmla="val 57146"/>
              <a:gd name="adj2" fmla="val 66185"/>
            </a:avLst>
          </a:prstGeom>
          <a:solidFill>
            <a:srgbClr val="C198E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2400" b="1" dirty="0">
              <a:solidFill>
                <a:srgbClr val="323232"/>
              </a:solidFill>
            </a:endParaRPr>
          </a:p>
          <a:p>
            <a:pPr>
              <a:buNone/>
            </a:pPr>
            <a:endParaRPr lang="de-DE" sz="2400" b="1" dirty="0">
              <a:solidFill>
                <a:srgbClr val="323232"/>
              </a:solidFill>
            </a:endParaRPr>
          </a:p>
          <a:p>
            <a:pPr>
              <a:buNone/>
            </a:pPr>
            <a:r>
              <a:rPr lang="de-DE" sz="2400" b="1" dirty="0">
                <a:solidFill>
                  <a:srgbClr val="323232"/>
                </a:solidFill>
              </a:rPr>
              <a:t>	</a:t>
            </a:r>
            <a:r>
              <a:rPr lang="de-DE" sz="2400" b="1" i="1" dirty="0">
                <a:solidFill>
                  <a:srgbClr val="323232"/>
                </a:solidFill>
              </a:rPr>
              <a:t>„Im 21. Jahrhundert wird die </a:t>
            </a:r>
            <a:br>
              <a:rPr lang="de-DE" sz="2400" b="1" i="1" dirty="0">
                <a:solidFill>
                  <a:srgbClr val="323232"/>
                </a:solidFill>
              </a:rPr>
            </a:br>
            <a:r>
              <a:rPr lang="de-DE" sz="2400" b="1" i="1" dirty="0">
                <a:solidFill>
                  <a:srgbClr val="323232"/>
                </a:solidFill>
              </a:rPr>
              <a:t>	technologische Revolution das Alltägliche, </a:t>
            </a:r>
            <a:br>
              <a:rPr lang="de-DE" sz="2400" b="1" i="1" dirty="0">
                <a:solidFill>
                  <a:srgbClr val="323232"/>
                </a:solidFill>
              </a:rPr>
            </a:br>
            <a:r>
              <a:rPr lang="de-DE" sz="2400" b="1" i="1" dirty="0">
                <a:solidFill>
                  <a:srgbClr val="323232"/>
                </a:solidFill>
              </a:rPr>
              <a:t>	Kleine und Unsichtbare sein.“</a:t>
            </a:r>
          </a:p>
          <a:p>
            <a:endParaRPr lang="de-DE" sz="2400" b="1" dirty="0">
              <a:solidFill>
                <a:srgbClr val="323232"/>
              </a:solidFill>
            </a:endParaRPr>
          </a:p>
          <a:p>
            <a:endParaRPr lang="de-DE" sz="2400" b="1" dirty="0">
              <a:solidFill>
                <a:srgbClr val="323232"/>
              </a:solidFill>
            </a:endParaRPr>
          </a:p>
          <a:p>
            <a:pPr>
              <a:buNone/>
            </a:pPr>
            <a:r>
              <a:rPr lang="de-DE" sz="2400" b="1" dirty="0">
                <a:solidFill>
                  <a:srgbClr val="323232"/>
                </a:solidFill>
              </a:rPr>
              <a:t>					</a:t>
            </a:r>
            <a:r>
              <a:rPr lang="de-DE" sz="2000" b="1" dirty="0">
                <a:solidFill>
                  <a:srgbClr val="323232"/>
                </a:solidFill>
              </a:rPr>
              <a:t>Mark Weiser, 1983</a:t>
            </a:r>
            <a:br>
              <a:rPr lang="de-DE" sz="2000" b="1" dirty="0">
                <a:solidFill>
                  <a:srgbClr val="323232"/>
                </a:solidFill>
              </a:rPr>
            </a:br>
            <a:r>
              <a:rPr lang="de-DE" sz="2000" b="1" dirty="0">
                <a:solidFill>
                  <a:srgbClr val="323232"/>
                </a:solidFill>
              </a:rPr>
              <a:t>					(1952–1999)</a:t>
            </a:r>
            <a:endParaRPr lang="de-DE" sz="2400" b="1" dirty="0">
              <a:solidFill>
                <a:srgbClr val="323232"/>
              </a:solidFill>
            </a:endParaRPr>
          </a:p>
          <a:p>
            <a:endParaRPr lang="de-DE" sz="2400" b="1" dirty="0">
              <a:solidFill>
                <a:srgbClr val="323232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0" y="-1467544"/>
            <a:ext cx="12996936" cy="2232248"/>
          </a:xfrm>
          <a:solidFill>
            <a:srgbClr val="C198E0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Ubiquitous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Computing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/>
          <p:cNvGrpSpPr/>
          <p:nvPr/>
        </p:nvGrpSpPr>
        <p:grpSpPr>
          <a:xfrm rot="821674">
            <a:off x="-1318190" y="-1048459"/>
            <a:ext cx="12016601" cy="9047572"/>
            <a:chOff x="0" y="0"/>
            <a:chExt cx="9108504" cy="6858000"/>
          </a:xfrm>
        </p:grpSpPr>
        <p:pic>
          <p:nvPicPr>
            <p:cNvPr id="6" name="Grafik 5" descr="Growth_of_the_Cloud.jp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8" name="Grafik 7" descr="the-cloud-origin-i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  <p:pic>
          <p:nvPicPr>
            <p:cNvPr id="9" name="Grafik 8" descr="Growth_of_the_Cloud.jp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14648" y="0"/>
              <a:ext cx="2289600" cy="6858000"/>
            </a:xfrm>
            <a:prstGeom prst="rect">
              <a:avLst/>
            </a:prstGeom>
          </p:spPr>
        </p:pic>
        <p:pic>
          <p:nvPicPr>
            <p:cNvPr id="10" name="Grafik 9" descr="the-cloud-origin-i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8904" y="0"/>
              <a:ext cx="2289600" cy="6858000"/>
            </a:xfrm>
            <a:prstGeom prst="rect">
              <a:avLst/>
            </a:prstGeom>
          </p:spPr>
        </p:pic>
      </p:grp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12" name="Rechteck 11"/>
          <p:cNvSpPr/>
          <p:nvPr/>
        </p:nvSpPr>
        <p:spPr>
          <a:xfrm>
            <a:off x="-1476672" y="-1293595"/>
            <a:ext cx="12889432" cy="9433048"/>
          </a:xfrm>
          <a:prstGeom prst="rect">
            <a:avLst/>
          </a:prstGeom>
          <a:solidFill>
            <a:schemeClr val="accent4">
              <a:lumMod val="40000"/>
              <a:lumOff val="60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ige Legende 10"/>
          <p:cNvSpPr/>
          <p:nvPr/>
        </p:nvSpPr>
        <p:spPr>
          <a:xfrm>
            <a:off x="827584" y="1988840"/>
            <a:ext cx="7560840" cy="4608512"/>
          </a:xfrm>
          <a:prstGeom prst="wedgeRectCallout">
            <a:avLst>
              <a:gd name="adj1" fmla="val 48120"/>
              <a:gd name="adj2" fmla="val 126968"/>
            </a:avLst>
          </a:prstGeom>
          <a:solidFill>
            <a:srgbClr val="C198E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Spracherkennen wird stark verbessert, </a:t>
            </a:r>
            <a:br>
              <a:rPr lang="de-DE" sz="2400" b="1" dirty="0">
                <a:solidFill>
                  <a:srgbClr val="323232"/>
                </a:solidFill>
              </a:rPr>
            </a:br>
            <a:r>
              <a:rPr lang="de-DE" sz="2400" b="1" dirty="0">
                <a:solidFill>
                  <a:srgbClr val="323232"/>
                </a:solidFill>
              </a:rPr>
              <a:t>Sprachsteuerung der Standard.</a:t>
            </a:r>
            <a:br>
              <a:rPr lang="de-DE" sz="2400" b="1" dirty="0">
                <a:solidFill>
                  <a:srgbClr val="323232"/>
                </a:solidFill>
              </a:rPr>
            </a:br>
            <a:endParaRPr lang="de-DE" sz="2400" b="1" dirty="0">
              <a:solidFill>
                <a:srgbClr val="323232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Die Tastatur wird überflüssig.</a:t>
            </a:r>
            <a:br>
              <a:rPr lang="de-DE" sz="2400" b="1" dirty="0">
                <a:solidFill>
                  <a:srgbClr val="323232"/>
                </a:solidFill>
              </a:rPr>
            </a:br>
            <a:endParaRPr lang="de-DE" sz="2400" b="1" dirty="0">
              <a:solidFill>
                <a:srgbClr val="323232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Maschinen übersetzen parallel.</a:t>
            </a:r>
          </a:p>
          <a:p>
            <a:pPr marL="342900" indent="-342900">
              <a:buFont typeface="Arial" pitchFamily="34" charset="0"/>
              <a:buChar char="•"/>
            </a:pPr>
            <a:endParaRPr lang="de-DE" sz="2400" b="1" dirty="0">
              <a:solidFill>
                <a:srgbClr val="323232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Vorlesen lassen statt selber lesen.</a:t>
            </a:r>
          </a:p>
          <a:p>
            <a:pPr marL="342900" indent="-342900">
              <a:buFont typeface="Arial" pitchFamily="34" charset="0"/>
              <a:buChar char="•"/>
            </a:pPr>
            <a:endParaRPr lang="de-DE" sz="2400" b="1" dirty="0">
              <a:solidFill>
                <a:srgbClr val="323232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Rückbesinnung auf ursprüngliche kognitive Techniken des Menschen: Sehen, Hören (Fühlen, Schmecken …)</a:t>
            </a:r>
          </a:p>
          <a:p>
            <a:endParaRPr lang="de-DE" sz="2400" b="1" dirty="0">
              <a:solidFill>
                <a:srgbClr val="323232"/>
              </a:solidFill>
            </a:endParaRPr>
          </a:p>
        </p:txBody>
      </p:sp>
      <p:sp>
        <p:nvSpPr>
          <p:cNvPr id="13" name="Titel 1"/>
          <p:cNvSpPr>
            <a:spLocks noGrp="1"/>
          </p:cNvSpPr>
          <p:nvPr>
            <p:ph type="title"/>
          </p:nvPr>
        </p:nvSpPr>
        <p:spPr>
          <a:xfrm>
            <a:off x="0" y="-1467544"/>
            <a:ext cx="12996936" cy="2232248"/>
          </a:xfrm>
          <a:solidFill>
            <a:srgbClr val="C198E0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/>
          <a:lstStyle/>
          <a:p>
            <a:pPr algn="l"/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Spracherkennung, -verstehen &amp; -steuerung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/>
          <p:cNvGrpSpPr/>
          <p:nvPr/>
        </p:nvGrpSpPr>
        <p:grpSpPr>
          <a:xfrm rot="821674">
            <a:off x="-1318190" y="-1048459"/>
            <a:ext cx="12016601" cy="9047572"/>
            <a:chOff x="0" y="0"/>
            <a:chExt cx="9108504" cy="6858000"/>
          </a:xfrm>
        </p:grpSpPr>
        <p:pic>
          <p:nvPicPr>
            <p:cNvPr id="6" name="Grafik 5" descr="Growth_of_the_Cloud.jp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8" name="Grafik 7" descr="the-cloud-origin-i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  <p:pic>
          <p:nvPicPr>
            <p:cNvPr id="9" name="Grafik 8" descr="Growth_of_the_Cloud.jp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14648" y="0"/>
              <a:ext cx="2289600" cy="6858000"/>
            </a:xfrm>
            <a:prstGeom prst="rect">
              <a:avLst/>
            </a:prstGeom>
          </p:spPr>
        </p:pic>
        <p:pic>
          <p:nvPicPr>
            <p:cNvPr id="10" name="Grafik 9" descr="the-cloud-origin-i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8904" y="0"/>
              <a:ext cx="2289600" cy="6858000"/>
            </a:xfrm>
            <a:prstGeom prst="rect">
              <a:avLst/>
            </a:prstGeom>
          </p:spPr>
        </p:pic>
      </p:grp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12" name="Rechteck 11"/>
          <p:cNvSpPr/>
          <p:nvPr/>
        </p:nvSpPr>
        <p:spPr>
          <a:xfrm>
            <a:off x="-1476672" y="-1293595"/>
            <a:ext cx="12889432" cy="9433048"/>
          </a:xfrm>
          <a:prstGeom prst="rect">
            <a:avLst/>
          </a:prstGeom>
          <a:solidFill>
            <a:schemeClr val="accent4">
              <a:lumMod val="40000"/>
              <a:lumOff val="60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ige Legende 10"/>
          <p:cNvSpPr/>
          <p:nvPr/>
        </p:nvSpPr>
        <p:spPr>
          <a:xfrm>
            <a:off x="827584" y="1556792"/>
            <a:ext cx="7560840" cy="4536504"/>
          </a:xfrm>
          <a:prstGeom prst="wedgeRectCallout">
            <a:avLst>
              <a:gd name="adj1" fmla="val 55882"/>
              <a:gd name="adj2" fmla="val 64079"/>
            </a:avLst>
          </a:prstGeom>
          <a:solidFill>
            <a:srgbClr val="C198E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2400" b="1" dirty="0">
              <a:solidFill>
                <a:srgbClr val="323232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de-DE" sz="2400" b="1" dirty="0" err="1">
                <a:solidFill>
                  <a:srgbClr val="323232"/>
                </a:solidFill>
              </a:rPr>
              <a:t>Semantic</a:t>
            </a:r>
            <a:r>
              <a:rPr lang="de-DE" sz="2400" b="1" dirty="0">
                <a:solidFill>
                  <a:srgbClr val="323232"/>
                </a:solidFill>
              </a:rPr>
              <a:t> Web = Alles ist mit allem verknüpft.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Nicht nur die Objekte sondern auch die Beziehungen der Objekte untereinander haben Bedeutung.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Beziehungen werden automatisch ermittelt und über Regeln vererbt.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de-DE" sz="2400" b="1" dirty="0" err="1">
                <a:solidFill>
                  <a:srgbClr val="323232"/>
                </a:solidFill>
              </a:rPr>
              <a:t>Semantic</a:t>
            </a:r>
            <a:r>
              <a:rPr lang="de-DE" sz="2400" b="1" dirty="0">
                <a:solidFill>
                  <a:srgbClr val="323232"/>
                </a:solidFill>
              </a:rPr>
              <a:t> wird automatisiert – im „Guten“ wie im „Schlechten“.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Beziehungen werden für Systeme immer einfacher zu ermitteln, für den Menschen aber immer schwieriger nachzuvollziehen, zu durchschauen und zu kontrollieren.</a:t>
            </a:r>
          </a:p>
        </p:txBody>
      </p:sp>
      <p:sp>
        <p:nvSpPr>
          <p:cNvPr id="13" name="Titel 1"/>
          <p:cNvSpPr txBox="1">
            <a:spLocks/>
          </p:cNvSpPr>
          <p:nvPr/>
        </p:nvSpPr>
        <p:spPr>
          <a:xfrm>
            <a:off x="0" y="-1899592"/>
            <a:ext cx="12996936" cy="2232248"/>
          </a:xfrm>
          <a:prstGeom prst="rect">
            <a:avLst/>
          </a:prstGeom>
          <a:solidFill>
            <a:srgbClr val="C198E0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3232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l"/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Semantic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Web = Web 3.0 ?</a:t>
            </a:r>
          </a:p>
        </p:txBody>
      </p:sp>
    </p:spTree>
    <p:extLst>
      <p:ext uri="{BB962C8B-B14F-4D97-AF65-F5344CB8AC3E}">
        <p14:creationId xmlns:p14="http://schemas.microsoft.com/office/powerpoint/2010/main" val="1318554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/>
          <p:cNvGrpSpPr/>
          <p:nvPr/>
        </p:nvGrpSpPr>
        <p:grpSpPr>
          <a:xfrm rot="821674">
            <a:off x="-1318190" y="-1048459"/>
            <a:ext cx="12016601" cy="9047572"/>
            <a:chOff x="0" y="0"/>
            <a:chExt cx="9108504" cy="6858000"/>
          </a:xfrm>
        </p:grpSpPr>
        <p:pic>
          <p:nvPicPr>
            <p:cNvPr id="6" name="Grafik 5" descr="Growth_of_the_Cloud.jp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8" name="Grafik 7" descr="the-cloud-origin-i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  <p:pic>
          <p:nvPicPr>
            <p:cNvPr id="9" name="Grafik 8" descr="Growth_of_the_Cloud.jp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14648" y="0"/>
              <a:ext cx="2289600" cy="6858000"/>
            </a:xfrm>
            <a:prstGeom prst="rect">
              <a:avLst/>
            </a:prstGeom>
          </p:spPr>
        </p:pic>
        <p:pic>
          <p:nvPicPr>
            <p:cNvPr id="10" name="Grafik 9" descr="the-cloud-origin-i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8904" y="0"/>
              <a:ext cx="2289600" cy="6858000"/>
            </a:xfrm>
            <a:prstGeom prst="rect">
              <a:avLst/>
            </a:prstGeom>
          </p:spPr>
        </p:pic>
      </p:grp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endParaRPr lang="de-DE" dirty="0"/>
          </a:p>
        </p:txBody>
      </p:sp>
      <p:sp>
        <p:nvSpPr>
          <p:cNvPr id="12" name="Rechteck 11"/>
          <p:cNvSpPr/>
          <p:nvPr/>
        </p:nvSpPr>
        <p:spPr>
          <a:xfrm>
            <a:off x="-1476672" y="-1293595"/>
            <a:ext cx="12889432" cy="9433048"/>
          </a:xfrm>
          <a:prstGeom prst="rect">
            <a:avLst/>
          </a:prstGeom>
          <a:solidFill>
            <a:schemeClr val="accent4">
              <a:lumMod val="40000"/>
              <a:lumOff val="60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ige Legende 10"/>
          <p:cNvSpPr/>
          <p:nvPr/>
        </p:nvSpPr>
        <p:spPr>
          <a:xfrm>
            <a:off x="827584" y="1556792"/>
            <a:ext cx="7560840" cy="4536504"/>
          </a:xfrm>
          <a:prstGeom prst="wedgeRectCallout">
            <a:avLst>
              <a:gd name="adj1" fmla="val 55882"/>
              <a:gd name="adj2" fmla="val 64079"/>
            </a:avLst>
          </a:prstGeom>
          <a:solidFill>
            <a:srgbClr val="C198E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de-DE" sz="2400" b="1" dirty="0">
              <a:solidFill>
                <a:srgbClr val="323232"/>
              </a:solidFill>
            </a:endParaRPr>
          </a:p>
          <a:p>
            <a:r>
              <a:rPr lang="de-DE" sz="2400" b="1" dirty="0">
                <a:solidFill>
                  <a:srgbClr val="323232"/>
                </a:solidFill>
              </a:rPr>
              <a:t>3D-Anwendungen sind im Kommen!</a:t>
            </a:r>
          </a:p>
          <a:p>
            <a:pPr>
              <a:spcAft>
                <a:spcPts val="600"/>
              </a:spcAft>
            </a:pPr>
            <a:r>
              <a:rPr lang="de-DE" sz="2400" b="1" dirty="0">
                <a:solidFill>
                  <a:srgbClr val="323232"/>
                </a:solidFill>
              </a:rPr>
              <a:t>Zukunftsvisionen sind </a:t>
            </a:r>
          </a:p>
          <a:p>
            <a:pPr marL="723900" lvl="1" indent="-2667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3D-Webshops, 3D-Chats, 3D-Communities, </a:t>
            </a:r>
          </a:p>
          <a:p>
            <a:pPr marL="723900" lvl="1" indent="-2667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3D-Browsergames, 3D-Messen,</a:t>
            </a:r>
          </a:p>
          <a:p>
            <a:pPr marL="723900" lvl="1" indent="-2667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interaktive 3D-Präsentationen, virtuelle 3D-Messe-Besuche - selbst </a:t>
            </a:r>
            <a:r>
              <a:rPr lang="de-DE" sz="2400" b="1" dirty="0" err="1">
                <a:solidFill>
                  <a:srgbClr val="323232"/>
                </a:solidFill>
              </a:rPr>
              <a:t>Social</a:t>
            </a:r>
            <a:r>
              <a:rPr lang="de-DE" sz="2400" b="1" dirty="0">
                <a:solidFill>
                  <a:srgbClr val="323232"/>
                </a:solidFill>
              </a:rPr>
              <a:t> Networks/ </a:t>
            </a:r>
            <a:r>
              <a:rPr lang="de-DE" sz="2400" b="1" dirty="0" err="1">
                <a:solidFill>
                  <a:srgbClr val="323232"/>
                </a:solidFill>
              </a:rPr>
              <a:t>Social</a:t>
            </a:r>
            <a:r>
              <a:rPr lang="de-DE" sz="2400" b="1" dirty="0">
                <a:solidFill>
                  <a:srgbClr val="323232"/>
                </a:solidFill>
              </a:rPr>
              <a:t> Media in 3D</a:t>
            </a:r>
          </a:p>
          <a:p>
            <a:pPr marL="723900" lvl="1" indent="-266700">
              <a:spcAft>
                <a:spcPts val="600"/>
              </a:spcAft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3D-Homepages</a:t>
            </a:r>
          </a:p>
          <a:p>
            <a:br>
              <a:rPr lang="de-DE" sz="2400" b="1" dirty="0">
                <a:solidFill>
                  <a:srgbClr val="323232"/>
                </a:solidFill>
              </a:rPr>
            </a:br>
            <a:r>
              <a:rPr lang="de-DE" sz="2400" b="1" dirty="0">
                <a:solidFill>
                  <a:srgbClr val="323232"/>
                </a:solidFill>
              </a:rPr>
              <a:t>Ob die Verbreitung bis hin zum vernetzten Web 3D geschieht, hängt von technischer Entwicklung, verfügbaren Bandbreite und </a:t>
            </a:r>
            <a:r>
              <a:rPr lang="de-DE" sz="2400" b="1" dirty="0" err="1">
                <a:solidFill>
                  <a:srgbClr val="323232"/>
                </a:solidFill>
              </a:rPr>
              <a:t>Usability</a:t>
            </a:r>
            <a:r>
              <a:rPr lang="de-DE" sz="2400" b="1" dirty="0">
                <a:solidFill>
                  <a:srgbClr val="323232"/>
                </a:solidFill>
              </a:rPr>
              <a:t> ab.</a:t>
            </a:r>
          </a:p>
          <a:p>
            <a:endParaRPr lang="de-DE" sz="2400" b="1" dirty="0">
              <a:solidFill>
                <a:srgbClr val="323232"/>
              </a:solidFill>
            </a:endParaRPr>
          </a:p>
        </p:txBody>
      </p:sp>
      <p:sp>
        <p:nvSpPr>
          <p:cNvPr id="13" name="Titel 1"/>
          <p:cNvSpPr txBox="1">
            <a:spLocks/>
          </p:cNvSpPr>
          <p:nvPr/>
        </p:nvSpPr>
        <p:spPr>
          <a:xfrm>
            <a:off x="0" y="-1899592"/>
            <a:ext cx="12996936" cy="2232248"/>
          </a:xfrm>
          <a:prstGeom prst="rect">
            <a:avLst/>
          </a:prstGeom>
          <a:solidFill>
            <a:srgbClr val="C198E0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3232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l"/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Web 3D = Web 3.0 ?</a:t>
            </a:r>
          </a:p>
        </p:txBody>
      </p:sp>
    </p:spTree>
    <p:extLst>
      <p:ext uri="{BB962C8B-B14F-4D97-AF65-F5344CB8AC3E}">
        <p14:creationId xmlns:p14="http://schemas.microsoft.com/office/powerpoint/2010/main" val="3824657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ieren 5"/>
          <p:cNvGrpSpPr/>
          <p:nvPr/>
        </p:nvGrpSpPr>
        <p:grpSpPr>
          <a:xfrm rot="821674">
            <a:off x="-1318190" y="-1048459"/>
            <a:ext cx="12016601" cy="9047572"/>
            <a:chOff x="0" y="0"/>
            <a:chExt cx="9108504" cy="6858000"/>
          </a:xfrm>
        </p:grpSpPr>
        <p:pic>
          <p:nvPicPr>
            <p:cNvPr id="7" name="Grafik 6" descr="Growth_of_the_Cloud.jp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8" name="Grafik 7" descr="the-cloud-origin-i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  <p:pic>
          <p:nvPicPr>
            <p:cNvPr id="9" name="Grafik 8" descr="Growth_of_the_Cloud.jp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14648" y="0"/>
              <a:ext cx="2289600" cy="6858000"/>
            </a:xfrm>
            <a:prstGeom prst="rect">
              <a:avLst/>
            </a:prstGeom>
          </p:spPr>
        </p:pic>
        <p:pic>
          <p:nvPicPr>
            <p:cNvPr id="10" name="Grafik 9" descr="the-cloud-origin-i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8904" y="0"/>
              <a:ext cx="2289600" cy="6858000"/>
            </a:xfrm>
            <a:prstGeom prst="rect">
              <a:avLst/>
            </a:prstGeom>
          </p:spPr>
        </p:pic>
      </p:grpSp>
      <p:sp>
        <p:nvSpPr>
          <p:cNvPr id="12" name="Rechteck 11"/>
          <p:cNvSpPr/>
          <p:nvPr/>
        </p:nvSpPr>
        <p:spPr>
          <a:xfrm>
            <a:off x="-1476672" y="-1293595"/>
            <a:ext cx="12889432" cy="9433048"/>
          </a:xfrm>
          <a:prstGeom prst="rect">
            <a:avLst/>
          </a:prstGeom>
          <a:solidFill>
            <a:schemeClr val="accent4">
              <a:lumMod val="40000"/>
              <a:lumOff val="60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5" name="Rechteck 4"/>
          <p:cNvSpPr/>
          <p:nvPr/>
        </p:nvSpPr>
        <p:spPr>
          <a:xfrm>
            <a:off x="7195673" y="6487824"/>
            <a:ext cx="198483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800" dirty="0">
                <a:solidFill>
                  <a:srgbClr val="323232"/>
                </a:solidFill>
                <a:latin typeface="Arial" pitchFamily="34" charset="0"/>
                <a:cs typeface="Arial" pitchFamily="34" charset="0"/>
              </a:rPr>
              <a:t>Quelle: http://3dxplorer.wordpress.com/</a:t>
            </a:r>
          </a:p>
        </p:txBody>
      </p:sp>
      <p:pic>
        <p:nvPicPr>
          <p:cNvPr id="11" name="Grafik 10" descr="Filmstreifen1.jpg"/>
          <p:cNvPicPr>
            <a:picLocks noChangeAspect="1"/>
          </p:cNvPicPr>
          <p:nvPr/>
        </p:nvPicPr>
        <p:blipFill>
          <a:blip r:embed="rId4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43608" y="908720"/>
            <a:ext cx="7665640" cy="5749230"/>
          </a:xfrm>
          <a:prstGeom prst="rect">
            <a:avLst/>
          </a:prstGeom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96144" y="1772817"/>
            <a:ext cx="7164288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itel 1"/>
          <p:cNvSpPr txBox="1">
            <a:spLocks/>
          </p:cNvSpPr>
          <p:nvPr/>
        </p:nvSpPr>
        <p:spPr>
          <a:xfrm rot="487135">
            <a:off x="0" y="-1942076"/>
            <a:ext cx="12996936" cy="2232248"/>
          </a:xfrm>
          <a:prstGeom prst="rect">
            <a:avLst/>
          </a:prstGeom>
          <a:solidFill>
            <a:srgbClr val="C198E0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3232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l"/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A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virtual</a:t>
            </a: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Conference on a 3D </a:t>
            </a:r>
            <a:r>
              <a:rPr lang="de-DE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XPlorer</a:t>
            </a:r>
            <a:endParaRPr lang="de-D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 rot="821674">
            <a:off x="-1318190" y="-1048459"/>
            <a:ext cx="12016601" cy="9047572"/>
            <a:chOff x="0" y="0"/>
            <a:chExt cx="9108504" cy="6858000"/>
          </a:xfrm>
        </p:grpSpPr>
        <p:pic>
          <p:nvPicPr>
            <p:cNvPr id="5" name="Grafik 4" descr="Growth_of_the_Cloud.jp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6" name="Grafik 5" descr="the-cloud-origin-i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  <p:pic>
          <p:nvPicPr>
            <p:cNvPr id="7" name="Grafik 6" descr="Growth_of_the_Cloud.jp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14648" y="0"/>
              <a:ext cx="2289600" cy="6858000"/>
            </a:xfrm>
            <a:prstGeom prst="rect">
              <a:avLst/>
            </a:prstGeom>
          </p:spPr>
        </p:pic>
        <p:pic>
          <p:nvPicPr>
            <p:cNvPr id="8" name="Grafik 7" descr="the-cloud-origin-i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8904" y="0"/>
              <a:ext cx="2289600" cy="6858000"/>
            </a:xfrm>
            <a:prstGeom prst="rect">
              <a:avLst/>
            </a:prstGeom>
          </p:spPr>
        </p:pic>
      </p:grpSp>
      <p:sp>
        <p:nvSpPr>
          <p:cNvPr id="2" name="Textplatzhalter 1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361950" indent="-361950">
              <a:spcAft>
                <a:spcPts val="1200"/>
              </a:spcAft>
            </a:pPr>
            <a:endParaRPr lang="de-DE" b="1" dirty="0"/>
          </a:p>
        </p:txBody>
      </p:sp>
      <p:sp>
        <p:nvSpPr>
          <p:cNvPr id="10" name="Rechteck 9"/>
          <p:cNvSpPr/>
          <p:nvPr/>
        </p:nvSpPr>
        <p:spPr>
          <a:xfrm>
            <a:off x="-1476672" y="-1293595"/>
            <a:ext cx="12889432" cy="9433048"/>
          </a:xfrm>
          <a:prstGeom prst="rect">
            <a:avLst/>
          </a:prstGeom>
          <a:solidFill>
            <a:schemeClr val="accent4">
              <a:lumMod val="40000"/>
              <a:lumOff val="60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ige Legende 8"/>
          <p:cNvSpPr/>
          <p:nvPr/>
        </p:nvSpPr>
        <p:spPr>
          <a:xfrm>
            <a:off x="827584" y="908720"/>
            <a:ext cx="7560840" cy="5184576"/>
          </a:xfrm>
          <a:prstGeom prst="wedgeRectCallout">
            <a:avLst>
              <a:gd name="adj1" fmla="val 54799"/>
              <a:gd name="adj2" fmla="val 67238"/>
            </a:avLst>
          </a:prstGeom>
          <a:solidFill>
            <a:srgbClr val="C198E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1950" indent="-361950">
              <a:spcAft>
                <a:spcPts val="1200"/>
              </a:spcAft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Die Informationsgesellschaft wird von Software getragen, gesteuert und manipuliert.</a:t>
            </a:r>
          </a:p>
          <a:p>
            <a:pPr marL="361950" indent="-361950">
              <a:spcAft>
                <a:spcPts val="1200"/>
              </a:spcAft>
              <a:buFont typeface="Arial" pitchFamily="34" charset="0"/>
              <a:buChar char="•"/>
            </a:pPr>
            <a:r>
              <a:rPr lang="de-DE" sz="2400" b="1" dirty="0" err="1">
                <a:solidFill>
                  <a:srgbClr val="323232"/>
                </a:solidFill>
              </a:rPr>
              <a:t>Informationsverfügbarkeit</a:t>
            </a:r>
            <a:r>
              <a:rPr lang="de-DE" sz="2400" b="1" dirty="0">
                <a:solidFill>
                  <a:srgbClr val="323232"/>
                </a:solidFill>
              </a:rPr>
              <a:t> verändert soziale Schichtung.</a:t>
            </a:r>
          </a:p>
          <a:p>
            <a:pPr marL="361950" indent="-361950">
              <a:spcAft>
                <a:spcPts val="1200"/>
              </a:spcAft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Die Beschleunigung beeinflusst und beeinträchtigt uns zunehmend.</a:t>
            </a:r>
          </a:p>
          <a:p>
            <a:pPr marL="355600" indent="-355600">
              <a:buFont typeface="Arial" pitchFamily="34" charset="0"/>
              <a:buChar char="•"/>
            </a:pPr>
            <a:r>
              <a:rPr lang="de-DE" sz="2400" b="1" dirty="0">
                <a:solidFill>
                  <a:srgbClr val="323232"/>
                </a:solidFill>
              </a:rPr>
              <a:t>Ein neuer Mensch – oder ein neues Menschenbild ? – steht am Horizont:</a:t>
            </a:r>
          </a:p>
          <a:p>
            <a:pPr marL="355600" indent="-355600">
              <a:buNone/>
            </a:pPr>
            <a:r>
              <a:rPr lang="de-DE" sz="2400" b="1" dirty="0">
                <a:solidFill>
                  <a:srgbClr val="323232"/>
                </a:solidFill>
              </a:rPr>
              <a:t> </a:t>
            </a:r>
            <a:br>
              <a:rPr lang="de-DE" sz="2400" b="1" dirty="0">
                <a:solidFill>
                  <a:srgbClr val="323232"/>
                </a:solidFill>
              </a:rPr>
            </a:br>
            <a:r>
              <a:rPr lang="de-DE" sz="2400" b="1" dirty="0">
                <a:solidFill>
                  <a:srgbClr val="323232"/>
                </a:solidFill>
              </a:rPr>
              <a:t>	„Homo </a:t>
            </a:r>
            <a:r>
              <a:rPr lang="de-DE" sz="2400" b="1" dirty="0" err="1">
                <a:solidFill>
                  <a:srgbClr val="323232"/>
                </a:solidFill>
              </a:rPr>
              <a:t>socialus</a:t>
            </a:r>
            <a:r>
              <a:rPr lang="de-DE" sz="2400" b="1" dirty="0">
                <a:solidFill>
                  <a:srgbClr val="323232"/>
                </a:solidFill>
              </a:rPr>
              <a:t> </a:t>
            </a:r>
            <a:r>
              <a:rPr lang="de-DE" sz="2400" b="1" dirty="0" err="1">
                <a:solidFill>
                  <a:srgbClr val="323232"/>
                </a:solidFill>
              </a:rPr>
              <a:t>electronicus</a:t>
            </a:r>
            <a:r>
              <a:rPr lang="de-DE" sz="2400" b="1" dirty="0">
                <a:solidFill>
                  <a:srgbClr val="323232"/>
                </a:solidFill>
              </a:rPr>
              <a:t>“</a:t>
            </a:r>
          </a:p>
        </p:txBody>
      </p:sp>
      <p:sp>
        <p:nvSpPr>
          <p:cNvPr id="12" name="Titel 1"/>
          <p:cNvSpPr txBox="1">
            <a:spLocks/>
          </p:cNvSpPr>
          <p:nvPr/>
        </p:nvSpPr>
        <p:spPr>
          <a:xfrm rot="646964">
            <a:off x="0" y="-1758153"/>
            <a:ext cx="12996936" cy="2232248"/>
          </a:xfrm>
          <a:prstGeom prst="rect">
            <a:avLst/>
          </a:prstGeom>
          <a:solidFill>
            <a:srgbClr val="C198E0"/>
          </a:solidFill>
          <a:ln>
            <a:solidFill>
              <a:schemeClr val="bg1"/>
            </a:solidFill>
          </a:ln>
          <a:scene3d>
            <a:camera prst="perspectiveHeroicExtremeRightFacing"/>
            <a:lightRig rig="threePt" dir="t"/>
          </a:scene3d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3232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l"/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de-DE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Die gesellschaftliche Herausforderung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/>
          <p:cNvGrpSpPr/>
          <p:nvPr/>
        </p:nvGrpSpPr>
        <p:grpSpPr>
          <a:xfrm rot="821674">
            <a:off x="-1318190" y="-1048459"/>
            <a:ext cx="12016601" cy="9047572"/>
            <a:chOff x="0" y="0"/>
            <a:chExt cx="9108504" cy="6858000"/>
          </a:xfrm>
        </p:grpSpPr>
        <p:pic>
          <p:nvPicPr>
            <p:cNvPr id="6" name="Grafik 5" descr="Growth_of_the_Cloud.jp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2289600" cy="6858000"/>
            </a:xfrm>
            <a:prstGeom prst="rect">
              <a:avLst/>
            </a:prstGeom>
          </p:spPr>
        </p:pic>
        <p:pic>
          <p:nvPicPr>
            <p:cNvPr id="7" name="Grafik 6" descr="the-cloud-origin-i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67744" y="0"/>
              <a:ext cx="2289600" cy="6858000"/>
            </a:xfrm>
            <a:prstGeom prst="rect">
              <a:avLst/>
            </a:prstGeom>
          </p:spPr>
        </p:pic>
        <p:pic>
          <p:nvPicPr>
            <p:cNvPr id="8" name="Grafik 7" descr="Growth_of_the_Cloud.jpg"/>
            <p:cNvPicPr preferRelativeResize="0">
              <a:picLocks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14648" y="0"/>
              <a:ext cx="2289600" cy="6858000"/>
            </a:xfrm>
            <a:prstGeom prst="rect">
              <a:avLst/>
            </a:prstGeom>
          </p:spPr>
        </p:pic>
        <p:pic>
          <p:nvPicPr>
            <p:cNvPr id="9" name="Grafik 8" descr="the-cloud-origin-it.jpg"/>
            <p:cNvPicPr preferRelativeResize="0">
              <a:picLocks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8904" y="0"/>
              <a:ext cx="2289600" cy="6858000"/>
            </a:xfrm>
            <a:prstGeom prst="rect">
              <a:avLst/>
            </a:prstGeom>
          </p:spPr>
        </p:pic>
      </p:grpSp>
      <p:sp>
        <p:nvSpPr>
          <p:cNvPr id="11" name="Rechteck 10"/>
          <p:cNvSpPr/>
          <p:nvPr/>
        </p:nvSpPr>
        <p:spPr>
          <a:xfrm>
            <a:off x="-1476672" y="-1293595"/>
            <a:ext cx="12889432" cy="9433048"/>
          </a:xfrm>
          <a:prstGeom prst="rect">
            <a:avLst/>
          </a:prstGeom>
          <a:solidFill>
            <a:schemeClr val="accent4">
              <a:lumMod val="40000"/>
              <a:lumOff val="60000"/>
              <a:alpha val="6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ige Legende 9"/>
          <p:cNvSpPr/>
          <p:nvPr/>
        </p:nvSpPr>
        <p:spPr>
          <a:xfrm>
            <a:off x="611560" y="620688"/>
            <a:ext cx="8244408" cy="3672408"/>
          </a:xfrm>
          <a:prstGeom prst="wedgeRectCallout">
            <a:avLst>
              <a:gd name="adj1" fmla="val 30981"/>
              <a:gd name="adj2" fmla="val 65896"/>
            </a:avLst>
          </a:prstGeom>
          <a:solidFill>
            <a:srgbClr val="C198E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3"/>
          </p:nvPr>
        </p:nvSpPr>
        <p:spPr>
          <a:xfrm>
            <a:off x="971600" y="908720"/>
            <a:ext cx="7561262" cy="3168352"/>
          </a:xfrm>
          <a:solidFill>
            <a:srgbClr val="C198E0"/>
          </a:solidFill>
        </p:spPr>
        <p:txBody>
          <a:bodyPr/>
          <a:lstStyle/>
          <a:p>
            <a:pPr>
              <a:buNone/>
            </a:pPr>
            <a:r>
              <a:rPr lang="de-DE" i="1" dirty="0"/>
              <a:t>	</a:t>
            </a:r>
            <a:r>
              <a:rPr lang="de-DE" sz="2800" i="1" dirty="0"/>
              <a:t>„Der Fortschritt geschieht heute so schnell, dass, während jemand eine Sache für gänzlich undurchführbar erklärt, er von einem anderen unterbrochen wird, der sie schon realisiert hat.“</a:t>
            </a:r>
            <a:endParaRPr lang="de-DE" dirty="0">
              <a:solidFill>
                <a:srgbClr val="FF0000"/>
              </a:solidFill>
            </a:endParaRPr>
          </a:p>
          <a:p>
            <a:pPr algn="r">
              <a:buNone/>
            </a:pPr>
            <a:r>
              <a:rPr lang="de-DE" dirty="0"/>
              <a:t>	</a:t>
            </a:r>
          </a:p>
          <a:p>
            <a:pPr lvl="1" algn="r">
              <a:buNone/>
            </a:pPr>
            <a:r>
              <a:rPr lang="de-DE" dirty="0"/>
              <a:t>Albert Einstein (1879-1955)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2664F828-6FA4-44C4-B5C4-D4DD134EA3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5400" y="4941168"/>
            <a:ext cx="1619672" cy="21595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itel 1"/>
          <p:cNvSpPr>
            <a:spLocks noGrp="1"/>
          </p:cNvSpPr>
          <p:nvPr>
            <p:ph type="ctrTitle"/>
          </p:nvPr>
        </p:nvSpPr>
        <p:spPr>
          <a:xfrm>
            <a:off x="685800" y="2274888"/>
            <a:ext cx="7772400" cy="793750"/>
          </a:xfrm>
        </p:spPr>
        <p:txBody>
          <a:bodyPr/>
          <a:lstStyle/>
          <a:p>
            <a:pPr eaLnBrk="1" hangingPunct="1"/>
            <a:r>
              <a:rPr lang="de-DE">
                <a:latin typeface="Arial" charset="0"/>
                <a:cs typeface="Arial" charset="0"/>
              </a:rPr>
              <a:t>Vielen Dank für Ihre Aufmerksamkeit!</a:t>
            </a:r>
          </a:p>
        </p:txBody>
      </p:sp>
      <p:sp>
        <p:nvSpPr>
          <p:cNvPr id="62467" name="Untertitel 2"/>
          <p:cNvSpPr>
            <a:spLocks noGrp="1"/>
          </p:cNvSpPr>
          <p:nvPr>
            <p:ph type="subTitle" idx="1"/>
          </p:nvPr>
        </p:nvSpPr>
        <p:spPr>
          <a:xfrm>
            <a:off x="4571701" y="3933825"/>
            <a:ext cx="4096817" cy="863600"/>
          </a:xfrm>
        </p:spPr>
        <p:txBody>
          <a:bodyPr/>
          <a:lstStyle/>
          <a:p>
            <a:pPr algn="l" eaLnBrk="1" hangingPunct="1"/>
            <a:r>
              <a:rPr lang="de-DE" sz="1400" dirty="0">
                <a:latin typeface="Arial" charset="0"/>
                <a:cs typeface="Arial" charset="0"/>
              </a:rPr>
              <a:t>Ulrich Kampffmeyer</a:t>
            </a:r>
            <a:br>
              <a:rPr lang="de-DE" sz="1400" dirty="0">
                <a:latin typeface="Arial" charset="0"/>
                <a:cs typeface="Arial" charset="0"/>
              </a:rPr>
            </a:br>
            <a:r>
              <a:rPr lang="de-DE" sz="1400" dirty="0">
                <a:latin typeface="Arial" charset="0"/>
                <a:cs typeface="Arial" charset="0"/>
              </a:rPr>
              <a:t>E-Mail: Kff@PROJECT-CONSULT.com</a:t>
            </a:r>
          </a:p>
          <a:p>
            <a:pPr algn="l" eaLnBrk="1" hangingPunct="1"/>
            <a:endParaRPr lang="de-DE" sz="1400" dirty="0">
              <a:latin typeface="Arial" charset="0"/>
              <a:cs typeface="Arial" charset="0"/>
            </a:endParaRPr>
          </a:p>
        </p:txBody>
      </p:sp>
      <p:sp>
        <p:nvSpPr>
          <p:cNvPr id="62468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4571702" y="4581525"/>
            <a:ext cx="4104754" cy="719138"/>
          </a:xfrm>
        </p:spPr>
        <p:txBody>
          <a:bodyPr>
            <a:normAutofit/>
          </a:bodyPr>
          <a:lstStyle/>
          <a:p>
            <a:pPr algn="l" eaLnBrk="1" hangingPunct="1"/>
            <a:r>
              <a:rPr lang="de-DE" sz="1400" dirty="0">
                <a:latin typeface="Arial" charset="0"/>
                <a:cs typeface="Arial" charset="0"/>
              </a:rPr>
              <a:t>Präsentation, weitere Informationen...</a:t>
            </a:r>
          </a:p>
          <a:p>
            <a:pPr algn="l" eaLnBrk="1" hangingPunct="1"/>
            <a:r>
              <a:rPr lang="de-DE" sz="1400" dirty="0">
                <a:latin typeface="Arial" charset="0"/>
                <a:cs typeface="Arial" charset="0"/>
              </a:rPr>
              <a:t>www.PROJECT-CONSULT.com</a:t>
            </a:r>
          </a:p>
        </p:txBody>
      </p:sp>
      <p:pic>
        <p:nvPicPr>
          <p:cNvPr id="3074" name="Picture 2" descr="C:\Users\Computer-06\Pictures\Team\DRUKFF_002.jpg"/>
          <p:cNvPicPr>
            <a:picLocks noChangeAspect="1" noChangeArrowheads="1"/>
          </p:cNvPicPr>
          <p:nvPr/>
        </p:nvPicPr>
        <p:blipFill>
          <a:blip r:embed="rId2" cstate="print"/>
          <a:srcRect l="3487" r="17433"/>
          <a:stretch>
            <a:fillRect/>
          </a:stretch>
        </p:blipFill>
        <p:spPr bwMode="auto">
          <a:xfrm>
            <a:off x="899592" y="3785210"/>
            <a:ext cx="1633030" cy="1443990"/>
          </a:xfrm>
          <a:prstGeom prst="rect">
            <a:avLst/>
          </a:prstGeom>
          <a:noFill/>
        </p:spPr>
      </p:pic>
      <p:pic>
        <p:nvPicPr>
          <p:cNvPr id="3075" name="Picture 3" descr="C:\Users\Computer-06\Pictures\Web Icons\334x2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776" y="3783474"/>
            <a:ext cx="1944216" cy="1455251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PC_2012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PC_2012</Template>
  <TotalTime>0</TotalTime>
  <Words>3035</Words>
  <Application>Microsoft Office PowerPoint</Application>
  <PresentationFormat>Bildschirmpräsentation (4:3)</PresentationFormat>
  <Paragraphs>377</Paragraphs>
  <Slides>74</Slides>
  <Notes>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74</vt:i4>
      </vt:variant>
    </vt:vector>
  </HeadingPairs>
  <TitlesOfParts>
    <vt:vector size="79" baseType="lpstr">
      <vt:lpstr>Arial</vt:lpstr>
      <vt:lpstr>Calibri</vt:lpstr>
      <vt:lpstr>Times New Roman</vt:lpstr>
      <vt:lpstr>PC_2012</vt:lpstr>
      <vt:lpstr>Picture</vt:lpstr>
      <vt:lpstr>Aktuelle Trends im  EIM Enterprise Information Management</vt:lpstr>
      <vt:lpstr>EIM Trends 2012</vt:lpstr>
      <vt:lpstr>EIM Trends 2012</vt:lpstr>
      <vt:lpstr>1 Einleitung</vt:lpstr>
      <vt:lpstr>  Infographics, Infographics …    von Mashable, AIIM, Pinterest, CMSwire … usw.</vt:lpstr>
      <vt:lpstr>   Der wichtigste Trend:                       Beschleunigung! </vt:lpstr>
      <vt:lpstr> Rasante Entwicklung</vt:lpstr>
      <vt:lpstr>PowerPoint-Präsentation</vt:lpstr>
      <vt:lpstr>2 EIM Trends aus Marktsicht</vt:lpstr>
      <vt:lpstr>PowerPoint-Präsentation</vt:lpstr>
      <vt:lpstr>             Gartner Magic Quadrant ECM 2011                        </vt:lpstr>
      <vt:lpstr> Gartner Magic Quadrant ECM          </vt:lpstr>
      <vt:lpstr>       Gartner: The top 10 strategic technology                     trends for 2012</vt:lpstr>
      <vt:lpstr>              Top-Ten Deutschland 2012 - PAC </vt:lpstr>
      <vt:lpstr>       BITKOM: Der Unternehmens-Trend 2012 -                                       Cloud Computing</vt:lpstr>
      <vt:lpstr>         Zusammenfassung</vt:lpstr>
      <vt:lpstr>    PROJECT CONSULT: Sieben „ECM“ Trends für 2012</vt:lpstr>
      <vt:lpstr>3 Trends aus Marketingsicht</vt:lpstr>
      <vt:lpstr>PowerPoint-Präsentation</vt:lpstr>
      <vt:lpstr>PowerPoint-Präsentation</vt:lpstr>
      <vt:lpstr>Cloud</vt:lpstr>
      <vt:lpstr>  Cloud &amp; SaaS in Deutschland</vt:lpstr>
      <vt:lpstr>          Cloud Wachstum 2012</vt:lpstr>
      <vt:lpstr>Mobile</vt:lpstr>
      <vt:lpstr>Mobile Mobile Mobile Mobile Mobile Mobile Mobile Mobile Mobile Mobile Mobile Mobile</vt:lpstr>
      <vt:lpstr>PowerPoint-Präsentation</vt:lpstr>
      <vt:lpstr>PowerPoint-Präsentation</vt:lpstr>
      <vt:lpstr>PowerPoint-Präsentation</vt:lpstr>
      <vt:lpstr>Social</vt:lpstr>
      <vt:lpstr>  Social Media</vt:lpstr>
      <vt:lpstr>Social Media</vt:lpstr>
      <vt:lpstr>  Gartner Magic Quadrant Social Software 2011</vt:lpstr>
      <vt:lpstr>Social business Successor of ECM?</vt:lpstr>
      <vt:lpstr>  Social Business</vt:lpstr>
      <vt:lpstr>     „SocBiz“   </vt:lpstr>
      <vt:lpstr>      Social Business als Nachfolger von ECM?</vt:lpstr>
      <vt:lpstr>A battle ahead … Social vs. E-Mail</vt:lpstr>
      <vt:lpstr>                           E-Mail</vt:lpstr>
      <vt:lpstr>   Portale, Tablets, Apps &amp; Mobile „killen“ E-Mail</vt:lpstr>
      <vt:lpstr>                 Microblogging</vt:lpstr>
      <vt:lpstr>4 EIM Trends   aus Anwendersicht</vt:lpstr>
      <vt:lpstr>PowerPoint-Präsentation</vt:lpstr>
      <vt:lpstr>Rechnungseingang</vt:lpstr>
      <vt:lpstr>          Einheitlichkeit und Durchgängigkeit</vt:lpstr>
      <vt:lpstr>        Aufbewahrung elektronischer Rechnungen</vt:lpstr>
      <vt:lpstr>Elektronische Akte</vt:lpstr>
      <vt:lpstr>  … slight return …  Elektronische Akte</vt:lpstr>
      <vt:lpstr>  … slight return …  Elektronische Akte</vt:lpstr>
      <vt:lpstr>Revisionssichere Archivierung</vt:lpstr>
      <vt:lpstr>  … slight return …  Revisionssichere Archivierung</vt:lpstr>
      <vt:lpstr>  … slight return …  Revisionssichere Archivierung</vt:lpstr>
      <vt:lpstr>BPM Business Process Management</vt:lpstr>
      <vt:lpstr>    BPM Business Process Management</vt:lpstr>
      <vt:lpstr>         Zukünftige Entwicklung BPM</vt:lpstr>
      <vt:lpstr>Collaboration</vt:lpstr>
      <vt:lpstr>    Collaboration … Synonym für alles?</vt:lpstr>
      <vt:lpstr>Enterprise Search</vt:lpstr>
      <vt:lpstr>                       Enterprise Search Anforderungen</vt:lpstr>
      <vt:lpstr>            Enterprise Search Konflikt</vt:lpstr>
      <vt:lpstr>               Kontra Enterprise Search </vt:lpstr>
      <vt:lpstr>5 Ausblick  </vt:lpstr>
      <vt:lpstr>PowerPoint-Präsentation</vt:lpstr>
      <vt:lpstr>               Krieg der Plattformen</vt:lpstr>
      <vt:lpstr>Allgegenwärtig &amp; Unsichtbarkeit Ubiquitous</vt:lpstr>
      <vt:lpstr>                 Unsichtbarkeit an der Oberfläche…</vt:lpstr>
      <vt:lpstr>                 Unsichtbarkeit an der Oberfläche…</vt:lpstr>
      <vt:lpstr>                               Ubiquitous Computing</vt:lpstr>
      <vt:lpstr>                               Spracherkennung, -verstehen &amp; -steuerung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Vielen Dank für Ihre Aufmerksamkeit!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&gt;Titel&lt;</dc:title>
  <dc:creator>jana</dc:creator>
  <cp:lastModifiedBy>Lukas Nadler</cp:lastModifiedBy>
  <cp:revision>328</cp:revision>
  <dcterms:created xsi:type="dcterms:W3CDTF">2012-02-06T10:10:44Z</dcterms:created>
  <dcterms:modified xsi:type="dcterms:W3CDTF">2021-03-16T01:59:20Z</dcterms:modified>
</cp:coreProperties>
</file>