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handoutMasterIdLst>
    <p:handoutMasterId r:id="rId113"/>
  </p:handoutMasterIdLst>
  <p:sldIdLst>
    <p:sldId id="261" r:id="rId2"/>
    <p:sldId id="558" r:id="rId3"/>
    <p:sldId id="559" r:id="rId4"/>
    <p:sldId id="503" r:id="rId5"/>
    <p:sldId id="514" r:id="rId6"/>
    <p:sldId id="530" r:id="rId7"/>
    <p:sldId id="506" r:id="rId8"/>
    <p:sldId id="507" r:id="rId9"/>
    <p:sldId id="508" r:id="rId10"/>
    <p:sldId id="509" r:id="rId11"/>
    <p:sldId id="264" r:id="rId12"/>
    <p:sldId id="436" r:id="rId13"/>
    <p:sldId id="474" r:id="rId14"/>
    <p:sldId id="439" r:id="rId15"/>
    <p:sldId id="484" r:id="rId16"/>
    <p:sldId id="517" r:id="rId17"/>
    <p:sldId id="518" r:id="rId18"/>
    <p:sldId id="498" r:id="rId19"/>
    <p:sldId id="499" r:id="rId20"/>
    <p:sldId id="500" r:id="rId21"/>
    <p:sldId id="560" r:id="rId22"/>
    <p:sldId id="516" r:id="rId23"/>
    <p:sldId id="512" r:id="rId24"/>
    <p:sldId id="538" r:id="rId25"/>
    <p:sldId id="539" r:id="rId26"/>
    <p:sldId id="540" r:id="rId27"/>
    <p:sldId id="541" r:id="rId28"/>
    <p:sldId id="542" r:id="rId29"/>
    <p:sldId id="543" r:id="rId30"/>
    <p:sldId id="544" r:id="rId31"/>
    <p:sldId id="296" r:id="rId32"/>
    <p:sldId id="441" r:id="rId33"/>
    <p:sldId id="453" r:id="rId34"/>
    <p:sldId id="475" r:id="rId35"/>
    <p:sldId id="454" r:id="rId36"/>
    <p:sldId id="455" r:id="rId37"/>
    <p:sldId id="456" r:id="rId38"/>
    <p:sldId id="533" r:id="rId39"/>
    <p:sldId id="319" r:id="rId40"/>
    <p:sldId id="321" r:id="rId41"/>
    <p:sldId id="322" r:id="rId42"/>
    <p:sldId id="323" r:id="rId43"/>
    <p:sldId id="531" r:id="rId44"/>
    <p:sldId id="532" r:id="rId45"/>
    <p:sldId id="545" r:id="rId46"/>
    <p:sldId id="470" r:id="rId47"/>
    <p:sldId id="485" r:id="rId48"/>
    <p:sldId id="486" r:id="rId49"/>
    <p:sldId id="523" r:id="rId50"/>
    <p:sldId id="534" r:id="rId51"/>
    <p:sldId id="487" r:id="rId52"/>
    <p:sldId id="497" r:id="rId53"/>
    <p:sldId id="536" r:id="rId54"/>
    <p:sldId id="535" r:id="rId55"/>
    <p:sldId id="488" r:id="rId56"/>
    <p:sldId id="522" r:id="rId57"/>
    <p:sldId id="489" r:id="rId58"/>
    <p:sldId id="490" r:id="rId59"/>
    <p:sldId id="491" r:id="rId60"/>
    <p:sldId id="343" r:id="rId61"/>
    <p:sldId id="344" r:id="rId62"/>
    <p:sldId id="460" r:id="rId63"/>
    <p:sldId id="549" r:id="rId64"/>
    <p:sldId id="550" r:id="rId65"/>
    <p:sldId id="551" r:id="rId66"/>
    <p:sldId id="552" r:id="rId67"/>
    <p:sldId id="553" r:id="rId68"/>
    <p:sldId id="554" r:id="rId69"/>
    <p:sldId id="555" r:id="rId70"/>
    <p:sldId id="345" r:id="rId71"/>
    <p:sldId id="375" r:id="rId72"/>
    <p:sldId id="471" r:id="rId73"/>
    <p:sldId id="519" r:id="rId74"/>
    <p:sldId id="494" r:id="rId75"/>
    <p:sldId id="495" r:id="rId76"/>
    <p:sldId id="493" r:id="rId77"/>
    <p:sldId id="515" r:id="rId78"/>
    <p:sldId id="457" r:id="rId79"/>
    <p:sldId id="458" r:id="rId80"/>
    <p:sldId id="459" r:id="rId81"/>
    <p:sldId id="520" r:id="rId82"/>
    <p:sldId id="521" r:id="rId83"/>
    <p:sldId id="382" r:id="rId84"/>
    <p:sldId id="383" r:id="rId85"/>
    <p:sldId id="384" r:id="rId86"/>
    <p:sldId id="524" r:id="rId87"/>
    <p:sldId id="525" r:id="rId88"/>
    <p:sldId id="409" r:id="rId89"/>
    <p:sldId id="473" r:id="rId90"/>
    <p:sldId id="411" r:id="rId91"/>
    <p:sldId id="412" r:id="rId92"/>
    <p:sldId id="413" r:id="rId93"/>
    <p:sldId id="414" r:id="rId94"/>
    <p:sldId id="415" r:id="rId95"/>
    <p:sldId id="416" r:id="rId96"/>
    <p:sldId id="526" r:id="rId97"/>
    <p:sldId id="527" r:id="rId98"/>
    <p:sldId id="528" r:id="rId99"/>
    <p:sldId id="529" r:id="rId100"/>
    <p:sldId id="477" r:id="rId101"/>
    <p:sldId id="537" r:id="rId102"/>
    <p:sldId id="478" r:id="rId103"/>
    <p:sldId id="479" r:id="rId104"/>
    <p:sldId id="480" r:id="rId105"/>
    <p:sldId id="481" r:id="rId106"/>
    <p:sldId id="556" r:id="rId107"/>
    <p:sldId id="557" r:id="rId108"/>
    <p:sldId id="482" r:id="rId109"/>
    <p:sldId id="513" r:id="rId110"/>
    <p:sldId id="504" r:id="rId111"/>
  </p:sldIdLst>
  <p:sldSz cx="9144000" cy="6858000" type="screen4x3"/>
  <p:notesSz cx="6797675" cy="9929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232"/>
    <a:srgbClr val="BFBF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gitternetz">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Keine Formatvorlage, kein Gitternetz">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99" autoAdjust="0"/>
    <p:restoredTop sz="94659" autoAdjust="0"/>
  </p:normalViewPr>
  <p:slideViewPr>
    <p:cSldViewPr>
      <p:cViewPr varScale="1">
        <p:scale>
          <a:sx n="149" d="100"/>
          <a:sy n="149" d="100"/>
        </p:scale>
        <p:origin x="1464" y="114"/>
      </p:cViewPr>
      <p:guideLst>
        <p:guide orient="horz" pos="2160"/>
        <p:guide pos="2880"/>
      </p:guideLst>
    </p:cSldViewPr>
  </p:slideViewPr>
  <p:notesTextViewPr>
    <p:cViewPr>
      <p:scale>
        <a:sx n="100" d="100"/>
        <a:sy n="100" d="100"/>
      </p:scale>
      <p:origin x="0" y="0"/>
    </p:cViewPr>
  </p:notesTextViewPr>
  <p:notesViewPr>
    <p:cSldViewPr>
      <p:cViewPr>
        <p:scale>
          <a:sx n="100" d="100"/>
          <a:sy n="100" d="100"/>
        </p:scale>
        <p:origin x="-3570" y="-7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handoutMaster" Target="handoutMasters/handoutMaster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gi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Rechteck 5"/>
          <p:cNvSpPr/>
          <p:nvPr/>
        </p:nvSpPr>
        <p:spPr>
          <a:xfrm>
            <a:off x="0" y="1141"/>
            <a:ext cx="6797675" cy="624880"/>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Grafik 0" descr="logo_von Website.gif"/>
          <p:cNvPicPr/>
          <p:nvPr/>
        </p:nvPicPr>
        <p:blipFill>
          <a:blip r:embed="rId2" cstate="print"/>
          <a:stretch>
            <a:fillRect/>
          </a:stretch>
        </p:blipFill>
        <p:spPr>
          <a:xfrm>
            <a:off x="5833623" y="92286"/>
            <a:ext cx="517542" cy="455080"/>
          </a:xfrm>
          <a:prstGeom prst="rect">
            <a:avLst/>
          </a:prstGeom>
        </p:spPr>
      </p:pic>
      <p:sp>
        <p:nvSpPr>
          <p:cNvPr id="13" name="Rechteck 12"/>
          <p:cNvSpPr/>
          <p:nvPr/>
        </p:nvSpPr>
        <p:spPr>
          <a:xfrm>
            <a:off x="-1588" y="9526462"/>
            <a:ext cx="6799263" cy="403473"/>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a:p>
        </p:txBody>
      </p:sp>
      <p:sp>
        <p:nvSpPr>
          <p:cNvPr id="14" name="Textfeld 13"/>
          <p:cNvSpPr txBox="1"/>
          <p:nvPr/>
        </p:nvSpPr>
        <p:spPr>
          <a:xfrm>
            <a:off x="374501" y="9526463"/>
            <a:ext cx="2736304" cy="404664"/>
          </a:xfrm>
          <a:prstGeom prst="rect">
            <a:avLst/>
          </a:prstGeom>
          <a:noFill/>
        </p:spPr>
        <p:txBody>
          <a:bodyPr wrap="square" rtlCol="0" anchor="ctr" anchorCtr="0">
            <a:noAutofit/>
          </a:bodyPr>
          <a:lstStyle/>
          <a:p>
            <a:r>
              <a:rPr lang="de-DE" sz="700" dirty="0">
                <a:solidFill>
                  <a:srgbClr val="323232"/>
                </a:solidFill>
                <a:latin typeface="Arial" pitchFamily="34" charset="0"/>
                <a:cs typeface="Arial" pitchFamily="34" charset="0"/>
              </a:rPr>
              <a:t>PROJECT  CONSULT </a:t>
            </a:r>
          </a:p>
          <a:p>
            <a:r>
              <a:rPr lang="de-DE" sz="700" dirty="0">
                <a:solidFill>
                  <a:srgbClr val="323232"/>
                </a:solidFill>
                <a:latin typeface="Arial" pitchFamily="34" charset="0"/>
                <a:cs typeface="Arial" pitchFamily="34" charset="0"/>
              </a:rPr>
              <a:t>Unternehmensberatung Dr. Ulrich Kampffmeyer  GmbH</a:t>
            </a:r>
          </a:p>
        </p:txBody>
      </p:sp>
      <p:sp>
        <p:nvSpPr>
          <p:cNvPr id="15" name="Rechteck 14"/>
          <p:cNvSpPr/>
          <p:nvPr/>
        </p:nvSpPr>
        <p:spPr>
          <a:xfrm>
            <a:off x="4334941" y="9537675"/>
            <a:ext cx="1512168" cy="404664"/>
          </a:xfrm>
          <a:prstGeom prst="rect">
            <a:avLst/>
          </a:prstGeom>
        </p:spPr>
        <p:txBody>
          <a:bodyPr wrap="square" anchor="ctr" anchorCtr="0">
            <a:noAutofit/>
          </a:bodyPr>
          <a:lstStyle/>
          <a:p>
            <a:r>
              <a:rPr lang="de-DE" sz="700" dirty="0">
                <a:solidFill>
                  <a:srgbClr val="323232"/>
                </a:solidFill>
                <a:latin typeface="Arial" pitchFamily="34" charset="0"/>
                <a:cs typeface="Arial" pitchFamily="34" charset="0"/>
              </a:rPr>
              <a:t>www.PROJECT-CONSULT.com</a:t>
            </a:r>
          </a:p>
          <a:p>
            <a:r>
              <a:rPr lang="de-DE" sz="700" dirty="0">
                <a:solidFill>
                  <a:srgbClr val="323232"/>
                </a:solidFill>
                <a:latin typeface="Arial" pitchFamily="34" charset="0"/>
                <a:cs typeface="Arial" pitchFamily="34" charset="0"/>
              </a:rPr>
              <a:t>© PROJECT CONSULT 2012</a:t>
            </a:r>
          </a:p>
        </p:txBody>
      </p:sp>
      <p:sp>
        <p:nvSpPr>
          <p:cNvPr id="16" name="Rechteck 15"/>
          <p:cNvSpPr/>
          <p:nvPr/>
        </p:nvSpPr>
        <p:spPr>
          <a:xfrm>
            <a:off x="3038797" y="9537675"/>
            <a:ext cx="1349896" cy="404664"/>
          </a:xfrm>
          <a:prstGeom prst="rect">
            <a:avLst/>
          </a:prstGeom>
        </p:spPr>
        <p:txBody>
          <a:bodyPr wrap="square" anchor="ctr" anchorCtr="0">
            <a:noAutofit/>
          </a:bodyPr>
          <a:lstStyle/>
          <a:p>
            <a:r>
              <a:rPr lang="de-DE" sz="700" dirty="0">
                <a:solidFill>
                  <a:srgbClr val="323232"/>
                </a:solidFill>
                <a:latin typeface="Arial" pitchFamily="34" charset="0"/>
                <a:cs typeface="Arial" pitchFamily="34" charset="0"/>
              </a:rPr>
              <a:t>Breitenfelder Straße 17</a:t>
            </a:r>
          </a:p>
          <a:p>
            <a:r>
              <a:rPr lang="de-DE" sz="700" dirty="0">
                <a:solidFill>
                  <a:srgbClr val="323232"/>
                </a:solidFill>
                <a:latin typeface="Arial" pitchFamily="34" charset="0"/>
                <a:cs typeface="Arial" pitchFamily="34" charset="0"/>
              </a:rPr>
              <a:t>20251 Hamburg</a:t>
            </a:r>
          </a:p>
        </p:txBody>
      </p:sp>
      <p:sp>
        <p:nvSpPr>
          <p:cNvPr id="18" name="Foliennummernplatzhalter 17"/>
          <p:cNvSpPr>
            <a:spLocks noGrp="1"/>
          </p:cNvSpPr>
          <p:nvPr>
            <p:ph type="sldNum" sz="quarter" idx="3"/>
          </p:nvPr>
        </p:nvSpPr>
        <p:spPr>
          <a:xfrm>
            <a:off x="6279156" y="9553599"/>
            <a:ext cx="516931" cy="354807"/>
          </a:xfrm>
          <a:prstGeom prst="rect">
            <a:avLst/>
          </a:prstGeom>
        </p:spPr>
        <p:txBody>
          <a:bodyPr vert="horz" lIns="91440" tIns="45720" rIns="91440" bIns="45720" rtlCol="0" anchor="ctr"/>
          <a:lstStyle>
            <a:lvl1pPr algn="r">
              <a:defRPr sz="1200"/>
            </a:lvl1pPr>
          </a:lstStyle>
          <a:p>
            <a:fld id="{AF1FD884-BFB3-4CB0-B5DB-5C5FA65388EA}"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sp>
        <p:nvSpPr>
          <p:cNvPr id="12" name="Rechteck 11"/>
          <p:cNvSpPr/>
          <p:nvPr/>
        </p:nvSpPr>
        <p:spPr>
          <a:xfrm>
            <a:off x="1238597" y="0"/>
            <a:ext cx="4752528" cy="625376"/>
          </a:xfrm>
          <a:prstGeom prst="rect">
            <a:avLst/>
          </a:prstGeom>
        </p:spPr>
        <p:txBody>
          <a:bodyPr wrap="square" anchor="ctr" anchorCtr="0">
            <a:noAutofit/>
          </a:bodyPr>
          <a:lstStyle/>
          <a:p>
            <a:pPr>
              <a:spcAft>
                <a:spcPts val="200"/>
              </a:spcAft>
            </a:pPr>
            <a:r>
              <a:rPr lang="de-DE" sz="1200" b="1" dirty="0">
                <a:solidFill>
                  <a:srgbClr val="323232"/>
                </a:solidFill>
                <a:latin typeface="Arial" pitchFamily="34" charset="0"/>
                <a:cs typeface="Arial" pitchFamily="34" charset="0"/>
              </a:rPr>
              <a:t>EIM Update-Tage 2012</a:t>
            </a:r>
          </a:p>
          <a:p>
            <a:r>
              <a:rPr lang="de-DE" sz="1200" b="1" dirty="0">
                <a:solidFill>
                  <a:srgbClr val="323232"/>
                </a:solidFill>
                <a:latin typeface="Arial" pitchFamily="34" charset="0"/>
                <a:cs typeface="Arial" pitchFamily="34" charset="0"/>
              </a:rPr>
              <a:t>Aktuelle Trends im EIM Enterprise Information Management</a:t>
            </a:r>
          </a:p>
        </p:txBody>
      </p:sp>
      <p:pic>
        <p:nvPicPr>
          <p:cNvPr id="19" name="Grafik 18" descr="PC_Logo_Update_300x300_b.png"/>
          <p:cNvPicPr>
            <a:picLocks noChangeAspect="1"/>
          </p:cNvPicPr>
          <p:nvPr/>
        </p:nvPicPr>
        <p:blipFill>
          <a:blip r:embed="rId3" cstate="print"/>
          <a:stretch>
            <a:fillRect/>
          </a:stretch>
        </p:blipFill>
        <p:spPr>
          <a:xfrm>
            <a:off x="374501" y="21153"/>
            <a:ext cx="792088" cy="590010"/>
          </a:xfrm>
          <a:prstGeom prst="rect">
            <a:avLst/>
          </a:prstGeom>
        </p:spPr>
      </p:pic>
    </p:spTree>
    <p:extLst>
      <p:ext uri="{BB962C8B-B14F-4D97-AF65-F5344CB8AC3E}">
        <p14:creationId xmlns:p14="http://schemas.microsoft.com/office/powerpoint/2010/main" val="11520461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29B032BA-8766-44E5-AE9C-A2885A8D84AC}" type="datetimeFigureOut">
              <a:rPr lang="de-DE" smtClean="0"/>
              <a:pPr/>
              <a:t>16.03.2021</a:t>
            </a:fld>
            <a:endParaRPr lang="de-DE"/>
          </a:p>
        </p:txBody>
      </p:sp>
      <p:sp>
        <p:nvSpPr>
          <p:cNvPr id="4" name="Folienbildplatzhalter 3"/>
          <p:cNvSpPr>
            <a:spLocks noGrp="1" noRot="1" noChangeAspect="1"/>
          </p:cNvSpPr>
          <p:nvPr>
            <p:ph type="sldImg" idx="2"/>
          </p:nvPr>
        </p:nvSpPr>
        <p:spPr>
          <a:xfrm>
            <a:off x="915988" y="744538"/>
            <a:ext cx="4965700" cy="3724275"/>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79450" y="4716463"/>
            <a:ext cx="5438775" cy="4468812"/>
          </a:xfrm>
          <a:prstGeom prst="rect">
            <a:avLst/>
          </a:prstGeom>
        </p:spPr>
        <p:txBody>
          <a:bodyPr vert="horz" lIns="91440" tIns="45720" rIns="91440" bIns="45720" rtlCol="0">
            <a:normAutofit/>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31338"/>
            <a:ext cx="2946400" cy="4968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49688" y="9431338"/>
            <a:ext cx="2946400" cy="496887"/>
          </a:xfrm>
          <a:prstGeom prst="rect">
            <a:avLst/>
          </a:prstGeom>
        </p:spPr>
        <p:txBody>
          <a:bodyPr vert="horz" lIns="91440" tIns="45720" rIns="91440" bIns="45720" rtlCol="0" anchor="b"/>
          <a:lstStyle>
            <a:lvl1pPr algn="r">
              <a:defRPr sz="1200"/>
            </a:lvl1pPr>
          </a:lstStyle>
          <a:p>
            <a:fld id="{C4DF3E79-0D26-4FD1-B4AD-0C852BADD9A8}" type="slidenum">
              <a:rPr lang="de-DE" smtClean="0"/>
              <a:pPr/>
              <a:t>‹Nr.›</a:t>
            </a:fld>
            <a:endParaRPr lang="de-DE"/>
          </a:p>
        </p:txBody>
      </p:sp>
    </p:spTree>
    <p:extLst>
      <p:ext uri="{BB962C8B-B14F-4D97-AF65-F5344CB8AC3E}">
        <p14:creationId xmlns:p14="http://schemas.microsoft.com/office/powerpoint/2010/main" val="34860404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FA05D9A4-FC99-457B-B642-4541EAD704BF}" type="slidenum">
              <a:rPr lang="de-DE" smtClean="0">
                <a:latin typeface="Arial" charset="0"/>
              </a:rPr>
              <a:pPr/>
              <a:t>8</a:t>
            </a:fld>
            <a:endParaRPr lang="de-DE">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7"/>
          <p:cNvSpPr>
            <a:spLocks noGrp="1" noChangeArrowheads="1"/>
          </p:cNvSpPr>
          <p:nvPr>
            <p:ph type="sldNum" sz="quarter" idx="5"/>
          </p:nvPr>
        </p:nvSpPr>
        <p:spPr>
          <a:noFill/>
        </p:spPr>
        <p:txBody>
          <a:bodyPr/>
          <a:lstStyle/>
          <a:p>
            <a:fld id="{FA05D9A4-FC99-457B-B642-4541EAD704BF}" type="slidenum">
              <a:rPr lang="de-DE" smtClean="0">
                <a:latin typeface="Arial" charset="0"/>
              </a:rPr>
              <a:pPr/>
              <a:t>9</a:t>
            </a:fld>
            <a:endParaRPr lang="de-DE">
              <a:latin typeface="Arial" charset="0"/>
            </a:endParaRPr>
          </a:p>
        </p:txBody>
      </p:sp>
      <p:sp>
        <p:nvSpPr>
          <p:cNvPr id="321539" name="Rectangle 2"/>
          <p:cNvSpPr>
            <a:spLocks noGrp="1" noRot="1" noChangeAspect="1" noChangeArrowheads="1" noTextEdit="1"/>
          </p:cNvSpPr>
          <p:nvPr>
            <p:ph type="sldImg"/>
          </p:nvPr>
        </p:nvSpPr>
        <p:spPr>
          <a:ln/>
        </p:spPr>
      </p:sp>
      <p:sp>
        <p:nvSpPr>
          <p:cNvPr id="321540"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7"/>
          <p:cNvSpPr>
            <a:spLocks noGrp="1" noChangeArrowheads="1"/>
          </p:cNvSpPr>
          <p:nvPr>
            <p:ph type="sldNum" sz="quarter" idx="5"/>
          </p:nvPr>
        </p:nvSpPr>
        <p:spPr>
          <a:noFill/>
        </p:spPr>
        <p:txBody>
          <a:bodyPr/>
          <a:lstStyle/>
          <a:p>
            <a:fld id="{6CF67067-928F-4797-90FE-AE27A344D9F3}" type="slidenum">
              <a:rPr lang="de-DE" smtClean="0">
                <a:latin typeface="Arial" charset="0"/>
              </a:rPr>
              <a:pPr/>
              <a:t>10</a:t>
            </a:fld>
            <a:endParaRPr lang="de-DE">
              <a:latin typeface="Arial" charset="0"/>
            </a:endParaRPr>
          </a:p>
        </p:txBody>
      </p:sp>
      <p:sp>
        <p:nvSpPr>
          <p:cNvPr id="324611" name="Rectangle 2"/>
          <p:cNvSpPr>
            <a:spLocks noGrp="1" noRot="1" noChangeAspect="1" noChangeArrowheads="1" noTextEdit="1"/>
          </p:cNvSpPr>
          <p:nvPr>
            <p:ph type="sldImg"/>
          </p:nvPr>
        </p:nvSpPr>
        <p:spPr>
          <a:xfrm>
            <a:off x="960438" y="771525"/>
            <a:ext cx="4921250" cy="3690938"/>
          </a:xfrm>
          <a:ln/>
        </p:spPr>
      </p:sp>
      <p:sp>
        <p:nvSpPr>
          <p:cNvPr id="324612" name="Rectangle 3"/>
          <p:cNvSpPr>
            <a:spLocks noGrp="1" noChangeArrowheads="1"/>
          </p:cNvSpPr>
          <p:nvPr>
            <p:ph type="body" idx="1"/>
          </p:nvPr>
        </p:nvSpPr>
        <p:spPr>
          <a:xfrm>
            <a:off x="932301" y="4693489"/>
            <a:ext cx="4975961" cy="4463337"/>
          </a:xfrm>
          <a:noFill/>
          <a:ln/>
        </p:spPr>
        <p:txBody>
          <a:bodyPr/>
          <a:lstStyle/>
          <a:p>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p:cNvSpPr>
            <a:spLocks noGrp="1" noRot="1" noChangeAspect="1" noChangeArrowheads="1" noTextEdit="1"/>
          </p:cNvSpPr>
          <p:nvPr>
            <p:ph type="sldImg"/>
          </p:nvPr>
        </p:nvSpPr>
        <p:spPr>
          <a:ln/>
        </p:spPr>
      </p:sp>
      <p:sp>
        <p:nvSpPr>
          <p:cNvPr id="370691"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9B3A37-0B7B-4EE9-AFAC-907A52DC943C}" type="slidenum">
              <a:rPr lang="de-DE"/>
              <a:pPr/>
              <a:t>65</a:t>
            </a:fld>
            <a:endParaRPr lang="de-DE"/>
          </a:p>
        </p:txBody>
      </p:sp>
      <p:sp>
        <p:nvSpPr>
          <p:cNvPr id="308226" name="Rectangle 2"/>
          <p:cNvSpPr>
            <a:spLocks noGrp="1" noRot="1" noChangeAspect="1" noChangeArrowheads="1" noTextEdit="1"/>
          </p:cNvSpPr>
          <p:nvPr>
            <p:ph type="sldImg"/>
          </p:nvPr>
        </p:nvSpPr>
        <p:spPr>
          <a:xfrm>
            <a:off x="919163" y="746125"/>
            <a:ext cx="4962525" cy="3722688"/>
          </a:xfrm>
          <a:ln/>
        </p:spPr>
      </p:sp>
      <p:sp>
        <p:nvSpPr>
          <p:cNvPr id="30822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6E9EEE-DF4F-40CD-87B9-86C702D3221A}" type="slidenum">
              <a:rPr lang="de-DE"/>
              <a:pPr/>
              <a:t>66</a:t>
            </a:fld>
            <a:endParaRPr lang="de-DE"/>
          </a:p>
        </p:txBody>
      </p:sp>
      <p:sp>
        <p:nvSpPr>
          <p:cNvPr id="378882" name="Rectangle 2"/>
          <p:cNvSpPr>
            <a:spLocks noGrp="1" noRot="1" noChangeAspect="1" noChangeArrowheads="1" noTextEdit="1"/>
          </p:cNvSpPr>
          <p:nvPr>
            <p:ph type="sldImg"/>
          </p:nvPr>
        </p:nvSpPr>
        <p:spPr>
          <a:ln/>
        </p:spPr>
      </p:sp>
      <p:sp>
        <p:nvSpPr>
          <p:cNvPr id="378883" name="Rectangle 3"/>
          <p:cNvSpPr>
            <a:spLocks noGrp="1" noChangeArrowheads="1"/>
          </p:cNvSpPr>
          <p:nvPr>
            <p:ph type="body" idx="1"/>
          </p:nvPr>
        </p:nvSpPr>
        <p:spPr/>
        <p:txBody>
          <a:bodyPr/>
          <a:lstStyle/>
          <a:p>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64A602E-530E-4F9D-B34F-624EB50E4FB7}" type="slidenum">
              <a:rPr lang="de-DE"/>
              <a:pPr/>
              <a:t>67</a:t>
            </a:fld>
            <a:endParaRPr lang="de-DE"/>
          </a:p>
        </p:txBody>
      </p:sp>
      <p:sp>
        <p:nvSpPr>
          <p:cNvPr id="306178" name="Rectangle 2"/>
          <p:cNvSpPr>
            <a:spLocks noGrp="1" noRot="1" noChangeAspect="1" noChangeArrowheads="1" noTextEdit="1"/>
          </p:cNvSpPr>
          <p:nvPr>
            <p:ph type="sldImg"/>
          </p:nvPr>
        </p:nvSpPr>
        <p:spPr>
          <a:xfrm>
            <a:off x="919163" y="746125"/>
            <a:ext cx="4962525" cy="3722688"/>
          </a:xfrm>
          <a:ln/>
        </p:spPr>
      </p:sp>
      <p:sp>
        <p:nvSpPr>
          <p:cNvPr id="306179" name="Rectangle 3"/>
          <p:cNvSpPr>
            <a:spLocks noGrp="1" noChangeArrowheads="1"/>
          </p:cNvSpPr>
          <p:nvPr>
            <p:ph type="body" idx="1"/>
          </p:nvPr>
        </p:nvSpPr>
        <p:spPr/>
        <p:txBody>
          <a:bodyPr/>
          <a:lstStyle/>
          <a:p>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C08033-3CCB-4FC1-A325-8CA6CAF1CFF8}" type="slidenum">
              <a:rPr lang="de-DE"/>
              <a:pPr/>
              <a:t>68</a:t>
            </a:fld>
            <a:endParaRPr lang="de-DE"/>
          </a:p>
        </p:txBody>
      </p:sp>
      <p:sp>
        <p:nvSpPr>
          <p:cNvPr id="272386" name="Rectangle 2"/>
          <p:cNvSpPr>
            <a:spLocks noGrp="1" noRot="1" noChangeAspect="1" noChangeArrowheads="1" noTextEdit="1"/>
          </p:cNvSpPr>
          <p:nvPr>
            <p:ph type="sldImg"/>
          </p:nvPr>
        </p:nvSpPr>
        <p:spPr>
          <a:xfrm>
            <a:off x="919163" y="746125"/>
            <a:ext cx="4962525" cy="3722688"/>
          </a:xfrm>
          <a:ln/>
        </p:spPr>
      </p:sp>
      <p:sp>
        <p:nvSpPr>
          <p:cNvPr id="272387" name="Rectangle 3"/>
          <p:cNvSpPr>
            <a:spLocks noGrp="1" noChangeArrowheads="1"/>
          </p:cNvSpPr>
          <p:nvPr>
            <p:ph type="body" idx="1"/>
          </p:nvPr>
        </p:nvSpPr>
        <p:spPr/>
        <p:txBody>
          <a:bodyPr/>
          <a:lstStyle/>
          <a:p>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7"/>
          <p:cNvSpPr>
            <a:spLocks noGrp="1" noChangeArrowheads="1"/>
          </p:cNvSpPr>
          <p:nvPr>
            <p:ph type="sldNum" sz="quarter" idx="5"/>
          </p:nvPr>
        </p:nvSpPr>
        <p:spPr>
          <a:noFill/>
        </p:spPr>
        <p:txBody>
          <a:bodyPr/>
          <a:lstStyle/>
          <a:p>
            <a:fld id="{7BCB49CA-CB15-4BAA-B09C-711B548867AF}" type="slidenum">
              <a:rPr lang="de-DE" smtClean="0">
                <a:latin typeface="Arial" charset="0"/>
              </a:rPr>
              <a:pPr/>
              <a:t>101</a:t>
            </a:fld>
            <a:endParaRPr lang="de-DE">
              <a:latin typeface="Arial" charset="0"/>
            </a:endParaRPr>
          </a:p>
        </p:txBody>
      </p:sp>
      <p:sp>
        <p:nvSpPr>
          <p:cNvPr id="326659" name="Rectangle 2"/>
          <p:cNvSpPr>
            <a:spLocks noGrp="1" noRot="1" noChangeAspect="1" noChangeArrowheads="1" noTextEdit="1"/>
          </p:cNvSpPr>
          <p:nvPr>
            <p:ph type="sldImg"/>
          </p:nvPr>
        </p:nvSpPr>
        <p:spPr>
          <a:xfrm>
            <a:off x="960438" y="771525"/>
            <a:ext cx="4921250" cy="3690938"/>
          </a:xfrm>
          <a:ln/>
        </p:spPr>
      </p:sp>
      <p:sp>
        <p:nvSpPr>
          <p:cNvPr id="326660" name="Rectangle 3"/>
          <p:cNvSpPr>
            <a:spLocks noGrp="1" noChangeArrowheads="1"/>
          </p:cNvSpPr>
          <p:nvPr>
            <p:ph type="body" idx="1"/>
          </p:nvPr>
        </p:nvSpPr>
        <p:spPr>
          <a:xfrm>
            <a:off x="932301" y="4693489"/>
            <a:ext cx="4975961" cy="4463337"/>
          </a:xfrm>
          <a:noFill/>
          <a:ln/>
        </p:spPr>
        <p:txBody>
          <a:bodyPr/>
          <a:lstStyle/>
          <a:p>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1.png"/><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vmlDrawing" Target="../drawings/vmlDrawing2.vml"/><Relationship Id="rId4" Type="http://schemas.openxmlformats.org/officeDocument/2006/relationships/image" Target="../media/image4.wmf"/></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mlDrawing" Target="../drawings/vmlDrawing3.vml"/><Relationship Id="rId1" Type="http://schemas.openxmlformats.org/officeDocument/2006/relationships/themeOverride" Target="../theme/themeOverride1.xml"/><Relationship Id="rId5" Type="http://schemas.openxmlformats.org/officeDocument/2006/relationships/image" Target="../media/image4.w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vmlDrawing" Target="../drawings/vmlDrawing4.vml"/><Relationship Id="rId1" Type="http://schemas.openxmlformats.org/officeDocument/2006/relationships/themeOverride" Target="../theme/themeOverride2.xml"/><Relationship Id="rId5" Type="http://schemas.openxmlformats.org/officeDocument/2006/relationships/image" Target="../media/image4.wmf"/><Relationship Id="rId4" Type="http://schemas.openxmlformats.org/officeDocument/2006/relationships/oleObject" Target="../embeddings/oleObject4.bin"/></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vmlDrawing" Target="../drawings/vmlDrawing5.vml"/><Relationship Id="rId4" Type="http://schemas.openxmlformats.org/officeDocument/2006/relationships/image" Target="../media/image4.w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vmlDrawing" Target="../drawings/vmlDrawing6.vml"/><Relationship Id="rId4" Type="http://schemas.openxmlformats.org/officeDocument/2006/relationships/image" Target="../media/image4.w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vmlDrawing" Target="../drawings/vmlDrawing7.vml"/><Relationship Id="rId4" Type="http://schemas.openxmlformats.org/officeDocument/2006/relationships/image" Target="../media/image4.w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vmlDrawing" Target="../drawings/vmlDrawing8.vml"/><Relationship Id="rId4" Type="http://schemas.openxmlformats.org/officeDocument/2006/relationships/image" Target="../media/image4.w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vmlDrawing" Target="../drawings/vmlDrawing9.vml"/><Relationship Id="rId4" Type="http://schemas.openxmlformats.org/officeDocument/2006/relationships/image" Target="../media/image4.w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vmlDrawing" Target="../drawings/vmlDrawing10.vml"/><Relationship Id="rId4" Type="http://schemas.openxmlformats.org/officeDocument/2006/relationships/image" Target="../media/image4.w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vmlDrawing" Target="../drawings/vmlDrawing11.vml"/><Relationship Id="rId4" Type="http://schemas.openxmlformats.org/officeDocument/2006/relationships/image" Target="../media/image4.w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634481"/>
            <a:ext cx="7772400" cy="1226567"/>
          </a:xfrm>
        </p:spPr>
        <p:txBody>
          <a:bodyPr/>
          <a:lstStyle>
            <a:lvl1pPr>
              <a:defRPr sz="2800">
                <a:solidFill>
                  <a:srgbClr val="323232"/>
                </a:solidFill>
              </a:defRPr>
            </a:lvl1pPr>
          </a:lstStyle>
          <a:p>
            <a:r>
              <a:rPr lang="de-DE"/>
              <a:t>Titelmasterformat durch Klicken bearbeiten</a:t>
            </a:r>
            <a:endParaRPr lang="de-DE" dirty="0"/>
          </a:p>
        </p:txBody>
      </p:sp>
      <p:sp>
        <p:nvSpPr>
          <p:cNvPr id="3" name="Untertitel 2"/>
          <p:cNvSpPr>
            <a:spLocks noGrp="1"/>
          </p:cNvSpPr>
          <p:nvPr>
            <p:ph type="subTitle" idx="1"/>
          </p:nvPr>
        </p:nvSpPr>
        <p:spPr>
          <a:xfrm>
            <a:off x="683568" y="3933056"/>
            <a:ext cx="7776864" cy="576064"/>
          </a:xfrm>
        </p:spPr>
        <p:txBody>
          <a:bodyPr/>
          <a:lstStyle>
            <a:lvl1pPr marL="0" indent="0" algn="ctr">
              <a:buNone/>
              <a:defRPr b="1">
                <a:solidFill>
                  <a:srgbClr val="32323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dirty="0"/>
          </a:p>
        </p:txBody>
      </p:sp>
      <p:sp>
        <p:nvSpPr>
          <p:cNvPr id="20" name="Rechteck 19"/>
          <p:cNvSpPr/>
          <p:nvPr userDrawn="1"/>
        </p:nvSpPr>
        <p:spPr>
          <a:xfrm>
            <a:off x="-1588" y="6453335"/>
            <a:ext cx="9144000" cy="403473"/>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endParaRPr lang="de-DE"/>
          </a:p>
        </p:txBody>
      </p:sp>
      <p:sp>
        <p:nvSpPr>
          <p:cNvPr id="21" name="Textfeld 20"/>
          <p:cNvSpPr txBox="1"/>
          <p:nvPr userDrawn="1"/>
        </p:nvSpPr>
        <p:spPr>
          <a:xfrm>
            <a:off x="116130" y="6453336"/>
            <a:ext cx="2736304" cy="404664"/>
          </a:xfrm>
          <a:prstGeom prst="rect">
            <a:avLst/>
          </a:prstGeom>
          <a:noFill/>
        </p:spPr>
        <p:txBody>
          <a:bodyPr wrap="square" rtlCol="0" anchor="ctr" anchorCtr="0">
            <a:noAutofit/>
          </a:bodyPr>
          <a:lstStyle/>
          <a:p>
            <a:r>
              <a:rPr lang="de-DE" sz="700" dirty="0">
                <a:solidFill>
                  <a:srgbClr val="323232"/>
                </a:solidFill>
                <a:latin typeface="Arial" pitchFamily="34" charset="0"/>
                <a:cs typeface="Arial" pitchFamily="34" charset="0"/>
              </a:rPr>
              <a:t>PROJECT  CONSULT </a:t>
            </a:r>
          </a:p>
          <a:p>
            <a:r>
              <a:rPr lang="de-DE" sz="700" dirty="0">
                <a:solidFill>
                  <a:srgbClr val="323232"/>
                </a:solidFill>
                <a:latin typeface="Arial" pitchFamily="34" charset="0"/>
                <a:cs typeface="Arial" pitchFamily="34" charset="0"/>
              </a:rPr>
              <a:t>Unternehmensberatung Dr. Ulrich Kampffmeyer  GmbH</a:t>
            </a:r>
          </a:p>
        </p:txBody>
      </p:sp>
      <p:sp>
        <p:nvSpPr>
          <p:cNvPr id="22" name="Rechteck 21"/>
          <p:cNvSpPr/>
          <p:nvPr userDrawn="1"/>
        </p:nvSpPr>
        <p:spPr>
          <a:xfrm>
            <a:off x="5724128" y="6453336"/>
            <a:ext cx="1512168" cy="404664"/>
          </a:xfrm>
          <a:prstGeom prst="rect">
            <a:avLst/>
          </a:prstGeom>
        </p:spPr>
        <p:txBody>
          <a:bodyPr wrap="square" anchor="ctr" anchorCtr="0">
            <a:noAutofit/>
          </a:bodyPr>
          <a:lstStyle/>
          <a:p>
            <a:r>
              <a:rPr lang="de-DE" sz="700" dirty="0">
                <a:solidFill>
                  <a:srgbClr val="323232"/>
                </a:solidFill>
                <a:latin typeface="Arial" pitchFamily="34" charset="0"/>
                <a:cs typeface="Arial" pitchFamily="34" charset="0"/>
              </a:rPr>
              <a:t>www.PROJECT-CONSULT.com</a:t>
            </a:r>
          </a:p>
          <a:p>
            <a:r>
              <a:rPr lang="de-DE" sz="700" dirty="0">
                <a:solidFill>
                  <a:srgbClr val="323232"/>
                </a:solidFill>
                <a:latin typeface="Arial" pitchFamily="34" charset="0"/>
                <a:cs typeface="Arial" pitchFamily="34" charset="0"/>
              </a:rPr>
              <a:t>© PROJECT CONSULT 2012</a:t>
            </a:r>
          </a:p>
        </p:txBody>
      </p:sp>
      <p:sp>
        <p:nvSpPr>
          <p:cNvPr id="23" name="Rechteck 22"/>
          <p:cNvSpPr/>
          <p:nvPr userDrawn="1"/>
        </p:nvSpPr>
        <p:spPr>
          <a:xfrm>
            <a:off x="3294112" y="6453336"/>
            <a:ext cx="1349896" cy="404664"/>
          </a:xfrm>
          <a:prstGeom prst="rect">
            <a:avLst/>
          </a:prstGeom>
        </p:spPr>
        <p:txBody>
          <a:bodyPr wrap="square" anchor="ctr" anchorCtr="0">
            <a:noAutofit/>
          </a:bodyPr>
          <a:lstStyle/>
          <a:p>
            <a:r>
              <a:rPr lang="de-DE" sz="700" dirty="0">
                <a:solidFill>
                  <a:srgbClr val="323232"/>
                </a:solidFill>
                <a:latin typeface="Arial" pitchFamily="34" charset="0"/>
                <a:cs typeface="Arial" pitchFamily="34" charset="0"/>
              </a:rPr>
              <a:t>Breitenfelder Straße 17</a:t>
            </a:r>
          </a:p>
          <a:p>
            <a:r>
              <a:rPr lang="de-DE" sz="700" dirty="0">
                <a:solidFill>
                  <a:srgbClr val="323232"/>
                </a:solidFill>
                <a:latin typeface="Arial" pitchFamily="34" charset="0"/>
                <a:cs typeface="Arial" pitchFamily="34" charset="0"/>
              </a:rPr>
              <a:t>20251 Hamburg</a:t>
            </a:r>
          </a:p>
        </p:txBody>
      </p:sp>
      <p:sp>
        <p:nvSpPr>
          <p:cNvPr id="28" name="Textplatzhalter 27"/>
          <p:cNvSpPr>
            <a:spLocks noGrp="1"/>
          </p:cNvSpPr>
          <p:nvPr>
            <p:ph type="body" sz="quarter" idx="10"/>
          </p:nvPr>
        </p:nvSpPr>
        <p:spPr>
          <a:xfrm>
            <a:off x="683568" y="4509120"/>
            <a:ext cx="7776864" cy="576064"/>
          </a:xfrm>
        </p:spPr>
        <p:txBody>
          <a:bodyPr>
            <a:normAutofit/>
          </a:bodyPr>
          <a:lstStyle>
            <a:lvl1pPr algn="ctr">
              <a:buNone/>
              <a:defRPr sz="2000" b="1" baseline="0">
                <a:solidFill>
                  <a:srgbClr val="323232"/>
                </a:solidFill>
              </a:defRPr>
            </a:lvl1pPr>
          </a:lstStyle>
          <a:p>
            <a:pPr lvl="0"/>
            <a:r>
              <a:rPr lang="de-DE"/>
              <a:t>Textmasterformate durch Klicken bearbeiten</a:t>
            </a:r>
          </a:p>
        </p:txBody>
      </p:sp>
      <p:sp>
        <p:nvSpPr>
          <p:cNvPr id="30" name="Textfeld 29"/>
          <p:cNvSpPr txBox="1"/>
          <p:nvPr userDrawn="1"/>
        </p:nvSpPr>
        <p:spPr>
          <a:xfrm>
            <a:off x="8748464" y="6453336"/>
            <a:ext cx="395536" cy="404664"/>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dirty="0">
              <a:solidFill>
                <a:srgbClr val="323232"/>
              </a:solidFill>
              <a:latin typeface="Arial" pitchFamily="34" charset="0"/>
              <a:cs typeface="Arial" pitchFamily="34" charset="0"/>
            </a:endParaRPr>
          </a:p>
        </p:txBody>
      </p:sp>
      <p:sp>
        <p:nvSpPr>
          <p:cNvPr id="19" name="Textplatzhalter 18"/>
          <p:cNvSpPr>
            <a:spLocks noGrp="1"/>
          </p:cNvSpPr>
          <p:nvPr>
            <p:ph type="body" sz="quarter" idx="11"/>
          </p:nvPr>
        </p:nvSpPr>
        <p:spPr>
          <a:xfrm>
            <a:off x="683568" y="2132509"/>
            <a:ext cx="7776864" cy="576411"/>
          </a:xfrm>
        </p:spPr>
        <p:txBody>
          <a:bodyPr/>
          <a:lstStyle>
            <a:lvl1pPr algn="ctr">
              <a:buNone/>
              <a:defRPr b="1">
                <a:solidFill>
                  <a:srgbClr val="323232"/>
                </a:solidFill>
              </a:defRPr>
            </a:lvl1pPr>
          </a:lstStyle>
          <a:p>
            <a:pPr lvl="0"/>
            <a:r>
              <a:rPr lang="de-DE"/>
              <a:t>Textmasterformate durch Klicken bearbeiten</a:t>
            </a:r>
          </a:p>
        </p:txBody>
      </p:sp>
      <p:grpSp>
        <p:nvGrpSpPr>
          <p:cNvPr id="18" name="Gruppieren 17"/>
          <p:cNvGrpSpPr/>
          <p:nvPr userDrawn="1"/>
        </p:nvGrpSpPr>
        <p:grpSpPr>
          <a:xfrm>
            <a:off x="0" y="548680"/>
            <a:ext cx="9144000" cy="288032"/>
            <a:chOff x="0" y="620688"/>
            <a:chExt cx="9144000" cy="288032"/>
          </a:xfrm>
        </p:grpSpPr>
        <p:sp>
          <p:nvSpPr>
            <p:cNvPr id="24"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1</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25"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2055"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pic>
        <p:nvPicPr>
          <p:cNvPr id="26" name="Grafik 25" descr="PC_Logo_rechts_1.png"/>
          <p:cNvPicPr/>
          <p:nvPr userDrawn="1"/>
        </p:nvPicPr>
        <p:blipFill>
          <a:blip r:embed="rId5" cstate="print"/>
          <a:srcRect r="25814"/>
          <a:stretch>
            <a:fillRect/>
          </a:stretch>
        </p:blipFill>
        <p:spPr>
          <a:xfrm>
            <a:off x="6876256" y="30138"/>
            <a:ext cx="1512168" cy="59055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11" name="Titelplatzhalter 1"/>
          <p:cNvSpPr>
            <a:spLocks noGrp="1"/>
          </p:cNvSpPr>
          <p:nvPr>
            <p:ph type="title"/>
          </p:nvPr>
        </p:nvSpPr>
        <p:spPr>
          <a:xfrm>
            <a:off x="0" y="6524"/>
            <a:ext cx="9144000" cy="614164"/>
          </a:xfrm>
          <a:prstGeom prst="rect">
            <a:avLst/>
          </a:prstGeom>
        </p:spPr>
        <p:txBody>
          <a:bodyPr vert="horz" lIns="91440" tIns="45720" rIns="91440" bIns="45720" rtlCol="0" anchor="ctr">
            <a:noAutofit/>
          </a:bodyPr>
          <a:lstStyle>
            <a:lvl1pPr algn="ctr">
              <a:defRPr sz="2400" b="1">
                <a:solidFill>
                  <a:srgbClr val="323232"/>
                </a:solidFill>
                <a:latin typeface="Arial" pitchFamily="34" charset="0"/>
                <a:cs typeface="Arial" pitchFamily="34" charset="0"/>
              </a:defRPr>
            </a:lvl1pPr>
          </a:lstStyle>
          <a:p>
            <a:r>
              <a:rPr lang="de-DE"/>
              <a:t>Titelmasterformat durch Klicken bearbeiten</a:t>
            </a:r>
            <a:endParaRPr lang="de-DE" dirty="0"/>
          </a:p>
        </p:txBody>
      </p:sp>
      <p:sp>
        <p:nvSpPr>
          <p:cNvPr id="13" name="Rechteck 12"/>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platzhalter 21"/>
          <p:cNvSpPr>
            <a:spLocks noGrp="1"/>
          </p:cNvSpPr>
          <p:nvPr>
            <p:ph type="body" sz="quarter" idx="13"/>
          </p:nvPr>
        </p:nvSpPr>
        <p:spPr>
          <a:xfrm>
            <a:off x="827088" y="1124744"/>
            <a:ext cx="7561262" cy="5184576"/>
          </a:xfrm>
        </p:spPr>
        <p:txBody>
          <a:bodyPr anchor="t" anchorCtr="0"/>
          <a:lstStyle>
            <a:lvl1pPr>
              <a:defRPr>
                <a:solidFill>
                  <a:srgbClr val="323232"/>
                </a:solidFill>
              </a:defRPr>
            </a:lvl1pPr>
            <a:lvl2pPr>
              <a:defRPr>
                <a:solidFill>
                  <a:srgbClr val="323232"/>
                </a:solidFill>
              </a:defRPr>
            </a:lvl2pPr>
            <a:lvl3pPr>
              <a:defRPr>
                <a:solidFill>
                  <a:srgbClr val="323232"/>
                </a:solidFill>
              </a:defRPr>
            </a:lvl3pPr>
            <a:lvl4pPr>
              <a:defRPr>
                <a:solidFill>
                  <a:srgbClr val="323232"/>
                </a:solidFill>
              </a:defRPr>
            </a:lvl4pPr>
            <a:lvl5pPr>
              <a:defRPr>
                <a:solidFill>
                  <a:srgbClr val="323232"/>
                </a:solidFill>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23" name="Textfeld 22"/>
          <p:cNvSpPr txBox="1"/>
          <p:nvPr userDrawn="1"/>
        </p:nvSpPr>
        <p:spPr>
          <a:xfrm>
            <a:off x="8748464" y="6669360"/>
            <a:ext cx="395536" cy="188640"/>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grpSp>
        <p:nvGrpSpPr>
          <p:cNvPr id="10" name="Gruppieren 9"/>
          <p:cNvGrpSpPr/>
          <p:nvPr userDrawn="1"/>
        </p:nvGrpSpPr>
        <p:grpSpPr>
          <a:xfrm>
            <a:off x="0" y="620688"/>
            <a:ext cx="9144000" cy="288032"/>
            <a:chOff x="0" y="620688"/>
            <a:chExt cx="9144000" cy="288032"/>
          </a:xfrm>
        </p:grpSpPr>
        <p:sp>
          <p:nvSpPr>
            <p:cNvPr id="12"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2</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8"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3079"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9" name="Textfeld 18"/>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20" name="Textfeld 19"/>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21" name="Textfeld 20"/>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schnittsüberschrif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a:xfrm>
            <a:off x="827584" y="2924944"/>
            <a:ext cx="7700392" cy="1362075"/>
          </a:xfrm>
        </p:spPr>
        <p:txBody>
          <a:bodyPr anchor="t">
            <a:normAutofit/>
          </a:bodyPr>
          <a:lstStyle>
            <a:lvl1pPr algn="l">
              <a:defRPr sz="4000" b="1" cap="small" baseline="0">
                <a:latin typeface="Arial" pitchFamily="34" charset="0"/>
                <a:cs typeface="Arial" pitchFamily="34" charset="0"/>
              </a:defRPr>
            </a:lvl1pPr>
          </a:lstStyle>
          <a:p>
            <a:r>
              <a:rPr lang="de-DE"/>
              <a:t>Titelmasterformat durch Klicken bearbeiten</a:t>
            </a:r>
            <a:endParaRPr lang="de-DE" dirty="0"/>
          </a:p>
        </p:txBody>
      </p:sp>
      <p:sp>
        <p:nvSpPr>
          <p:cNvPr id="14" name="Rechteck 13"/>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Textfeld 18"/>
          <p:cNvSpPr txBox="1"/>
          <p:nvPr userDrawn="1"/>
        </p:nvSpPr>
        <p:spPr>
          <a:xfrm>
            <a:off x="8748464" y="6669360"/>
            <a:ext cx="395536" cy="188640"/>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grpSp>
        <p:nvGrpSpPr>
          <p:cNvPr id="9" name="Gruppieren 8"/>
          <p:cNvGrpSpPr/>
          <p:nvPr userDrawn="1"/>
        </p:nvGrpSpPr>
        <p:grpSpPr>
          <a:xfrm>
            <a:off x="0" y="548680"/>
            <a:ext cx="9144000" cy="288032"/>
            <a:chOff x="0" y="620688"/>
            <a:chExt cx="9144000" cy="288032"/>
          </a:xfrm>
        </p:grpSpPr>
        <p:sp>
          <p:nvSpPr>
            <p:cNvPr id="10"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3</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1"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4103" name="Picture" r:id="rId4" imgW="1193800" imgH="1028700" progId="Word.Picture.8">
                    <p:embed/>
                  </p:oleObj>
                </mc:Choice>
                <mc:Fallback>
                  <p:oleObj name="Picture" r:id="rId4" imgW="1193800" imgH="1028700"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2" name="Textfeld 11"/>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3" name="Textfeld 12"/>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20" name="Textfeld 19"/>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Zwei Inhalte">
    <p:bg>
      <p:bgRef idx="1001">
        <a:schemeClr val="bg1"/>
      </p:bgRef>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8" name="Titelplatzhalter 1"/>
          <p:cNvSpPr txBox="1">
            <a:spLocks/>
          </p:cNvSpPr>
          <p:nvPr userDrawn="1"/>
        </p:nvSpPr>
        <p:spPr>
          <a:xfrm>
            <a:off x="0" y="6524"/>
            <a:ext cx="9144000" cy="614164"/>
          </a:xfrm>
          <a:prstGeom prst="rect">
            <a:avLst/>
          </a:prstGeom>
        </p:spPr>
        <p:txBody>
          <a:bodyPr vert="horz" lIns="91440" tIns="45720" rIns="91440" bIns="45720" rtlCol="0" anchor="ctr">
            <a:noAutofit/>
          </a:bodyPr>
          <a:lstStyle>
            <a:lvl1pPr algn="ctr">
              <a:defRPr sz="2400" b="1">
                <a:solidFill>
                  <a:srgbClr val="323232"/>
                </a:solidFill>
                <a:latin typeface="Arial" pitchFamily="34" charset="0"/>
                <a:cs typeface="Arial"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de-DE" sz="2400" b="1" i="0" u="none" strike="noStrike" kern="1200" cap="none" spc="0" normalizeH="0" baseline="0" noProof="0" dirty="0">
                <a:ln>
                  <a:noFill/>
                </a:ln>
                <a:solidFill>
                  <a:srgbClr val="323232"/>
                </a:solidFill>
                <a:effectLst/>
                <a:uLnTx/>
                <a:uFillTx/>
                <a:latin typeface="Arial" pitchFamily="34" charset="0"/>
                <a:ea typeface="+mj-ea"/>
                <a:cs typeface="Arial" pitchFamily="34" charset="0"/>
              </a:rPr>
              <a:t>Titelmasterformat durch Klicken bearbeiten</a:t>
            </a:r>
          </a:p>
        </p:txBody>
      </p:sp>
      <p:sp>
        <p:nvSpPr>
          <p:cNvPr id="16" name="Rechteck 15"/>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userDrawn="1"/>
        </p:nvSpPr>
        <p:spPr>
          <a:xfrm>
            <a:off x="8748464" y="6669360"/>
            <a:ext cx="395536" cy="188640"/>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grpSp>
        <p:nvGrpSpPr>
          <p:cNvPr id="11" name="Gruppieren 10"/>
          <p:cNvGrpSpPr/>
          <p:nvPr userDrawn="1"/>
        </p:nvGrpSpPr>
        <p:grpSpPr>
          <a:xfrm>
            <a:off x="0" y="548680"/>
            <a:ext cx="9144000" cy="288032"/>
            <a:chOff x="0" y="620688"/>
            <a:chExt cx="9144000" cy="288032"/>
          </a:xfrm>
        </p:grpSpPr>
        <p:sp>
          <p:nvSpPr>
            <p:cNvPr id="12"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4</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3"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5127" name="Picture" r:id="rId4" imgW="1193800" imgH="1028700" progId="Word.Picture.8">
                    <p:embed/>
                  </p:oleObj>
                </mc:Choice>
                <mc:Fallback>
                  <p:oleObj name="Picture" r:id="rId4" imgW="1193800" imgH="1028700" progId="Word.Picture.8">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4" name="Textfeld 13"/>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5" name="Textfeld 14"/>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22" name="Textfeld 21"/>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0" y="-8334"/>
            <a:ext cx="9144000" cy="629022"/>
          </a:xfrm>
        </p:spPr>
        <p:txBody>
          <a:bodyPr>
            <a:noAutofit/>
          </a:bodyPr>
          <a:lstStyle>
            <a:lvl1pPr>
              <a:defRPr sz="2400" b="1">
                <a:latin typeface="Arial" pitchFamily="34" charset="0"/>
                <a:cs typeface="Arial" pitchFamily="34" charset="0"/>
              </a:defRPr>
            </a:lvl1pPr>
          </a:lstStyle>
          <a:p>
            <a:r>
              <a:rPr lang="de-DE"/>
              <a:t>Titelmasterformat durch Klicken bearbeiten</a:t>
            </a:r>
            <a:endParaRPr lang="de-DE" dirty="0"/>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17" name="Rechteck 16"/>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extfeld 21"/>
          <p:cNvSpPr txBox="1"/>
          <p:nvPr userDrawn="1"/>
        </p:nvSpPr>
        <p:spPr>
          <a:xfrm>
            <a:off x="8748464" y="6669360"/>
            <a:ext cx="395536" cy="188640"/>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grpSp>
        <p:nvGrpSpPr>
          <p:cNvPr id="13" name="Gruppieren 12"/>
          <p:cNvGrpSpPr/>
          <p:nvPr userDrawn="1"/>
        </p:nvGrpSpPr>
        <p:grpSpPr>
          <a:xfrm>
            <a:off x="0" y="620688"/>
            <a:ext cx="9144000" cy="288032"/>
            <a:chOff x="0" y="620688"/>
            <a:chExt cx="9144000" cy="288032"/>
          </a:xfrm>
        </p:grpSpPr>
        <p:sp>
          <p:nvSpPr>
            <p:cNvPr id="14"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5</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5"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6151"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6" name="Textfeld 15"/>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23" name="Textfeld 22"/>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24" name="Textfeld 23"/>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144000" cy="620688"/>
          </a:xfrm>
        </p:spPr>
        <p:txBody>
          <a:bodyPr>
            <a:noAutofit/>
          </a:bodyPr>
          <a:lstStyle>
            <a:lvl1pPr>
              <a:defRPr sz="2400" b="1">
                <a:latin typeface="Arial" pitchFamily="34" charset="0"/>
                <a:cs typeface="Arial" pitchFamily="34" charset="0"/>
              </a:defRPr>
            </a:lvl1pPr>
          </a:lstStyle>
          <a:p>
            <a:r>
              <a:rPr lang="de-DE"/>
              <a:t>Titelmasterformat durch Klicken bearbeiten</a:t>
            </a:r>
            <a:endParaRPr lang="de-DE" dirty="0"/>
          </a:p>
        </p:txBody>
      </p:sp>
      <p:sp>
        <p:nvSpPr>
          <p:cNvPr id="13" name="Rechteck 12"/>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p:cNvSpPr txBox="1"/>
          <p:nvPr userDrawn="1"/>
        </p:nvSpPr>
        <p:spPr>
          <a:xfrm>
            <a:off x="8748464" y="6669360"/>
            <a:ext cx="395536" cy="188640"/>
          </a:xfrm>
          <a:prstGeom prst="rect">
            <a:avLst/>
          </a:prstGeom>
          <a:noFill/>
        </p:spPr>
        <p:txBody>
          <a:bodyPr wrap="square" rtlCol="0" anchor="ctr" anchorCtr="0">
            <a:noAutofit/>
          </a:bodyPr>
          <a:lstStyle/>
          <a:p>
            <a:fld id="{434445B6-663E-482B-A4A8-DBD2904B1001}" type="slidenum">
              <a:rPr lang="de-DE" sz="700" smtClean="0">
                <a:solidFill>
                  <a:srgbClr val="323232"/>
                </a:solidFill>
                <a:latin typeface="Arial" pitchFamily="34" charset="0"/>
                <a:cs typeface="Arial" pitchFamily="34" charset="0"/>
              </a:rPr>
              <a:pPr/>
              <a:t>‹Nr.›</a:t>
            </a:fld>
            <a:endParaRPr lang="de-DE" sz="700" dirty="0">
              <a:solidFill>
                <a:srgbClr val="323232"/>
              </a:solidFill>
              <a:latin typeface="Arial" pitchFamily="34" charset="0"/>
              <a:cs typeface="Arial" pitchFamily="34" charset="0"/>
            </a:endParaRPr>
          </a:p>
        </p:txBody>
      </p:sp>
      <p:grpSp>
        <p:nvGrpSpPr>
          <p:cNvPr id="9" name="Gruppieren 8"/>
          <p:cNvGrpSpPr/>
          <p:nvPr userDrawn="1"/>
        </p:nvGrpSpPr>
        <p:grpSpPr>
          <a:xfrm>
            <a:off x="0" y="620688"/>
            <a:ext cx="9144000" cy="288032"/>
            <a:chOff x="0" y="620688"/>
            <a:chExt cx="9144000" cy="288032"/>
          </a:xfrm>
        </p:grpSpPr>
        <p:sp>
          <p:nvSpPr>
            <p:cNvPr id="10"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6</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1"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7175"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2" name="Textfeld 11"/>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9" name="Textfeld 18"/>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20" name="Textfeld 19"/>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Rechteck 4"/>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Foliennummernplatzhalter 5"/>
          <p:cNvSpPr txBox="1">
            <a:spLocks/>
          </p:cNvSpPr>
          <p:nvPr userDrawn="1"/>
        </p:nvSpPr>
        <p:spPr>
          <a:xfrm>
            <a:off x="8748464" y="6669360"/>
            <a:ext cx="395536" cy="188640"/>
          </a:xfrm>
          <a:prstGeom prst="rect">
            <a:avLst/>
          </a:prstGeom>
        </p:spPr>
        <p:txBody>
          <a:bodyPr/>
          <a:lstStyle>
            <a:lvl1pPr>
              <a:defRPr lang="de-DE" sz="700" kern="1200" smtClean="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26E4022-0A0C-41D8-AD1F-F740C8FDB98E}" type="slidenum">
              <a:rPr kumimoji="0" lang="de-DE" sz="700" b="0" i="0" u="none" strike="noStrike" kern="1200" cap="none" spc="0" normalizeH="0" baseline="0" noProof="0" smtClean="0">
                <a:ln>
                  <a:noFill/>
                </a:ln>
                <a:solidFill>
                  <a:srgbClr val="323232"/>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de-DE" sz="700" b="0"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grpSp>
        <p:nvGrpSpPr>
          <p:cNvPr id="10" name="Gruppieren 9"/>
          <p:cNvGrpSpPr/>
          <p:nvPr userDrawn="1"/>
        </p:nvGrpSpPr>
        <p:grpSpPr>
          <a:xfrm>
            <a:off x="0" y="548680"/>
            <a:ext cx="9144000" cy="288032"/>
            <a:chOff x="0" y="620688"/>
            <a:chExt cx="9144000" cy="288032"/>
          </a:xfrm>
        </p:grpSpPr>
        <p:sp>
          <p:nvSpPr>
            <p:cNvPr id="11"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7</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2"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8199"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3" name="Textfeld 12"/>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4" name="Textfeld 13"/>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15" name="Textfeld 14"/>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744239"/>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744239"/>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906289"/>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8" name="Rechteck 7"/>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oliennummernplatzhalter 5"/>
          <p:cNvSpPr txBox="1">
            <a:spLocks/>
          </p:cNvSpPr>
          <p:nvPr userDrawn="1"/>
        </p:nvSpPr>
        <p:spPr>
          <a:xfrm>
            <a:off x="8748464" y="6669360"/>
            <a:ext cx="395536" cy="188640"/>
          </a:xfrm>
          <a:prstGeom prst="rect">
            <a:avLst/>
          </a:prstGeom>
        </p:spPr>
        <p:txBody>
          <a:bodyPr/>
          <a:lstStyle>
            <a:lvl1pPr>
              <a:defRPr lang="de-DE" sz="700" kern="1200" smtClean="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FA7A3264-7158-4EF2-98F3-9BF521FF3927}" type="slidenum">
              <a:rPr kumimoji="0" lang="de-DE" sz="700" b="0" i="0" u="none" strike="noStrike" kern="1200" cap="none" spc="0" normalizeH="0" baseline="0" noProof="0" smtClean="0">
                <a:ln>
                  <a:noFill/>
                </a:ln>
                <a:solidFill>
                  <a:srgbClr val="323232"/>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de-DE" sz="700" b="0"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grpSp>
        <p:nvGrpSpPr>
          <p:cNvPr id="13" name="Gruppieren 12"/>
          <p:cNvGrpSpPr/>
          <p:nvPr userDrawn="1"/>
        </p:nvGrpSpPr>
        <p:grpSpPr>
          <a:xfrm>
            <a:off x="0" y="548680"/>
            <a:ext cx="9144000" cy="288032"/>
            <a:chOff x="0" y="620688"/>
            <a:chExt cx="9144000" cy="288032"/>
          </a:xfrm>
        </p:grpSpPr>
        <p:sp>
          <p:nvSpPr>
            <p:cNvPr id="15"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8</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6"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9223"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7" name="Textfeld 16"/>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8" name="Textfeld 17"/>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19" name="Textfeld 18"/>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Textmasterformate durch Klicken bearbeiten</a:t>
            </a:r>
          </a:p>
        </p:txBody>
      </p:sp>
      <p:sp>
        <p:nvSpPr>
          <p:cNvPr id="8" name="Rechteck 7"/>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Foliennummernplatzhalter 5"/>
          <p:cNvSpPr txBox="1">
            <a:spLocks/>
          </p:cNvSpPr>
          <p:nvPr userDrawn="1"/>
        </p:nvSpPr>
        <p:spPr>
          <a:xfrm>
            <a:off x="8748464" y="6669360"/>
            <a:ext cx="395536" cy="188640"/>
          </a:xfrm>
          <a:prstGeom prst="rect">
            <a:avLst/>
          </a:prstGeom>
        </p:spPr>
        <p:txBody>
          <a:bodyPr/>
          <a:lstStyle>
            <a:lvl1pPr>
              <a:defRPr lang="de-DE" sz="700" kern="1200" smtClean="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DB65F9BB-C852-49C6-A96D-224222FAFE45}" type="slidenum">
              <a:rPr kumimoji="0" lang="de-DE" sz="700" b="0" i="0" u="none" strike="noStrike" kern="1200" cap="none" spc="0" normalizeH="0" baseline="0" noProof="0" smtClean="0">
                <a:ln>
                  <a:noFill/>
                </a:ln>
                <a:solidFill>
                  <a:srgbClr val="323232"/>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de-DE" sz="700" b="0"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grpSp>
        <p:nvGrpSpPr>
          <p:cNvPr id="13" name="Gruppieren 12"/>
          <p:cNvGrpSpPr/>
          <p:nvPr userDrawn="1"/>
        </p:nvGrpSpPr>
        <p:grpSpPr>
          <a:xfrm>
            <a:off x="0" y="548680"/>
            <a:ext cx="9144000" cy="288032"/>
            <a:chOff x="0" y="620688"/>
            <a:chExt cx="9144000" cy="288032"/>
          </a:xfrm>
        </p:grpSpPr>
        <p:sp>
          <p:nvSpPr>
            <p:cNvPr id="15"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8</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6"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10247"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7" name="Textfeld 16"/>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8" name="Textfeld 17"/>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19" name="Textfeld 18"/>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hteck 6"/>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 name="Foliennummernplatzhalter 5"/>
          <p:cNvSpPr txBox="1">
            <a:spLocks/>
          </p:cNvSpPr>
          <p:nvPr userDrawn="1"/>
        </p:nvSpPr>
        <p:spPr>
          <a:xfrm>
            <a:off x="8748464" y="6669360"/>
            <a:ext cx="395536" cy="188640"/>
          </a:xfrm>
          <a:prstGeom prst="rect">
            <a:avLst/>
          </a:prstGeom>
        </p:spPr>
        <p:txBody>
          <a:bodyPr/>
          <a:lstStyle>
            <a:lvl1pPr>
              <a:defRPr lang="de-DE" sz="700" kern="1200" smtClean="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22FE8FB-1BAF-4BF4-A577-ACC5BB4298DC}" type="slidenum">
              <a:rPr kumimoji="0" lang="de-DE" sz="700" b="0" i="0" u="none" strike="noStrike" kern="1200" cap="none" spc="0" normalizeH="0" baseline="0" noProof="0" smtClean="0">
                <a:ln>
                  <a:noFill/>
                </a:ln>
                <a:solidFill>
                  <a:srgbClr val="323232"/>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de-DE" sz="700" b="0"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grpSp>
        <p:nvGrpSpPr>
          <p:cNvPr id="13" name="Gruppieren 12"/>
          <p:cNvGrpSpPr/>
          <p:nvPr userDrawn="1"/>
        </p:nvGrpSpPr>
        <p:grpSpPr>
          <a:xfrm>
            <a:off x="0" y="620688"/>
            <a:ext cx="9144000" cy="288032"/>
            <a:chOff x="0" y="620688"/>
            <a:chExt cx="9144000" cy="288032"/>
          </a:xfrm>
        </p:grpSpPr>
        <p:sp>
          <p:nvSpPr>
            <p:cNvPr id="14"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9</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5"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11271"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6" name="Textfeld 15"/>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7" name="Textfeld 16"/>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18" name="Textfeld 17"/>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 name="Rechteck 6"/>
          <p:cNvSpPr/>
          <p:nvPr userDrawn="1"/>
        </p:nvSpPr>
        <p:spPr>
          <a:xfrm>
            <a:off x="-1588" y="6669359"/>
            <a:ext cx="9144000" cy="187449"/>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Foliennummernplatzhalter 5"/>
          <p:cNvSpPr txBox="1">
            <a:spLocks/>
          </p:cNvSpPr>
          <p:nvPr userDrawn="1"/>
        </p:nvSpPr>
        <p:spPr>
          <a:xfrm>
            <a:off x="8748464" y="6669360"/>
            <a:ext cx="395536" cy="188640"/>
          </a:xfrm>
          <a:prstGeom prst="rect">
            <a:avLst/>
          </a:prstGeom>
        </p:spPr>
        <p:txBody>
          <a:bodyPr/>
          <a:lstStyle>
            <a:lvl1pPr>
              <a:defRPr lang="de-DE" sz="700" kern="1200" smtClean="0">
                <a:solidFill>
                  <a:schemeClr val="tx1"/>
                </a:solidFill>
                <a:latin typeface="Arial" pitchFamily="34" charset="0"/>
                <a:ea typeface="+mn-ea"/>
                <a:cs typeface="Arial"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94B4C623-DD7C-49F4-8DA2-057A3CF8E040}" type="slidenum">
              <a:rPr kumimoji="0" lang="de-DE" sz="700" b="0" i="0" u="none" strike="noStrike" kern="1200" cap="none" spc="0" normalizeH="0" baseline="0" noProof="0" smtClean="0">
                <a:ln>
                  <a:noFill/>
                </a:ln>
                <a:solidFill>
                  <a:srgbClr val="323232"/>
                </a:solidFill>
                <a:effectLst/>
                <a:uLnTx/>
                <a:uFillTx/>
                <a:latin typeface="Arial" pitchFamily="34" charset="0"/>
                <a:ea typeface="+mn-ea"/>
                <a:cs typeface="Arial"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‹Nr.›</a:t>
            </a:fld>
            <a:endParaRPr kumimoji="0" lang="de-DE" sz="700" b="0"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grpSp>
        <p:nvGrpSpPr>
          <p:cNvPr id="12" name="Gruppieren 11"/>
          <p:cNvGrpSpPr/>
          <p:nvPr userDrawn="1"/>
        </p:nvGrpSpPr>
        <p:grpSpPr>
          <a:xfrm>
            <a:off x="0" y="548680"/>
            <a:ext cx="9144000" cy="288032"/>
            <a:chOff x="0" y="620688"/>
            <a:chExt cx="9144000" cy="288032"/>
          </a:xfrm>
        </p:grpSpPr>
        <p:sp>
          <p:nvSpPr>
            <p:cNvPr id="14" name="Text Box 5"/>
            <p:cNvSpPr txBox="1">
              <a:spLocks noChangeAspect="1" noChangeArrowheads="1"/>
            </p:cNvSpPr>
            <p:nvPr userDrawn="1"/>
          </p:nvSpPr>
          <p:spPr bwMode="auto">
            <a:xfrm>
              <a:off x="0" y="620688"/>
              <a:ext cx="9144000" cy="288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lgn="ctr" fontAlgn="base">
                <a:lnSpc>
                  <a:spcPts val="1000"/>
                </a:lnSpc>
                <a:spcBef>
                  <a:spcPct val="0"/>
                </a:spcBef>
                <a:spcAft>
                  <a:spcPts val="1000"/>
                </a:spcAft>
              </a:pPr>
              <a:r>
                <a:rPr lang="de-DE" sz="700" dirty="0">
                  <a:solidFill>
                    <a:schemeClr val="bg1"/>
                  </a:solidFill>
                  <a:latin typeface="Arial" pitchFamily="34" charset="0"/>
                  <a:cs typeface="Arial" pitchFamily="34" charset="0"/>
                </a:rPr>
                <a:t>© </a:t>
              </a:r>
              <a:r>
                <a:rPr lang="de-DE" sz="500" dirty="0">
                  <a:solidFill>
                    <a:schemeClr val="bg1"/>
                  </a:solidFill>
                  <a:latin typeface="Arial" pitchFamily="34" charset="0"/>
                  <a:cs typeface="Arial" pitchFamily="34" charset="0"/>
                </a:rPr>
                <a:t>PROJECT CONSULT Unternehmensberatung Dr. Ulrich Kampffmeyer GmbH 2011   /</a:t>
              </a:r>
              <a:r>
                <a:rPr lang="de-DE" sz="500" baseline="0" dirty="0">
                  <a:solidFill>
                    <a:schemeClr val="bg1"/>
                  </a:solidFill>
                  <a:latin typeface="Arial" pitchFamily="34" charset="0"/>
                  <a:cs typeface="Arial" pitchFamily="34" charset="0"/>
                </a:rPr>
                <a:t>   </a:t>
              </a:r>
              <a:r>
                <a:rPr lang="de-DE" sz="500" dirty="0">
                  <a:solidFill>
                    <a:schemeClr val="bg1"/>
                  </a:solidFill>
                  <a:latin typeface="Arial" pitchFamily="34" charset="0"/>
                  <a:ea typeface="+mj-ea"/>
                  <a:cs typeface="Arial" pitchFamily="34" charset="0"/>
                </a:rPr>
                <a:t>Autorenrecht: </a:t>
              </a:r>
              <a:r>
                <a:rPr lang="de-DE" sz="500" dirty="0">
                  <a:solidFill>
                    <a:schemeClr val="bg1"/>
                  </a:solidFill>
                  <a:latin typeface="Arial" pitchFamily="34" charset="0"/>
                  <a:cs typeface="Arial" pitchFamily="34" charset="0"/>
                </a:rPr>
                <a:t>&lt;Vorname Nachname&gt; </a:t>
              </a:r>
              <a:fld id="{9BFE60F6-3665-414B-8B2E-E4084DFDC412}" type="datetime7">
                <a:rPr lang="de-DE" sz="500" b="1" smtClean="0">
                  <a:solidFill>
                    <a:schemeClr val="bg1"/>
                  </a:solidFill>
                  <a:latin typeface="Arial" pitchFamily="34" charset="0"/>
                  <a:cs typeface="Arial" pitchFamily="34" charset="0"/>
                </a:rPr>
                <a:pPr lvl="0" algn="ctr" fontAlgn="base">
                  <a:lnSpc>
                    <a:spcPts val="1000"/>
                  </a:lnSpc>
                  <a:spcBef>
                    <a:spcPct val="0"/>
                  </a:spcBef>
                  <a:spcAft>
                    <a:spcPts val="1000"/>
                  </a:spcAft>
                </a:pPr>
                <a:t>Mrz-21</a:t>
              </a:fld>
              <a:r>
                <a:rPr lang="de-DE" sz="500" b="1" baseline="0" dirty="0">
                  <a:solidFill>
                    <a:schemeClr val="bg1"/>
                  </a:solidFill>
                  <a:latin typeface="Arial" pitchFamily="34" charset="0"/>
                  <a:cs typeface="Arial" pitchFamily="34" charset="0"/>
                </a:rPr>
                <a:t>   /   Q</a:t>
              </a:r>
              <a:r>
                <a:rPr lang="de-DE" sz="500" dirty="0">
                  <a:solidFill>
                    <a:schemeClr val="bg1"/>
                  </a:solidFill>
                  <a:latin typeface="Arial" pitchFamily="34" charset="0"/>
                  <a:ea typeface="+mj-ea"/>
                  <a:cs typeface="Arial" pitchFamily="34" charset="0"/>
                </a:rPr>
                <a:t>uelle: PROJECT</a:t>
              </a:r>
              <a:r>
                <a:rPr lang="de-DE" sz="500" baseline="0" dirty="0">
                  <a:solidFill>
                    <a:schemeClr val="bg1"/>
                  </a:solidFill>
                  <a:latin typeface="Arial" pitchFamily="34" charset="0"/>
                  <a:ea typeface="+mj-ea"/>
                  <a:cs typeface="Arial" pitchFamily="34" charset="0"/>
                </a:rPr>
                <a:t> CONSULT 10</a:t>
              </a:r>
              <a:r>
                <a:rPr lang="de-DE" sz="500" dirty="0">
                  <a:solidFill>
                    <a:schemeClr val="bg1"/>
                  </a:solidFill>
                  <a:latin typeface="Arial" pitchFamily="34" charset="0"/>
                  <a:ea typeface="+mj-ea"/>
                  <a:cs typeface="Arial" pitchFamily="34" charset="0"/>
                </a:rPr>
                <a:t>	</a:t>
              </a:r>
              <a:endParaRPr lang="de-DE" sz="500" b="1" dirty="0">
                <a:solidFill>
                  <a:schemeClr val="bg1"/>
                </a:solidFill>
                <a:latin typeface="Arial" pitchFamily="34" charset="0"/>
                <a:ea typeface="+mj-ea"/>
                <a:cs typeface="Arial" pitchFamily="34" charset="0"/>
              </a:endParaRPr>
            </a:p>
            <a:p>
              <a:pPr marL="0" marR="0" lvl="0" indent="0" algn="ctr" defTabSz="914400" rtl="0" eaLnBrk="1" fontAlgn="base" latinLnBrk="0" hangingPunct="1">
                <a:lnSpc>
                  <a:spcPts val="1000"/>
                </a:lnSpc>
                <a:spcBef>
                  <a:spcPct val="0"/>
                </a:spcBef>
                <a:spcAft>
                  <a:spcPts val="1000"/>
                </a:spcAft>
                <a:buClrTx/>
                <a:buSzTx/>
                <a:buFontTx/>
                <a:buNone/>
                <a:tabLst/>
              </a:pPr>
              <a:endParaRPr lang="de-DE" sz="600" dirty="0">
                <a:solidFill>
                  <a:srgbClr val="323232"/>
                </a:solidFill>
                <a:latin typeface="Arial" pitchFamily="34" charset="0"/>
                <a:ea typeface="+mj-ea"/>
                <a:cs typeface="Arial" pitchFamily="34" charset="0"/>
              </a:endParaRPr>
            </a:p>
          </p:txBody>
        </p:sp>
        <p:graphicFrame>
          <p:nvGraphicFramePr>
            <p:cNvPr id="15" name="Object 3"/>
            <p:cNvGraphicFramePr>
              <a:graphicFrameLocks noChangeAspect="1"/>
            </p:cNvGraphicFramePr>
            <p:nvPr/>
          </p:nvGraphicFramePr>
          <p:xfrm>
            <a:off x="1704226" y="687984"/>
            <a:ext cx="83027" cy="72008"/>
          </p:xfrm>
          <a:graphic>
            <a:graphicData uri="http://schemas.openxmlformats.org/presentationml/2006/ole">
              <mc:AlternateContent xmlns:mc="http://schemas.openxmlformats.org/markup-compatibility/2006">
                <mc:Choice xmlns:v="urn:schemas-microsoft-com:vml" Requires="v">
                  <p:oleObj spid="_x0000_s12295" name="Picture" r:id="rId3" imgW="1193800" imgH="1028700" progId="Word.Picture.8">
                    <p:embed/>
                  </p:oleObj>
                </mc:Choice>
                <mc:Fallback>
                  <p:oleObj name="Picture" r:id="rId3" imgW="1193800" imgH="1028700" progId="Word.Picture.8">
                    <p:embed/>
                    <p:pic>
                      <p:nvPicPr>
                        <p:cNvPr id="0"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226" y="687984"/>
                          <a:ext cx="83027" cy="7200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16" name="Textfeld 15"/>
          <p:cNvSpPr txBox="1"/>
          <p:nvPr userDrawn="1"/>
        </p:nvSpPr>
        <p:spPr>
          <a:xfrm>
            <a:off x="0" y="6657945"/>
            <a:ext cx="2387192"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Aktuelle Trends im Enterprise Information Management</a:t>
            </a:r>
          </a:p>
        </p:txBody>
      </p:sp>
      <p:sp>
        <p:nvSpPr>
          <p:cNvPr id="17" name="Textfeld 16"/>
          <p:cNvSpPr txBox="1"/>
          <p:nvPr userDrawn="1"/>
        </p:nvSpPr>
        <p:spPr>
          <a:xfrm>
            <a:off x="6300192" y="6657945"/>
            <a:ext cx="1117614"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Update-Tage</a:t>
            </a:r>
            <a:r>
              <a:rPr lang="de-DE" sz="700" baseline="0" dirty="0">
                <a:solidFill>
                  <a:srgbClr val="323232"/>
                </a:solidFill>
                <a:latin typeface="Arial" pitchFamily="34" charset="0"/>
                <a:cs typeface="Arial" pitchFamily="34" charset="0"/>
              </a:rPr>
              <a:t> EIM 2012</a:t>
            </a:r>
            <a:endParaRPr lang="de-DE" sz="700" dirty="0">
              <a:solidFill>
                <a:srgbClr val="323232"/>
              </a:solidFill>
              <a:latin typeface="Arial" pitchFamily="34" charset="0"/>
              <a:cs typeface="Arial" pitchFamily="34" charset="0"/>
            </a:endParaRPr>
          </a:p>
        </p:txBody>
      </p:sp>
      <p:sp>
        <p:nvSpPr>
          <p:cNvPr id="18" name="Textfeld 17"/>
          <p:cNvSpPr txBox="1"/>
          <p:nvPr userDrawn="1"/>
        </p:nvSpPr>
        <p:spPr>
          <a:xfrm>
            <a:off x="3635896" y="6657945"/>
            <a:ext cx="1119217" cy="200055"/>
          </a:xfrm>
          <a:prstGeom prst="rect">
            <a:avLst/>
          </a:prstGeom>
          <a:noFill/>
        </p:spPr>
        <p:txBody>
          <a:bodyPr wrap="none" rtlCol="0">
            <a:spAutoFit/>
          </a:bodyPr>
          <a:lstStyle/>
          <a:p>
            <a:r>
              <a:rPr lang="de-DE" sz="700" dirty="0">
                <a:solidFill>
                  <a:srgbClr val="323232"/>
                </a:solidFill>
                <a:latin typeface="Arial" pitchFamily="34" charset="0"/>
                <a:cs typeface="Arial" pitchFamily="34" charset="0"/>
              </a:rPr>
              <a:t>Dr. Ulrich Kampffmeyer</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elfolie">
    <p:spTree>
      <p:nvGrpSpPr>
        <p:cNvPr id="1" name=""/>
        <p:cNvGrpSpPr/>
        <p:nvPr/>
      </p:nvGrpSpPr>
      <p:grpSpPr>
        <a:xfrm>
          <a:off x="0" y="0"/>
          <a:ext cx="0" cy="0"/>
          <a:chOff x="0" y="0"/>
          <a:chExt cx="0" cy="0"/>
        </a:xfrm>
      </p:grpSpPr>
      <p:sp>
        <p:nvSpPr>
          <p:cNvPr id="4" name="Rectangle 2070"/>
          <p:cNvSpPr>
            <a:spLocks noChangeArrowheads="1"/>
          </p:cNvSpPr>
          <p:nvPr/>
        </p:nvSpPr>
        <p:spPr bwMode="auto">
          <a:xfrm>
            <a:off x="0" y="0"/>
            <a:ext cx="1219200" cy="6858000"/>
          </a:xfrm>
          <a:prstGeom prst="rect">
            <a:avLst/>
          </a:prstGeom>
          <a:gradFill rotWithShape="0">
            <a:gsLst>
              <a:gs pos="0">
                <a:srgbClr val="C0C0C0">
                  <a:gamma/>
                  <a:tint val="10588"/>
                  <a:invGamma/>
                </a:srgbClr>
              </a:gs>
              <a:gs pos="100000">
                <a:srgbClr val="C0C0C0"/>
              </a:gs>
            </a:gsLst>
            <a:lin ang="5400000" scaled="1"/>
          </a:gradFill>
          <a:ln w="9525">
            <a:noFill/>
            <a:miter lim="800000"/>
            <a:headEnd/>
            <a:tailEnd/>
          </a:ln>
          <a:effectLst/>
        </p:spPr>
        <p:txBody>
          <a:bodyPr wrap="none" anchor="ctr"/>
          <a:lstStyle/>
          <a:p>
            <a:pPr>
              <a:defRPr/>
            </a:pPr>
            <a:endParaRPr lang="de-DE"/>
          </a:p>
        </p:txBody>
      </p:sp>
      <p:grpSp>
        <p:nvGrpSpPr>
          <p:cNvPr id="2" name="Group 2051"/>
          <p:cNvGrpSpPr>
            <a:grpSpLocks noChangeAspect="1"/>
          </p:cNvGrpSpPr>
          <p:nvPr/>
        </p:nvGrpSpPr>
        <p:grpSpPr bwMode="auto">
          <a:xfrm>
            <a:off x="171450" y="228600"/>
            <a:ext cx="838200" cy="838200"/>
            <a:chOff x="157" y="128"/>
            <a:chExt cx="732" cy="734"/>
          </a:xfrm>
        </p:grpSpPr>
        <p:sp>
          <p:nvSpPr>
            <p:cNvPr id="6" name="Rectangle 2052"/>
            <p:cNvSpPr>
              <a:spLocks noChangeAspect="1" noChangeArrowheads="1"/>
            </p:cNvSpPr>
            <p:nvPr/>
          </p:nvSpPr>
          <p:spPr bwMode="auto">
            <a:xfrm>
              <a:off x="163" y="129"/>
              <a:ext cx="721" cy="720"/>
            </a:xfrm>
            <a:prstGeom prst="rect">
              <a:avLst/>
            </a:prstGeom>
            <a:noFill/>
            <a:ln w="12700">
              <a:noFill/>
              <a:miter lim="800000"/>
              <a:headEnd/>
              <a:tailEnd/>
            </a:ln>
            <a:effectLst/>
          </p:spPr>
          <p:txBody>
            <a:bodyPr wrap="none" anchor="ctr"/>
            <a:lstStyle/>
            <a:p>
              <a:pPr>
                <a:defRPr/>
              </a:pPr>
              <a:endParaRPr lang="de-DE"/>
            </a:p>
          </p:txBody>
        </p:sp>
        <p:sp>
          <p:nvSpPr>
            <p:cNvPr id="7" name="Freeform 2053"/>
            <p:cNvSpPr>
              <a:spLocks noChangeAspect="1"/>
            </p:cNvSpPr>
            <p:nvPr/>
          </p:nvSpPr>
          <p:spPr bwMode="auto">
            <a:xfrm>
              <a:off x="411" y="181"/>
              <a:ext cx="87" cy="627"/>
            </a:xfrm>
            <a:custGeom>
              <a:avLst/>
              <a:gdLst/>
              <a:ahLst/>
              <a:cxnLst>
                <a:cxn ang="0">
                  <a:pos x="0" y="0"/>
                </a:cxn>
                <a:cxn ang="0">
                  <a:pos x="0" y="626"/>
                </a:cxn>
                <a:cxn ang="0">
                  <a:pos x="86" y="626"/>
                </a:cxn>
                <a:cxn ang="0">
                  <a:pos x="86" y="0"/>
                </a:cxn>
                <a:cxn ang="0">
                  <a:pos x="0" y="0"/>
                </a:cxn>
              </a:cxnLst>
              <a:rect l="0" t="0" r="r" b="b"/>
              <a:pathLst>
                <a:path w="87" h="627">
                  <a:moveTo>
                    <a:pt x="0" y="0"/>
                  </a:moveTo>
                  <a:lnTo>
                    <a:pt x="0" y="626"/>
                  </a:lnTo>
                  <a:lnTo>
                    <a:pt x="86" y="626"/>
                  </a:lnTo>
                  <a:lnTo>
                    <a:pt x="86"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8" name="Freeform 2054"/>
            <p:cNvSpPr>
              <a:spLocks noChangeAspect="1"/>
            </p:cNvSpPr>
            <p:nvPr/>
          </p:nvSpPr>
          <p:spPr bwMode="auto">
            <a:xfrm>
              <a:off x="158" y="182"/>
              <a:ext cx="198" cy="86"/>
            </a:xfrm>
            <a:custGeom>
              <a:avLst/>
              <a:gdLst/>
              <a:ahLst/>
              <a:cxnLst>
                <a:cxn ang="0">
                  <a:pos x="0" y="0"/>
                </a:cxn>
                <a:cxn ang="0">
                  <a:pos x="0" y="86"/>
                </a:cxn>
                <a:cxn ang="0">
                  <a:pos x="196" y="86"/>
                </a:cxn>
                <a:cxn ang="0">
                  <a:pos x="196" y="0"/>
                </a:cxn>
                <a:cxn ang="0">
                  <a:pos x="0" y="0"/>
                </a:cxn>
              </a:cxnLst>
              <a:rect l="0" t="0" r="r" b="b"/>
              <a:pathLst>
                <a:path w="197" h="87">
                  <a:moveTo>
                    <a:pt x="0" y="0"/>
                  </a:moveTo>
                  <a:lnTo>
                    <a:pt x="0" y="86"/>
                  </a:lnTo>
                  <a:lnTo>
                    <a:pt x="196" y="86"/>
                  </a:lnTo>
                  <a:lnTo>
                    <a:pt x="196"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9" name="Freeform 2055"/>
            <p:cNvSpPr>
              <a:spLocks noChangeAspect="1"/>
            </p:cNvSpPr>
            <p:nvPr/>
          </p:nvSpPr>
          <p:spPr bwMode="auto">
            <a:xfrm>
              <a:off x="158" y="359"/>
              <a:ext cx="198" cy="88"/>
            </a:xfrm>
            <a:custGeom>
              <a:avLst/>
              <a:gdLst/>
              <a:ahLst/>
              <a:cxnLst>
                <a:cxn ang="0">
                  <a:pos x="0" y="0"/>
                </a:cxn>
                <a:cxn ang="0">
                  <a:pos x="0" y="86"/>
                </a:cxn>
                <a:cxn ang="0">
                  <a:pos x="196" y="86"/>
                </a:cxn>
                <a:cxn ang="0">
                  <a:pos x="196" y="0"/>
                </a:cxn>
                <a:cxn ang="0">
                  <a:pos x="0" y="0"/>
                </a:cxn>
              </a:cxnLst>
              <a:rect l="0" t="0" r="r" b="b"/>
              <a:pathLst>
                <a:path w="197" h="87">
                  <a:moveTo>
                    <a:pt x="0" y="0"/>
                  </a:moveTo>
                  <a:lnTo>
                    <a:pt x="0" y="86"/>
                  </a:lnTo>
                  <a:lnTo>
                    <a:pt x="196" y="86"/>
                  </a:lnTo>
                  <a:lnTo>
                    <a:pt x="196"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10" name="Freeform 2056"/>
            <p:cNvSpPr>
              <a:spLocks noChangeAspect="1"/>
            </p:cNvSpPr>
            <p:nvPr/>
          </p:nvSpPr>
          <p:spPr bwMode="auto">
            <a:xfrm>
              <a:off x="554" y="181"/>
              <a:ext cx="86" cy="627"/>
            </a:xfrm>
            <a:custGeom>
              <a:avLst/>
              <a:gdLst/>
              <a:ahLst/>
              <a:cxnLst>
                <a:cxn ang="0">
                  <a:pos x="0" y="0"/>
                </a:cxn>
                <a:cxn ang="0">
                  <a:pos x="0" y="626"/>
                </a:cxn>
                <a:cxn ang="0">
                  <a:pos x="86" y="626"/>
                </a:cxn>
                <a:cxn ang="0">
                  <a:pos x="86" y="0"/>
                </a:cxn>
                <a:cxn ang="0">
                  <a:pos x="0" y="0"/>
                </a:cxn>
              </a:cxnLst>
              <a:rect l="0" t="0" r="r" b="b"/>
              <a:pathLst>
                <a:path w="87" h="627">
                  <a:moveTo>
                    <a:pt x="0" y="0"/>
                  </a:moveTo>
                  <a:lnTo>
                    <a:pt x="0" y="626"/>
                  </a:lnTo>
                  <a:lnTo>
                    <a:pt x="86" y="626"/>
                  </a:lnTo>
                  <a:lnTo>
                    <a:pt x="86"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11" name="Freeform 2057"/>
            <p:cNvSpPr>
              <a:spLocks noChangeAspect="1"/>
            </p:cNvSpPr>
            <p:nvPr/>
          </p:nvSpPr>
          <p:spPr bwMode="auto">
            <a:xfrm>
              <a:off x="692" y="182"/>
              <a:ext cx="195" cy="86"/>
            </a:xfrm>
            <a:custGeom>
              <a:avLst/>
              <a:gdLst/>
              <a:ahLst/>
              <a:cxnLst>
                <a:cxn ang="0">
                  <a:pos x="0" y="0"/>
                </a:cxn>
                <a:cxn ang="0">
                  <a:pos x="0" y="86"/>
                </a:cxn>
                <a:cxn ang="0">
                  <a:pos x="195" y="86"/>
                </a:cxn>
                <a:cxn ang="0">
                  <a:pos x="195" y="0"/>
                </a:cxn>
                <a:cxn ang="0">
                  <a:pos x="0" y="0"/>
                </a:cxn>
              </a:cxnLst>
              <a:rect l="0" t="0" r="r" b="b"/>
              <a:pathLst>
                <a:path w="196" h="87">
                  <a:moveTo>
                    <a:pt x="0" y="0"/>
                  </a:moveTo>
                  <a:lnTo>
                    <a:pt x="0" y="86"/>
                  </a:lnTo>
                  <a:lnTo>
                    <a:pt x="195" y="86"/>
                  </a:lnTo>
                  <a:lnTo>
                    <a:pt x="195"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12" name="Freeform 2058"/>
            <p:cNvSpPr>
              <a:spLocks noChangeAspect="1"/>
            </p:cNvSpPr>
            <p:nvPr/>
          </p:nvSpPr>
          <p:spPr bwMode="auto">
            <a:xfrm>
              <a:off x="692" y="359"/>
              <a:ext cx="195" cy="88"/>
            </a:xfrm>
            <a:custGeom>
              <a:avLst/>
              <a:gdLst/>
              <a:ahLst/>
              <a:cxnLst>
                <a:cxn ang="0">
                  <a:pos x="0" y="0"/>
                </a:cxn>
                <a:cxn ang="0">
                  <a:pos x="0" y="86"/>
                </a:cxn>
                <a:cxn ang="0">
                  <a:pos x="195" y="86"/>
                </a:cxn>
                <a:cxn ang="0">
                  <a:pos x="195" y="0"/>
                </a:cxn>
                <a:cxn ang="0">
                  <a:pos x="0" y="0"/>
                </a:cxn>
              </a:cxnLst>
              <a:rect l="0" t="0" r="r" b="b"/>
              <a:pathLst>
                <a:path w="196" h="87">
                  <a:moveTo>
                    <a:pt x="0" y="0"/>
                  </a:moveTo>
                  <a:lnTo>
                    <a:pt x="0" y="86"/>
                  </a:lnTo>
                  <a:lnTo>
                    <a:pt x="195" y="86"/>
                  </a:lnTo>
                  <a:lnTo>
                    <a:pt x="195" y="0"/>
                  </a:lnTo>
                  <a:lnTo>
                    <a:pt x="0" y="0"/>
                  </a:lnTo>
                </a:path>
              </a:pathLst>
            </a:custGeom>
            <a:solidFill>
              <a:srgbClr val="00279F"/>
            </a:solidFill>
            <a:ln w="12700" cap="rnd" cmpd="sng">
              <a:noFill/>
              <a:prstDash val="solid"/>
              <a:round/>
              <a:headEnd type="none" w="med" len="med"/>
              <a:tailEnd type="none" w="med" len="med"/>
            </a:ln>
            <a:effectLst/>
          </p:spPr>
          <p:txBody>
            <a:bodyPr/>
            <a:lstStyle/>
            <a:p>
              <a:pPr>
                <a:defRPr/>
              </a:pPr>
              <a:endParaRPr lang="de-DE"/>
            </a:p>
          </p:txBody>
        </p:sp>
        <p:sp>
          <p:nvSpPr>
            <p:cNvPr id="13" name="Line 2059"/>
            <p:cNvSpPr>
              <a:spLocks noChangeAspect="1" noChangeShapeType="1"/>
            </p:cNvSpPr>
            <p:nvPr/>
          </p:nvSpPr>
          <p:spPr bwMode="auto">
            <a:xfrm>
              <a:off x="157" y="861"/>
              <a:ext cx="726" cy="0"/>
            </a:xfrm>
            <a:prstGeom prst="line">
              <a:avLst/>
            </a:prstGeom>
            <a:noFill/>
            <a:ln w="12700">
              <a:noFill/>
              <a:round/>
              <a:headEnd/>
              <a:tailEnd/>
            </a:ln>
            <a:effectLst/>
          </p:spPr>
          <p:txBody>
            <a:bodyPr wrap="none" anchor="ctr"/>
            <a:lstStyle/>
            <a:p>
              <a:pPr>
                <a:defRPr/>
              </a:pPr>
              <a:endParaRPr lang="de-DE"/>
            </a:p>
          </p:txBody>
        </p:sp>
        <p:sp>
          <p:nvSpPr>
            <p:cNvPr id="14" name="Line 2060"/>
            <p:cNvSpPr>
              <a:spLocks noChangeAspect="1" noChangeShapeType="1"/>
            </p:cNvSpPr>
            <p:nvPr/>
          </p:nvSpPr>
          <p:spPr bwMode="auto">
            <a:xfrm flipV="1">
              <a:off x="889" y="489"/>
              <a:ext cx="0" cy="373"/>
            </a:xfrm>
            <a:prstGeom prst="line">
              <a:avLst/>
            </a:prstGeom>
            <a:noFill/>
            <a:ln w="12700">
              <a:noFill/>
              <a:round/>
              <a:headEnd/>
              <a:tailEnd/>
            </a:ln>
            <a:effectLst/>
          </p:spPr>
          <p:txBody>
            <a:bodyPr wrap="none" anchor="ctr"/>
            <a:lstStyle/>
            <a:p>
              <a:pPr>
                <a:defRPr/>
              </a:pPr>
              <a:endParaRPr lang="de-DE"/>
            </a:p>
          </p:txBody>
        </p:sp>
        <p:sp>
          <p:nvSpPr>
            <p:cNvPr id="15" name="Line 2061"/>
            <p:cNvSpPr>
              <a:spLocks noChangeAspect="1" noChangeShapeType="1"/>
            </p:cNvSpPr>
            <p:nvPr/>
          </p:nvSpPr>
          <p:spPr bwMode="auto">
            <a:xfrm flipV="1">
              <a:off x="157" y="484"/>
              <a:ext cx="0" cy="378"/>
            </a:xfrm>
            <a:prstGeom prst="line">
              <a:avLst/>
            </a:prstGeom>
            <a:noFill/>
            <a:ln w="12700">
              <a:noFill/>
              <a:round/>
              <a:headEnd/>
              <a:tailEnd/>
            </a:ln>
            <a:effectLst/>
          </p:spPr>
          <p:txBody>
            <a:bodyPr wrap="none" anchor="ctr"/>
            <a:lstStyle/>
            <a:p>
              <a:pPr>
                <a:defRPr/>
              </a:pPr>
              <a:endParaRPr lang="de-DE"/>
            </a:p>
          </p:txBody>
        </p:sp>
        <p:sp>
          <p:nvSpPr>
            <p:cNvPr id="16" name="Line 2062"/>
            <p:cNvSpPr>
              <a:spLocks noChangeAspect="1" noChangeShapeType="1"/>
            </p:cNvSpPr>
            <p:nvPr/>
          </p:nvSpPr>
          <p:spPr bwMode="auto">
            <a:xfrm flipV="1">
              <a:off x="889" y="134"/>
              <a:ext cx="0" cy="25"/>
            </a:xfrm>
            <a:prstGeom prst="line">
              <a:avLst/>
            </a:prstGeom>
            <a:noFill/>
            <a:ln w="12700">
              <a:noFill/>
              <a:round/>
              <a:headEnd/>
              <a:tailEnd/>
            </a:ln>
            <a:effectLst/>
          </p:spPr>
          <p:txBody>
            <a:bodyPr wrap="none" anchor="ctr"/>
            <a:lstStyle/>
            <a:p>
              <a:pPr>
                <a:defRPr/>
              </a:pPr>
              <a:endParaRPr lang="de-DE"/>
            </a:p>
          </p:txBody>
        </p:sp>
        <p:sp>
          <p:nvSpPr>
            <p:cNvPr id="17" name="Line 2063"/>
            <p:cNvSpPr>
              <a:spLocks noChangeAspect="1" noChangeShapeType="1"/>
            </p:cNvSpPr>
            <p:nvPr/>
          </p:nvSpPr>
          <p:spPr bwMode="auto">
            <a:xfrm flipH="1">
              <a:off x="160" y="128"/>
              <a:ext cx="729" cy="0"/>
            </a:xfrm>
            <a:prstGeom prst="line">
              <a:avLst/>
            </a:prstGeom>
            <a:noFill/>
            <a:ln w="12700">
              <a:noFill/>
              <a:round/>
              <a:headEnd/>
              <a:tailEnd/>
            </a:ln>
            <a:effectLst/>
          </p:spPr>
          <p:txBody>
            <a:bodyPr wrap="none" anchor="ctr"/>
            <a:lstStyle/>
            <a:p>
              <a:pPr>
                <a:defRPr/>
              </a:pPr>
              <a:endParaRPr lang="de-DE"/>
            </a:p>
          </p:txBody>
        </p:sp>
        <p:sp>
          <p:nvSpPr>
            <p:cNvPr id="18" name="Line 2064"/>
            <p:cNvSpPr>
              <a:spLocks noChangeAspect="1" noChangeShapeType="1"/>
            </p:cNvSpPr>
            <p:nvPr/>
          </p:nvSpPr>
          <p:spPr bwMode="auto">
            <a:xfrm flipV="1">
              <a:off x="157" y="128"/>
              <a:ext cx="0" cy="21"/>
            </a:xfrm>
            <a:prstGeom prst="line">
              <a:avLst/>
            </a:prstGeom>
            <a:noFill/>
            <a:ln w="12700">
              <a:noFill/>
              <a:round/>
              <a:headEnd/>
              <a:tailEnd/>
            </a:ln>
            <a:effectLst/>
          </p:spPr>
          <p:txBody>
            <a:bodyPr wrap="none" anchor="ctr"/>
            <a:lstStyle/>
            <a:p>
              <a:pPr>
                <a:defRPr/>
              </a:pPr>
              <a:endParaRPr lang="de-DE"/>
            </a:p>
          </p:txBody>
        </p:sp>
        <p:sp>
          <p:nvSpPr>
            <p:cNvPr id="19" name="Line 2065"/>
            <p:cNvSpPr>
              <a:spLocks noChangeAspect="1" noChangeShapeType="1"/>
            </p:cNvSpPr>
            <p:nvPr/>
          </p:nvSpPr>
          <p:spPr bwMode="auto">
            <a:xfrm>
              <a:off x="157" y="302"/>
              <a:ext cx="0" cy="24"/>
            </a:xfrm>
            <a:prstGeom prst="line">
              <a:avLst/>
            </a:prstGeom>
            <a:noFill/>
            <a:ln w="12700">
              <a:noFill/>
              <a:round/>
              <a:headEnd/>
              <a:tailEnd/>
            </a:ln>
            <a:effectLst/>
          </p:spPr>
          <p:txBody>
            <a:bodyPr wrap="none" anchor="ctr"/>
            <a:lstStyle/>
            <a:p>
              <a:pPr>
                <a:defRPr/>
              </a:pPr>
              <a:endParaRPr lang="de-DE"/>
            </a:p>
          </p:txBody>
        </p:sp>
        <p:sp>
          <p:nvSpPr>
            <p:cNvPr id="20" name="Line 2066"/>
            <p:cNvSpPr>
              <a:spLocks noChangeAspect="1" noChangeShapeType="1"/>
            </p:cNvSpPr>
            <p:nvPr/>
          </p:nvSpPr>
          <p:spPr bwMode="auto">
            <a:xfrm>
              <a:off x="889" y="307"/>
              <a:ext cx="0" cy="18"/>
            </a:xfrm>
            <a:prstGeom prst="line">
              <a:avLst/>
            </a:prstGeom>
            <a:noFill/>
            <a:ln w="12700">
              <a:noFill/>
              <a:round/>
              <a:headEnd/>
              <a:tailEnd/>
            </a:ln>
            <a:effectLst/>
          </p:spPr>
          <p:txBody>
            <a:bodyPr wrap="none" anchor="ctr"/>
            <a:lstStyle/>
            <a:p>
              <a:pPr>
                <a:defRPr/>
              </a:pPr>
              <a:endParaRPr lang="de-DE"/>
            </a:p>
          </p:txBody>
        </p:sp>
      </p:grpSp>
      <p:sp>
        <p:nvSpPr>
          <p:cNvPr id="21" name="Rectangle 43"/>
          <p:cNvSpPr>
            <a:spLocks noChangeArrowheads="1"/>
          </p:cNvSpPr>
          <p:nvPr/>
        </p:nvSpPr>
        <p:spPr bwMode="auto">
          <a:xfrm>
            <a:off x="-30163" y="6583363"/>
            <a:ext cx="1368426" cy="198437"/>
          </a:xfrm>
          <a:prstGeom prst="rect">
            <a:avLst/>
          </a:prstGeom>
          <a:noFill/>
          <a:ln w="12700">
            <a:noFill/>
            <a:miter lim="800000"/>
            <a:headEnd/>
            <a:tailEnd/>
          </a:ln>
          <a:effectLst/>
        </p:spPr>
        <p:txBody>
          <a:bodyPr lIns="90488" tIns="44450" rIns="90488" bIns="44450"/>
          <a:lstStyle/>
          <a:p>
            <a:pPr defTabSz="762000">
              <a:lnSpc>
                <a:spcPct val="90000"/>
              </a:lnSpc>
              <a:spcBef>
                <a:spcPct val="0"/>
              </a:spcBef>
              <a:defRPr/>
            </a:pPr>
            <a:fld id="{962CBB86-2F45-4400-8E6B-6AF45843DABE}" type="slidenum">
              <a:rPr lang="de-DE" sz="700">
                <a:solidFill>
                  <a:srgbClr val="000066"/>
                </a:solidFill>
              </a:rPr>
              <a:pPr defTabSz="762000">
                <a:lnSpc>
                  <a:spcPct val="90000"/>
                </a:lnSpc>
                <a:spcBef>
                  <a:spcPct val="0"/>
                </a:spcBef>
                <a:defRPr/>
              </a:pPr>
              <a:t>‹Nr.›</a:t>
            </a:fld>
            <a:r>
              <a:rPr lang="de-DE" sz="700" dirty="0">
                <a:solidFill>
                  <a:srgbClr val="000066"/>
                </a:solidFill>
              </a:rPr>
              <a:t> </a:t>
            </a:r>
            <a:endParaRPr lang="de-DE" sz="800" dirty="0">
              <a:solidFill>
                <a:srgbClr val="000066"/>
              </a:solidFill>
            </a:endParaRPr>
          </a:p>
        </p:txBody>
      </p:sp>
      <p:sp>
        <p:nvSpPr>
          <p:cNvPr id="22" name="Textfeld 21"/>
          <p:cNvSpPr txBox="1"/>
          <p:nvPr/>
        </p:nvSpPr>
        <p:spPr>
          <a:xfrm>
            <a:off x="-33338" y="4714875"/>
            <a:ext cx="1357313" cy="1938338"/>
          </a:xfrm>
          <a:prstGeom prst="rect">
            <a:avLst/>
          </a:prstGeom>
          <a:noFill/>
        </p:spPr>
        <p:txBody>
          <a:bodyPr>
            <a:spAutoFit/>
          </a:bodyPr>
          <a:lstStyle/>
          <a:p>
            <a:pPr>
              <a:defRPr/>
            </a:pPr>
            <a:r>
              <a:rPr lang="de-DE" sz="800" dirty="0">
                <a:solidFill>
                  <a:srgbClr val="08219C"/>
                </a:solidFill>
              </a:rPr>
              <a:t>EIM</a:t>
            </a:r>
            <a:r>
              <a:rPr lang="de-DE" sz="800" baseline="0" dirty="0">
                <a:solidFill>
                  <a:srgbClr val="08219C"/>
                </a:solidFill>
              </a:rPr>
              <a:t> Update Tage 2011</a:t>
            </a:r>
            <a:endParaRPr lang="de-DE" sz="800" dirty="0">
              <a:solidFill>
                <a:srgbClr val="08219C"/>
              </a:solidFill>
            </a:endParaRPr>
          </a:p>
          <a:p>
            <a:pPr>
              <a:defRPr/>
            </a:pPr>
            <a:r>
              <a:rPr lang="de-DE" sz="800" dirty="0">
                <a:solidFill>
                  <a:srgbClr val="08219C"/>
                </a:solidFill>
              </a:rPr>
              <a:t>EIM Trends 2011</a:t>
            </a:r>
          </a:p>
          <a:p>
            <a:pPr>
              <a:defRPr/>
            </a:pPr>
            <a:r>
              <a:rPr lang="de-DE" sz="800" dirty="0">
                <a:solidFill>
                  <a:srgbClr val="08219C"/>
                </a:solidFill>
              </a:rPr>
              <a:t>Dr. Ulrich Kampffmeyer</a:t>
            </a:r>
          </a:p>
          <a:p>
            <a:pPr>
              <a:defRPr/>
            </a:pPr>
            <a:endParaRPr lang="de-DE" sz="800" dirty="0">
              <a:solidFill>
                <a:srgbClr val="08219C"/>
              </a:solidFill>
            </a:endParaRPr>
          </a:p>
          <a:p>
            <a:pPr>
              <a:defRPr/>
            </a:pPr>
            <a:r>
              <a:rPr lang="de-DE" sz="800" dirty="0">
                <a:solidFill>
                  <a:srgbClr val="08219C"/>
                </a:solidFill>
              </a:rPr>
              <a:t>PROJECT   CONSULT</a:t>
            </a:r>
          </a:p>
          <a:p>
            <a:pPr>
              <a:defRPr/>
            </a:pPr>
            <a:r>
              <a:rPr lang="de-DE" sz="800" dirty="0">
                <a:solidFill>
                  <a:srgbClr val="08219C"/>
                </a:solidFill>
              </a:rPr>
              <a:t>Unternehmensberatung</a:t>
            </a:r>
          </a:p>
          <a:p>
            <a:pPr>
              <a:defRPr/>
            </a:pPr>
            <a:r>
              <a:rPr lang="de-DE" sz="800" dirty="0">
                <a:solidFill>
                  <a:srgbClr val="08219C"/>
                </a:solidFill>
              </a:rPr>
              <a:t>Dr. Ulrich Kampffmeyer  GmbH</a:t>
            </a:r>
          </a:p>
          <a:p>
            <a:pPr>
              <a:defRPr/>
            </a:pPr>
            <a:r>
              <a:rPr lang="de-DE" sz="800" dirty="0">
                <a:solidFill>
                  <a:srgbClr val="08219C"/>
                </a:solidFill>
              </a:rPr>
              <a:t>Breitenfelder Straße 17</a:t>
            </a:r>
          </a:p>
          <a:p>
            <a:pPr>
              <a:defRPr/>
            </a:pPr>
            <a:r>
              <a:rPr lang="de-DE" sz="800" dirty="0">
                <a:solidFill>
                  <a:srgbClr val="08219C"/>
                </a:solidFill>
              </a:rPr>
              <a:t>20251 Hamburg</a:t>
            </a:r>
          </a:p>
          <a:p>
            <a:pPr>
              <a:defRPr/>
            </a:pPr>
            <a:r>
              <a:rPr lang="de-DE" sz="800" dirty="0">
                <a:solidFill>
                  <a:srgbClr val="08219C"/>
                </a:solidFill>
              </a:rPr>
              <a:t>www.project-consult.com</a:t>
            </a:r>
          </a:p>
          <a:p>
            <a:pPr>
              <a:defRPr/>
            </a:pPr>
            <a:r>
              <a:rPr lang="de-DE" sz="800" dirty="0">
                <a:solidFill>
                  <a:srgbClr val="08219C"/>
                </a:solidFill>
              </a:rPr>
              <a:t>©  PROJECT CONSULT  2011</a:t>
            </a:r>
          </a:p>
        </p:txBody>
      </p:sp>
      <p:sp>
        <p:nvSpPr>
          <p:cNvPr id="35842" name="Rectangle 2050"/>
          <p:cNvSpPr>
            <a:spLocks noGrp="1" noChangeArrowheads="1"/>
          </p:cNvSpPr>
          <p:nvPr>
            <p:ph type="subTitle" idx="1"/>
          </p:nvPr>
        </p:nvSpPr>
        <p:spPr>
          <a:xfrm>
            <a:off x="1295400" y="3581400"/>
            <a:ext cx="7559675" cy="1752600"/>
          </a:xfrm>
        </p:spPr>
        <p:txBody>
          <a:bodyPr anchor="b"/>
          <a:lstStyle>
            <a:lvl1pPr marL="0" indent="0">
              <a:defRPr/>
            </a:lvl1pPr>
          </a:lstStyle>
          <a:p>
            <a:r>
              <a:rPr lang="de-DE"/>
              <a:t>Formatvorlage des Untertitelmasters durch Klicken bearbeiten</a:t>
            </a:r>
          </a:p>
        </p:txBody>
      </p:sp>
      <p:sp>
        <p:nvSpPr>
          <p:cNvPr id="35859" name="Rectangle 2067"/>
          <p:cNvSpPr>
            <a:spLocks noGrp="1" noChangeArrowheads="1"/>
          </p:cNvSpPr>
          <p:nvPr>
            <p:ph type="ctrTitle"/>
          </p:nvPr>
        </p:nvSpPr>
        <p:spPr>
          <a:xfrm>
            <a:off x="1295400" y="2286000"/>
            <a:ext cx="7559675" cy="1143000"/>
          </a:xfrm>
        </p:spPr>
        <p:txBody>
          <a:bodyPr/>
          <a:lstStyle>
            <a:lvl1pPr>
              <a:defRPr/>
            </a:lvl1pPr>
          </a:lstStyle>
          <a:p>
            <a:r>
              <a:rPr lang="de-DE"/>
              <a:t>Titelmasterformat durch Klicken bearbeiten</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grpSp>
        <p:nvGrpSpPr>
          <p:cNvPr id="4" name="Gruppieren 13"/>
          <p:cNvGrpSpPr>
            <a:grpSpLocks/>
          </p:cNvGrpSpPr>
          <p:nvPr userDrawn="1"/>
        </p:nvGrpSpPr>
        <p:grpSpPr bwMode="auto">
          <a:xfrm>
            <a:off x="6008688" y="-9525"/>
            <a:ext cx="2855912" cy="638175"/>
            <a:chOff x="3416500" y="4331195"/>
            <a:chExt cx="2811683" cy="628227"/>
          </a:xfrm>
        </p:grpSpPr>
        <p:sp>
          <p:nvSpPr>
            <p:cNvPr id="6" name="Text Box 4"/>
            <p:cNvSpPr txBox="1">
              <a:spLocks noChangeArrowheads="1"/>
            </p:cNvSpPr>
            <p:nvPr/>
          </p:nvSpPr>
          <p:spPr bwMode="auto">
            <a:xfrm>
              <a:off x="3496208" y="4560920"/>
              <a:ext cx="2731975" cy="248477"/>
            </a:xfrm>
            <a:prstGeom prst="rect">
              <a:avLst/>
            </a:prstGeom>
            <a:noFill/>
            <a:ln w="9525">
              <a:noFill/>
              <a:miter lim="800000"/>
              <a:headEnd/>
              <a:tailEnd/>
            </a:ln>
          </p:spPr>
          <p:txBody>
            <a:bodyPr/>
            <a:lstStyle/>
            <a:p>
              <a:pPr>
                <a:spcAft>
                  <a:spcPts val="1000"/>
                </a:spcAft>
                <a:defRPr/>
              </a:pPr>
              <a:r>
                <a:rPr lang="de-DE" sz="950" kern="0" spc="310" dirty="0">
                  <a:solidFill>
                    <a:srgbClr val="323232"/>
                  </a:solidFill>
                  <a:latin typeface="Arial" pitchFamily="34" charset="0"/>
                  <a:cs typeface="Arial" pitchFamily="34" charset="0"/>
                </a:rPr>
                <a:t>Unternehmensberatung</a:t>
              </a:r>
            </a:p>
            <a:p>
              <a:pPr>
                <a:defRPr/>
              </a:pPr>
              <a:endParaRPr lang="de-DE" dirty="0">
                <a:latin typeface="Arial" pitchFamily="34" charset="0"/>
                <a:cs typeface="Arial" pitchFamily="34" charset="0"/>
              </a:endParaRPr>
            </a:p>
          </p:txBody>
        </p:sp>
        <p:sp>
          <p:nvSpPr>
            <p:cNvPr id="7" name="Text Box 5"/>
            <p:cNvSpPr txBox="1">
              <a:spLocks noChangeArrowheads="1"/>
            </p:cNvSpPr>
            <p:nvPr/>
          </p:nvSpPr>
          <p:spPr bwMode="auto">
            <a:xfrm>
              <a:off x="3416500" y="4710945"/>
              <a:ext cx="2375630" cy="248477"/>
            </a:xfrm>
            <a:prstGeom prst="rect">
              <a:avLst/>
            </a:prstGeom>
            <a:noFill/>
            <a:ln w="9525">
              <a:noFill/>
              <a:miter lim="800000"/>
              <a:headEnd/>
              <a:tailEnd/>
            </a:ln>
          </p:spPr>
          <p:txBody>
            <a:bodyPr/>
            <a:lstStyle/>
            <a:p>
              <a:pPr algn="ctr">
                <a:spcAft>
                  <a:spcPts val="1000"/>
                </a:spcAft>
                <a:defRPr/>
              </a:pPr>
              <a:r>
                <a:rPr lang="de-DE" sz="850" kern="0" spc="180" dirty="0">
                  <a:solidFill>
                    <a:srgbClr val="323232"/>
                  </a:solidFill>
                  <a:latin typeface="Arial" pitchFamily="34" charset="0"/>
                  <a:cs typeface="Arial" pitchFamily="34" charset="0"/>
                </a:rPr>
                <a:t>Dr. Ulrich Kampffmeyer GmbH</a:t>
              </a:r>
              <a:endParaRPr lang="de-DE" sz="850" kern="0" spc="180" dirty="0">
                <a:latin typeface="Arial" pitchFamily="34" charset="0"/>
                <a:cs typeface="Arial" pitchFamily="34" charset="0"/>
              </a:endParaRPr>
            </a:p>
          </p:txBody>
        </p:sp>
        <p:sp>
          <p:nvSpPr>
            <p:cNvPr id="8" name="Rectangle 14"/>
            <p:cNvSpPr>
              <a:spLocks noChangeArrowheads="1"/>
            </p:cNvSpPr>
            <p:nvPr/>
          </p:nvSpPr>
          <p:spPr bwMode="auto">
            <a:xfrm>
              <a:off x="3489956" y="4331195"/>
              <a:ext cx="2483472" cy="339118"/>
            </a:xfrm>
            <a:prstGeom prst="rect">
              <a:avLst/>
            </a:prstGeom>
            <a:noFill/>
            <a:ln w="9525">
              <a:noFill/>
              <a:miter lim="800000"/>
              <a:headEnd/>
              <a:tailEnd/>
            </a:ln>
            <a:effectLst/>
          </p:spPr>
          <p:txBody>
            <a:bodyPr anchor="ctr">
              <a:spAutoFit/>
            </a:bodyPr>
            <a:lstStyle/>
            <a:p>
              <a:pPr algn="just">
                <a:defRPr/>
              </a:pPr>
              <a:r>
                <a:rPr lang="de-DE" sz="1600" kern="0" spc="60" dirty="0">
                  <a:solidFill>
                    <a:srgbClr val="323232"/>
                  </a:solidFill>
                  <a:latin typeface="Arial" pitchFamily="34" charset="0"/>
                  <a:cs typeface="Arial" pitchFamily="34" charset="0"/>
                </a:rPr>
                <a:t>PROJECT CONSULT</a:t>
              </a:r>
            </a:p>
          </p:txBody>
        </p:sp>
      </p:grpSp>
      <p:sp>
        <p:nvSpPr>
          <p:cNvPr id="9" name="Rechteck 8"/>
          <p:cNvSpPr/>
          <p:nvPr userDrawn="1"/>
        </p:nvSpPr>
        <p:spPr>
          <a:xfrm>
            <a:off x="-1588" y="6453188"/>
            <a:ext cx="9144001" cy="403225"/>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de-DE"/>
          </a:p>
        </p:txBody>
      </p:sp>
      <p:sp>
        <p:nvSpPr>
          <p:cNvPr id="10" name="Textfeld 9"/>
          <p:cNvSpPr txBox="1"/>
          <p:nvPr userDrawn="1"/>
        </p:nvSpPr>
        <p:spPr>
          <a:xfrm>
            <a:off x="115888" y="6453188"/>
            <a:ext cx="2736850" cy="404812"/>
          </a:xfrm>
          <a:prstGeom prst="rect">
            <a:avLst/>
          </a:prstGeom>
          <a:noFill/>
        </p:spPr>
        <p:txBody>
          <a:bodyPr anchor="ctr"/>
          <a:lstStyle/>
          <a:p>
            <a:pPr fontAlgn="auto">
              <a:spcBef>
                <a:spcPts val="0"/>
              </a:spcBef>
              <a:spcAft>
                <a:spcPts val="0"/>
              </a:spcAft>
              <a:defRPr/>
            </a:pPr>
            <a:r>
              <a:rPr lang="de-DE" sz="700" dirty="0">
                <a:solidFill>
                  <a:srgbClr val="323232"/>
                </a:solidFill>
                <a:latin typeface="Arial" pitchFamily="34" charset="0"/>
                <a:cs typeface="Arial" pitchFamily="34" charset="0"/>
              </a:rPr>
              <a:t>PROJECT  CONSULT </a:t>
            </a:r>
          </a:p>
          <a:p>
            <a:pPr fontAlgn="auto">
              <a:spcBef>
                <a:spcPts val="0"/>
              </a:spcBef>
              <a:spcAft>
                <a:spcPts val="0"/>
              </a:spcAft>
              <a:defRPr/>
            </a:pPr>
            <a:r>
              <a:rPr lang="de-DE" sz="700" dirty="0">
                <a:solidFill>
                  <a:srgbClr val="323232"/>
                </a:solidFill>
                <a:latin typeface="Arial" pitchFamily="34" charset="0"/>
                <a:cs typeface="Arial" pitchFamily="34" charset="0"/>
              </a:rPr>
              <a:t>Unternehmensberatung Dr. Ulrich Kampffmeyer  GmbH</a:t>
            </a:r>
          </a:p>
        </p:txBody>
      </p:sp>
      <p:sp>
        <p:nvSpPr>
          <p:cNvPr id="11" name="Rechteck 10"/>
          <p:cNvSpPr/>
          <p:nvPr userDrawn="1"/>
        </p:nvSpPr>
        <p:spPr>
          <a:xfrm>
            <a:off x="5724525" y="6453188"/>
            <a:ext cx="1511300" cy="404812"/>
          </a:xfrm>
          <a:prstGeom prst="rect">
            <a:avLst/>
          </a:prstGeom>
        </p:spPr>
        <p:txBody>
          <a:bodyPr anchor="ctr"/>
          <a:lstStyle/>
          <a:p>
            <a:pPr fontAlgn="auto">
              <a:spcBef>
                <a:spcPts val="0"/>
              </a:spcBef>
              <a:spcAft>
                <a:spcPts val="0"/>
              </a:spcAft>
              <a:defRPr/>
            </a:pPr>
            <a:r>
              <a:rPr lang="de-DE" sz="700" dirty="0">
                <a:solidFill>
                  <a:srgbClr val="323232"/>
                </a:solidFill>
                <a:latin typeface="Arial" pitchFamily="34" charset="0"/>
                <a:cs typeface="Arial" pitchFamily="34" charset="0"/>
              </a:rPr>
              <a:t>www.PROJECT-CONSULT.com</a:t>
            </a:r>
          </a:p>
          <a:p>
            <a:pPr fontAlgn="auto">
              <a:spcBef>
                <a:spcPts val="0"/>
              </a:spcBef>
              <a:spcAft>
                <a:spcPts val="0"/>
              </a:spcAft>
              <a:defRPr/>
            </a:pPr>
            <a:r>
              <a:rPr lang="de-DE" sz="700" dirty="0">
                <a:solidFill>
                  <a:srgbClr val="323232"/>
                </a:solidFill>
                <a:latin typeface="Arial" pitchFamily="34" charset="0"/>
                <a:cs typeface="Arial" pitchFamily="34" charset="0"/>
              </a:rPr>
              <a:t>© PROJECT </a:t>
            </a:r>
            <a:r>
              <a:rPr lang="de-DE" sz="700">
                <a:solidFill>
                  <a:srgbClr val="323232"/>
                </a:solidFill>
                <a:latin typeface="Arial" pitchFamily="34" charset="0"/>
                <a:cs typeface="Arial" pitchFamily="34" charset="0"/>
              </a:rPr>
              <a:t>CONSULT 2011</a:t>
            </a:r>
            <a:endParaRPr lang="de-DE" sz="700" dirty="0">
              <a:solidFill>
                <a:srgbClr val="323232"/>
              </a:solidFill>
              <a:latin typeface="Arial" pitchFamily="34" charset="0"/>
              <a:cs typeface="Arial" pitchFamily="34" charset="0"/>
            </a:endParaRPr>
          </a:p>
        </p:txBody>
      </p:sp>
      <p:sp>
        <p:nvSpPr>
          <p:cNvPr id="12" name="Rechteck 11"/>
          <p:cNvSpPr/>
          <p:nvPr userDrawn="1"/>
        </p:nvSpPr>
        <p:spPr>
          <a:xfrm>
            <a:off x="3294063" y="6453188"/>
            <a:ext cx="1349375" cy="404812"/>
          </a:xfrm>
          <a:prstGeom prst="rect">
            <a:avLst/>
          </a:prstGeom>
        </p:spPr>
        <p:txBody>
          <a:bodyPr anchor="ctr"/>
          <a:lstStyle/>
          <a:p>
            <a:pPr fontAlgn="auto">
              <a:spcBef>
                <a:spcPts val="0"/>
              </a:spcBef>
              <a:spcAft>
                <a:spcPts val="0"/>
              </a:spcAft>
              <a:defRPr/>
            </a:pPr>
            <a:r>
              <a:rPr lang="de-DE" sz="700" dirty="0">
                <a:solidFill>
                  <a:srgbClr val="323232"/>
                </a:solidFill>
                <a:latin typeface="Arial" pitchFamily="34" charset="0"/>
                <a:cs typeface="Arial" pitchFamily="34" charset="0"/>
              </a:rPr>
              <a:t>Breitenfelder Straße 17</a:t>
            </a:r>
          </a:p>
          <a:p>
            <a:pPr fontAlgn="auto">
              <a:spcBef>
                <a:spcPts val="0"/>
              </a:spcBef>
              <a:spcAft>
                <a:spcPts val="0"/>
              </a:spcAft>
              <a:defRPr/>
            </a:pPr>
            <a:r>
              <a:rPr lang="de-DE" sz="700" dirty="0">
                <a:solidFill>
                  <a:srgbClr val="323232"/>
                </a:solidFill>
                <a:latin typeface="Arial" pitchFamily="34" charset="0"/>
                <a:cs typeface="Arial" pitchFamily="34" charset="0"/>
              </a:rPr>
              <a:t>20251 Hamburg</a:t>
            </a:r>
          </a:p>
        </p:txBody>
      </p:sp>
      <p:sp>
        <p:nvSpPr>
          <p:cNvPr id="13" name="Textfeld 12"/>
          <p:cNvSpPr txBox="1"/>
          <p:nvPr userDrawn="1"/>
        </p:nvSpPr>
        <p:spPr>
          <a:xfrm>
            <a:off x="8748713" y="6453188"/>
            <a:ext cx="395287" cy="404812"/>
          </a:xfrm>
          <a:prstGeom prst="rect">
            <a:avLst/>
          </a:prstGeom>
          <a:noFill/>
        </p:spPr>
        <p:txBody>
          <a:bodyPr anchor="ctr"/>
          <a:lstStyle/>
          <a:p>
            <a:pPr fontAlgn="auto">
              <a:spcBef>
                <a:spcPts val="0"/>
              </a:spcBef>
              <a:spcAft>
                <a:spcPts val="0"/>
              </a:spcAft>
              <a:defRPr/>
            </a:pPr>
            <a:fld id="{B2AD5484-576D-4B05-9A92-509397876AC0}" type="slidenum">
              <a:rPr lang="de-DE" sz="700">
                <a:solidFill>
                  <a:srgbClr val="323232"/>
                </a:solidFill>
                <a:latin typeface="Arial" pitchFamily="34" charset="0"/>
                <a:cs typeface="Arial" pitchFamily="34" charset="0"/>
              </a:rPr>
              <a:pPr fontAlgn="auto">
                <a:spcBef>
                  <a:spcPts val="0"/>
                </a:spcBef>
                <a:spcAft>
                  <a:spcPts val="0"/>
                </a:spcAft>
                <a:defRPr/>
              </a:pPr>
              <a:t>‹Nr.›</a:t>
            </a:fld>
            <a:endParaRPr lang="de-DE" dirty="0">
              <a:solidFill>
                <a:srgbClr val="323232"/>
              </a:solidFill>
              <a:latin typeface="Arial" pitchFamily="34" charset="0"/>
              <a:cs typeface="Arial" pitchFamily="34" charset="0"/>
            </a:endParaRPr>
          </a:p>
        </p:txBody>
      </p:sp>
      <p:sp>
        <p:nvSpPr>
          <p:cNvPr id="2" name="Titel 1"/>
          <p:cNvSpPr>
            <a:spLocks noGrp="1"/>
          </p:cNvSpPr>
          <p:nvPr>
            <p:ph type="ctrTitle"/>
          </p:nvPr>
        </p:nvSpPr>
        <p:spPr>
          <a:xfrm>
            <a:off x="685800" y="2130425"/>
            <a:ext cx="7772400" cy="794519"/>
          </a:xfrm>
        </p:spPr>
        <p:txBody>
          <a:bodyPr/>
          <a:lstStyle>
            <a:lvl1pPr>
              <a:defRPr sz="2800">
                <a:solidFill>
                  <a:srgbClr val="323232"/>
                </a:solidFill>
              </a:defRPr>
            </a:lvl1pPr>
          </a:lstStyle>
          <a:p>
            <a:r>
              <a:rPr lang="de-DE" dirty="0"/>
              <a:t>Titelmasterformat durch Klicken bearbeiten</a:t>
            </a:r>
          </a:p>
        </p:txBody>
      </p:sp>
      <p:sp>
        <p:nvSpPr>
          <p:cNvPr id="3" name="Untertitel 2"/>
          <p:cNvSpPr>
            <a:spLocks noGrp="1"/>
          </p:cNvSpPr>
          <p:nvPr>
            <p:ph type="subTitle" idx="1"/>
          </p:nvPr>
        </p:nvSpPr>
        <p:spPr>
          <a:xfrm>
            <a:off x="1331640" y="3140968"/>
            <a:ext cx="6400800" cy="864096"/>
          </a:xfrm>
        </p:spPr>
        <p:txBody>
          <a:bodyPr/>
          <a:lstStyle>
            <a:lvl1pPr marL="0" indent="0" algn="ctr">
              <a:buNone/>
              <a:defRPr b="1">
                <a:solidFill>
                  <a:srgbClr val="32323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dirty="0"/>
          </a:p>
        </p:txBody>
      </p:sp>
      <p:sp>
        <p:nvSpPr>
          <p:cNvPr id="28" name="Textplatzhalter 27"/>
          <p:cNvSpPr>
            <a:spLocks noGrp="1"/>
          </p:cNvSpPr>
          <p:nvPr>
            <p:ph type="body" sz="quarter" idx="10"/>
          </p:nvPr>
        </p:nvSpPr>
        <p:spPr>
          <a:xfrm>
            <a:off x="1331640" y="4077072"/>
            <a:ext cx="6408712" cy="720080"/>
          </a:xfrm>
        </p:spPr>
        <p:txBody>
          <a:bodyPr>
            <a:normAutofit/>
          </a:bodyPr>
          <a:lstStyle>
            <a:lvl1pPr algn="ctr">
              <a:buNone/>
              <a:defRPr sz="2000" b="1" baseline="0">
                <a:solidFill>
                  <a:srgbClr val="323232"/>
                </a:solidFill>
              </a:defRPr>
            </a:lvl1pPr>
          </a:lstStyle>
          <a:p>
            <a:pPr lvl="0"/>
            <a:r>
              <a:rPr lang="de-DE"/>
              <a:t>Textmasterformate durch Klicken bearbeiten</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 name="Rechteck 29"/>
          <p:cNvSpPr/>
          <p:nvPr/>
        </p:nvSpPr>
        <p:spPr>
          <a:xfrm>
            <a:off x="0" y="-4192"/>
            <a:ext cx="9144000" cy="624880"/>
          </a:xfrm>
          <a:prstGeom prst="rect">
            <a:avLst/>
          </a:prstGeom>
          <a:solidFill>
            <a:srgbClr val="BFBFB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platzhalter 1"/>
          <p:cNvSpPr>
            <a:spLocks noGrp="1"/>
          </p:cNvSpPr>
          <p:nvPr>
            <p:ph type="title"/>
          </p:nvPr>
        </p:nvSpPr>
        <p:spPr>
          <a:xfrm>
            <a:off x="0" y="6127"/>
            <a:ext cx="9144000" cy="614561"/>
          </a:xfrm>
          <a:prstGeom prst="rect">
            <a:avLst/>
          </a:prstGeom>
        </p:spPr>
        <p:txBody>
          <a:bodyPr vert="horz" lIns="91440" tIns="45720" rIns="91440" bIns="45720" rtlCol="0" anchor="ctr">
            <a:noAutofit/>
          </a:bodyPr>
          <a:lstStyle/>
          <a:p>
            <a:r>
              <a:rPr lang="de-DE" dirty="0"/>
              <a:t>Titelmasterformat durch Klicken bearbeiten</a:t>
            </a:r>
          </a:p>
        </p:txBody>
      </p:sp>
      <p:sp>
        <p:nvSpPr>
          <p:cNvPr id="3" name="Textplatzhalter 2"/>
          <p:cNvSpPr>
            <a:spLocks noGrp="1"/>
          </p:cNvSpPr>
          <p:nvPr>
            <p:ph type="body" idx="1"/>
          </p:nvPr>
        </p:nvSpPr>
        <p:spPr>
          <a:xfrm>
            <a:off x="683568" y="1600200"/>
            <a:ext cx="7704856" cy="4525963"/>
          </a:xfrm>
          <a:prstGeom prst="rect">
            <a:avLst/>
          </a:prstGeom>
        </p:spPr>
        <p:txBody>
          <a:bodyPr vert="horz" lIns="91440" tIns="45720" rIns="91440" bIns="45720"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7" name="Grafik 0" descr="PC_Logo_rechts_1.png"/>
          <p:cNvPicPr/>
          <p:nvPr/>
        </p:nvPicPr>
        <p:blipFill>
          <a:blip r:embed="rId15" cstate="print"/>
          <a:srcRect l="72897"/>
          <a:stretch>
            <a:fillRect/>
          </a:stretch>
        </p:blipFill>
        <p:spPr>
          <a:xfrm>
            <a:off x="8388424" y="30138"/>
            <a:ext cx="552450" cy="590550"/>
          </a:xfrm>
          <a:prstGeom prst="rect">
            <a:avLst/>
          </a:prstGeom>
        </p:spPr>
      </p:pic>
      <p:pic>
        <p:nvPicPr>
          <p:cNvPr id="9" name="Grafik 8" descr="PC_Logo_Update_300x300_b.png"/>
          <p:cNvPicPr>
            <a:picLocks noChangeAspect="1"/>
          </p:cNvPicPr>
          <p:nvPr/>
        </p:nvPicPr>
        <p:blipFill>
          <a:blip r:embed="rId16" cstate="print"/>
          <a:stretch>
            <a:fillRect/>
          </a:stretch>
        </p:blipFill>
        <p:spPr>
          <a:xfrm>
            <a:off x="179512" y="21153"/>
            <a:ext cx="792088" cy="59001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Lst>
  <p:txStyles>
    <p:titleStyle>
      <a:lvl1pPr algn="ctr" defTabSz="914400" rtl="0" eaLnBrk="1" latinLnBrk="0" hangingPunct="1">
        <a:spcBef>
          <a:spcPct val="0"/>
        </a:spcBef>
        <a:buNone/>
        <a:defRPr sz="2400" b="1" kern="1200">
          <a:solidFill>
            <a:srgbClr val="323232"/>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b="0" kern="1200">
          <a:solidFill>
            <a:srgbClr val="323232"/>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200" b="0" kern="1200">
          <a:solidFill>
            <a:srgbClr val="323232"/>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rgbClr val="323232"/>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1800" kern="1200">
          <a:solidFill>
            <a:srgbClr val="323232"/>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1600" kern="1200">
          <a:solidFill>
            <a:srgbClr val="32323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bit.ly/PCHH_EIM2012_Trends_S" TargetMode="External"/><Relationship Id="rId2" Type="http://schemas.openxmlformats.org/officeDocument/2006/relationships/hyperlink" Target="http://bit.ly/PCHH_EIM2012_Trends_H" TargetMode="External"/><Relationship Id="rId1" Type="http://schemas.openxmlformats.org/officeDocument/2006/relationships/slideLayout" Target="../slideLayouts/slideLayout1.xml"/><Relationship Id="rId4" Type="http://schemas.openxmlformats.org/officeDocument/2006/relationships/hyperlink" Target="http://bit.ly/Intw_Trends_2012"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27.jpeg"/></Relationships>
</file>

<file path=ppt/slides/_rels/slide66.xml.rels><?xml version="1.0" encoding="UTF-8" standalone="yes"?>
<Relationships xmlns="http://schemas.openxmlformats.org/package/2006/relationships"><Relationship Id="rId8" Type="http://schemas.openxmlformats.org/officeDocument/2006/relationships/image" Target="../media/image35.gif"/><Relationship Id="rId3" Type="http://schemas.openxmlformats.org/officeDocument/2006/relationships/image" Target="../media/image30.wmf"/><Relationship Id="rId7" Type="http://schemas.openxmlformats.org/officeDocument/2006/relationships/image" Target="../media/image34.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3.wmf"/><Relationship Id="rId5" Type="http://schemas.openxmlformats.org/officeDocument/2006/relationships/image" Target="../media/image32.wmf"/><Relationship Id="rId10" Type="http://schemas.openxmlformats.org/officeDocument/2006/relationships/image" Target="../media/image37.wmf"/><Relationship Id="rId4" Type="http://schemas.openxmlformats.org/officeDocument/2006/relationships/image" Target="../media/image31.wmf"/><Relationship Id="rId9" Type="http://schemas.openxmlformats.org/officeDocument/2006/relationships/image" Target="../media/image36.wmf"/></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202780"/>
            <a:ext cx="7772400" cy="1226567"/>
          </a:xfrm>
        </p:spPr>
        <p:txBody>
          <a:bodyPr/>
          <a:lstStyle/>
          <a:p>
            <a:r>
              <a:rPr lang="de-DE" dirty="0"/>
              <a:t>Aktuelle Trends im </a:t>
            </a:r>
            <a:br>
              <a:rPr lang="de-DE" dirty="0"/>
            </a:br>
            <a:r>
              <a:rPr lang="de-DE" dirty="0"/>
              <a:t>EIM Enterprise Information Management</a:t>
            </a:r>
          </a:p>
        </p:txBody>
      </p:sp>
      <p:sp>
        <p:nvSpPr>
          <p:cNvPr id="3" name="Untertitel 2"/>
          <p:cNvSpPr>
            <a:spLocks noGrp="1"/>
          </p:cNvSpPr>
          <p:nvPr>
            <p:ph type="subTitle" idx="1"/>
          </p:nvPr>
        </p:nvSpPr>
        <p:spPr>
          <a:xfrm>
            <a:off x="683568" y="3501355"/>
            <a:ext cx="7776864" cy="576064"/>
          </a:xfrm>
        </p:spPr>
        <p:txBody>
          <a:bodyPr/>
          <a:lstStyle/>
          <a:p>
            <a:r>
              <a:rPr lang="de-DE" dirty="0"/>
              <a:t>Dr. Ulrich Kampffmeyer</a:t>
            </a:r>
          </a:p>
        </p:txBody>
      </p:sp>
      <p:sp>
        <p:nvSpPr>
          <p:cNvPr id="4" name="Textplatzhalter 3"/>
          <p:cNvSpPr>
            <a:spLocks noGrp="1"/>
          </p:cNvSpPr>
          <p:nvPr>
            <p:ph type="body" sz="quarter" idx="10"/>
          </p:nvPr>
        </p:nvSpPr>
        <p:spPr>
          <a:xfrm>
            <a:off x="683568" y="4077419"/>
            <a:ext cx="7776864" cy="576064"/>
          </a:xfrm>
        </p:spPr>
        <p:txBody>
          <a:bodyPr/>
          <a:lstStyle/>
          <a:p>
            <a:r>
              <a:rPr lang="de-DE" dirty="0"/>
              <a:t>Hamburg | Frankfurt | München</a:t>
            </a:r>
          </a:p>
        </p:txBody>
      </p:sp>
      <p:sp>
        <p:nvSpPr>
          <p:cNvPr id="5" name="Textplatzhalter 4"/>
          <p:cNvSpPr>
            <a:spLocks noGrp="1"/>
          </p:cNvSpPr>
          <p:nvPr>
            <p:ph type="body" sz="quarter" idx="11"/>
          </p:nvPr>
        </p:nvSpPr>
        <p:spPr>
          <a:xfrm>
            <a:off x="683568" y="1700808"/>
            <a:ext cx="7776864" cy="576411"/>
          </a:xfrm>
        </p:spPr>
        <p:txBody>
          <a:bodyPr/>
          <a:lstStyle/>
          <a:p>
            <a:r>
              <a:rPr lang="de-DE"/>
              <a:t>Enterprise Information Management 2012</a:t>
            </a:r>
            <a:endParaRPr lang="de-DE" dirty="0"/>
          </a:p>
        </p:txBody>
      </p:sp>
      <p:sp>
        <p:nvSpPr>
          <p:cNvPr id="6" name="Textplatzhalter 3"/>
          <p:cNvSpPr txBox="1">
            <a:spLocks/>
          </p:cNvSpPr>
          <p:nvPr/>
        </p:nvSpPr>
        <p:spPr>
          <a:xfrm>
            <a:off x="755576" y="4869160"/>
            <a:ext cx="7776864" cy="1368152"/>
          </a:xfrm>
          <a:prstGeom prst="rect">
            <a:avLst/>
          </a:prstGeom>
        </p:spPr>
        <p:txBody>
          <a:bodyPr vert="horz" lIns="91440" tIns="45720" rIns="91440" bIns="45720" rtlCol="0">
            <a:noAutofit/>
          </a:bodyPr>
          <a:lstStyle/>
          <a:p>
            <a:pPr marL="342900" lvl="0" indent="-342900" algn="ctr">
              <a:spcBef>
                <a:spcPct val="20000"/>
              </a:spcBef>
              <a:defRPr/>
            </a:pPr>
            <a:r>
              <a:rPr kumimoji="0" lang="de-DE" b="1" i="0" u="none" strike="noStrike" kern="1200" cap="none" spc="0" normalizeH="0" baseline="0" noProof="0" dirty="0">
                <a:ln>
                  <a:noFill/>
                </a:ln>
                <a:solidFill>
                  <a:srgbClr val="323232"/>
                </a:solidFill>
                <a:effectLst/>
                <a:uLnTx/>
                <a:uFillTx/>
                <a:latin typeface="Arial" pitchFamily="34" charset="0"/>
                <a:ea typeface="+mn-ea"/>
                <a:cs typeface="Arial" pitchFamily="34" charset="0"/>
              </a:rPr>
              <a:t>Handoutversion: </a:t>
            </a:r>
            <a:r>
              <a:rPr lang="de-DE" dirty="0">
                <a:solidFill>
                  <a:srgbClr val="323232"/>
                </a:solidFill>
                <a:latin typeface="Arial" pitchFamily="34" charset="0"/>
                <a:cs typeface="Arial" pitchFamily="34" charset="0"/>
                <a:hlinkClick r:id="rId2"/>
              </a:rPr>
              <a:t>http://bit.ly/PCHH_EIM2012_Trends_H</a:t>
            </a:r>
            <a:r>
              <a:rPr lang="de-DE" dirty="0">
                <a:solidFill>
                  <a:srgbClr val="323232"/>
                </a:solidFill>
                <a:latin typeface="Arial" pitchFamily="34" charset="0"/>
                <a:cs typeface="Arial" pitchFamily="34" charset="0"/>
              </a:rPr>
              <a:t> </a:t>
            </a:r>
            <a:endParaRPr kumimoji="0" lang="de-DE"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a:p>
            <a:pPr marL="342900" lvl="0" indent="-342900" algn="ctr">
              <a:spcBef>
                <a:spcPct val="20000"/>
              </a:spcBef>
            </a:pPr>
            <a:r>
              <a:rPr lang="de-DE" b="1" dirty="0">
                <a:solidFill>
                  <a:srgbClr val="323232"/>
                </a:solidFill>
                <a:latin typeface="Arial" pitchFamily="34" charset="0"/>
                <a:cs typeface="Arial" pitchFamily="34" charset="0"/>
              </a:rPr>
              <a:t>Showversion: </a:t>
            </a:r>
            <a:r>
              <a:rPr lang="de-DE" dirty="0">
                <a:solidFill>
                  <a:srgbClr val="323232"/>
                </a:solidFill>
                <a:latin typeface="Arial" pitchFamily="34" charset="0"/>
                <a:cs typeface="Arial" pitchFamily="34" charset="0"/>
                <a:hlinkClick r:id="rId3"/>
              </a:rPr>
              <a:t>http://bit.ly/PCHH_EIM2012_Trends_S</a:t>
            </a:r>
            <a:r>
              <a:rPr lang="de-DE" dirty="0">
                <a:solidFill>
                  <a:srgbClr val="323232"/>
                </a:solidFill>
                <a:latin typeface="Arial" pitchFamily="34" charset="0"/>
                <a:cs typeface="Arial" pitchFamily="34" charset="0"/>
              </a:rPr>
              <a:t> </a:t>
            </a:r>
          </a:p>
          <a:p>
            <a:pPr marL="342900" lvl="0" indent="-342900" algn="ctr">
              <a:spcBef>
                <a:spcPct val="20000"/>
              </a:spcBef>
            </a:pPr>
            <a:r>
              <a:rPr lang="de-DE" b="1" dirty="0">
                <a:solidFill>
                  <a:srgbClr val="323232"/>
                </a:solidFill>
                <a:latin typeface="Arial" pitchFamily="34" charset="0"/>
                <a:cs typeface="Arial" pitchFamily="34" charset="0"/>
              </a:rPr>
              <a:t>Interviews &amp; Trends 2012: </a:t>
            </a:r>
            <a:r>
              <a:rPr lang="de-DE" dirty="0">
                <a:solidFill>
                  <a:srgbClr val="323232"/>
                </a:solidFill>
                <a:latin typeface="Arial" pitchFamily="34" charset="0"/>
                <a:cs typeface="Arial" pitchFamily="34" charset="0"/>
                <a:hlinkClick r:id="rId4"/>
              </a:rPr>
              <a:t>http://bit.ly/Intw_Trends_2012</a:t>
            </a:r>
            <a:endParaRPr lang="de-DE" dirty="0">
              <a:solidFill>
                <a:srgbClr val="323232"/>
              </a:solidFill>
              <a:latin typeface="Arial" pitchFamily="34" charset="0"/>
              <a:cs typeface="Arial" pitchFamily="34" charset="0"/>
            </a:endParaRPr>
          </a:p>
          <a:p>
            <a:pPr marL="342900" lvl="0" indent="-342900" algn="ctr">
              <a:spcBef>
                <a:spcPct val="20000"/>
              </a:spcBef>
            </a:pPr>
            <a:r>
              <a:rPr lang="de-DE" b="1" dirty="0">
                <a:solidFill>
                  <a:srgbClr val="323232"/>
                </a:solidFill>
                <a:latin typeface="Arial" pitchFamily="34" charset="0"/>
                <a:cs typeface="Arial" pitchFamily="34" charset="0"/>
              </a:rPr>
              <a:t>  </a:t>
            </a:r>
            <a:endParaRPr kumimoji="0" lang="de-DE" i="0" u="none" strike="noStrike" kern="1200" cap="none" spc="0" normalizeH="0" baseline="0" noProof="0" dirty="0">
              <a:ln>
                <a:noFill/>
              </a:ln>
              <a:solidFill>
                <a:srgbClr val="323232"/>
              </a:solidFill>
              <a:effectLst/>
              <a:uLnTx/>
              <a:uFillTx/>
              <a:latin typeface="Arial" pitchFamily="34" charset="0"/>
              <a:ea typeface="+mn-ea"/>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de-DE"/>
              <a:t>EIM Trends 2012</a:t>
            </a:r>
            <a:endParaRPr lang="de-DE" dirty="0"/>
          </a:p>
        </p:txBody>
      </p:sp>
      <p:sp>
        <p:nvSpPr>
          <p:cNvPr id="5123" name="Inhaltsplatzhalter 2"/>
          <p:cNvSpPr>
            <a:spLocks noGrp="1"/>
          </p:cNvSpPr>
          <p:nvPr>
            <p:ph type="body" sz="quarter" idx="13"/>
          </p:nvPr>
        </p:nvSpPr>
        <p:spPr/>
        <p:txBody>
          <a:bodyPr>
            <a:normAutofit fontScale="92500" lnSpcReduction="10000"/>
          </a:bodyPr>
          <a:lstStyle/>
          <a:p>
            <a:pPr marL="457200" lvl="0" indent="-457200">
              <a:buFont typeface="+mj-lt"/>
              <a:buAutoNum type="arabicPeriod"/>
            </a:pPr>
            <a:r>
              <a:rPr lang="de-DE" dirty="0"/>
              <a:t>Einleitung</a:t>
            </a:r>
          </a:p>
          <a:p>
            <a:pPr marL="1371600" lvl="2" indent="-457200">
              <a:buNone/>
            </a:pPr>
            <a:r>
              <a:rPr lang="de-DE" dirty="0"/>
              <a:t>Informationswachstum</a:t>
            </a:r>
          </a:p>
          <a:p>
            <a:pPr marL="1371600" lvl="2" indent="-457200">
              <a:buNone/>
            </a:pPr>
            <a:r>
              <a:rPr lang="de-DE" dirty="0"/>
              <a:t>Beschleunigung</a:t>
            </a:r>
          </a:p>
          <a:p>
            <a:pPr marL="457200" lvl="0" indent="-457200">
              <a:buFont typeface="+mj-lt"/>
              <a:buAutoNum type="arabicPeriod"/>
            </a:pPr>
            <a:r>
              <a:rPr lang="de-DE" dirty="0"/>
              <a:t>Trends aus Marktsicht</a:t>
            </a:r>
          </a:p>
          <a:p>
            <a:pPr marL="1371600" lvl="2" indent="-457200">
              <a:buNone/>
            </a:pPr>
            <a:r>
              <a:rPr lang="de-DE" dirty="0"/>
              <a:t>Gartner</a:t>
            </a:r>
          </a:p>
          <a:p>
            <a:pPr marL="1371600" lvl="2" indent="-457200">
              <a:buNone/>
            </a:pPr>
            <a:r>
              <a:rPr lang="de-DE" dirty="0"/>
              <a:t>Forrester</a:t>
            </a:r>
          </a:p>
          <a:p>
            <a:pPr marL="1371600" lvl="2" indent="-457200">
              <a:buNone/>
            </a:pPr>
            <a:r>
              <a:rPr lang="de-DE" dirty="0"/>
              <a:t>IDC</a:t>
            </a:r>
          </a:p>
          <a:p>
            <a:pPr marL="1371600" lvl="2" indent="-457200">
              <a:buNone/>
            </a:pPr>
            <a:r>
              <a:rPr lang="de-DE" dirty="0"/>
              <a:t>PAC</a:t>
            </a:r>
          </a:p>
          <a:p>
            <a:pPr marL="1371600" lvl="2" indent="-457200">
              <a:buNone/>
            </a:pPr>
            <a:r>
              <a:rPr lang="de-DE" dirty="0" err="1"/>
              <a:t>Experton</a:t>
            </a:r>
            <a:r>
              <a:rPr lang="de-DE" dirty="0"/>
              <a:t> Group</a:t>
            </a:r>
          </a:p>
          <a:p>
            <a:pPr marL="1371600" lvl="2" indent="-457200">
              <a:buNone/>
            </a:pPr>
            <a:r>
              <a:rPr lang="de-DE" dirty="0" err="1"/>
              <a:t>Bitkom</a:t>
            </a:r>
            <a:endParaRPr lang="de-DE" dirty="0"/>
          </a:p>
          <a:p>
            <a:pPr marL="1371600" lvl="2" indent="-457200">
              <a:buNone/>
            </a:pPr>
            <a:r>
              <a:rPr lang="de-DE" dirty="0"/>
              <a:t>PROJECT CONSULT</a:t>
            </a:r>
          </a:p>
          <a:p>
            <a:pPr marL="457200" lvl="0" indent="-457200">
              <a:buFont typeface="+mj-lt"/>
              <a:buAutoNum type="arabicPeriod"/>
            </a:pPr>
            <a:r>
              <a:rPr lang="de-DE" dirty="0"/>
              <a:t>Trends aus Marketingsicht</a:t>
            </a:r>
          </a:p>
          <a:p>
            <a:pPr marL="1371600" lvl="2" indent="-457200">
              <a:buNone/>
            </a:pPr>
            <a:r>
              <a:rPr lang="de-DE" dirty="0"/>
              <a:t>Mobile</a:t>
            </a:r>
          </a:p>
          <a:p>
            <a:pPr marL="1371600" lvl="2" indent="-457200">
              <a:buNone/>
            </a:pPr>
            <a:r>
              <a:rPr lang="de-DE" dirty="0" err="1"/>
              <a:t>Cloud</a:t>
            </a:r>
            <a:endParaRPr lang="de-DE" dirty="0"/>
          </a:p>
          <a:p>
            <a:pPr marL="1371600" lvl="2" indent="-457200">
              <a:buNone/>
            </a:pPr>
            <a:r>
              <a:rPr lang="de-DE" dirty="0" err="1"/>
              <a:t>Social</a:t>
            </a:r>
            <a:endParaRPr lang="de-DE"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r>
              <a:rPr lang="de-DE"/>
              <a:t>EIM Trends 2012</a:t>
            </a:r>
            <a:endParaRPr lang="de-DE" dirty="0"/>
          </a:p>
        </p:txBody>
      </p:sp>
      <p:sp>
        <p:nvSpPr>
          <p:cNvPr id="5123" name="Inhaltsplatzhalter 2"/>
          <p:cNvSpPr>
            <a:spLocks noGrp="1"/>
          </p:cNvSpPr>
          <p:nvPr>
            <p:ph type="body" sz="quarter" idx="13"/>
          </p:nvPr>
        </p:nvSpPr>
        <p:spPr/>
        <p:txBody>
          <a:bodyPr/>
          <a:lstStyle/>
          <a:p>
            <a:pPr marL="457200" indent="-457200">
              <a:buFont typeface="+mj-lt"/>
              <a:buAutoNum type="arabicPeriod" startAt="4"/>
            </a:pPr>
            <a:r>
              <a:rPr lang="de-DE" dirty="0"/>
              <a:t>Trends als Anwendersicht</a:t>
            </a:r>
          </a:p>
          <a:p>
            <a:pPr marL="1371600" lvl="2" indent="-457200">
              <a:buNone/>
            </a:pPr>
            <a:r>
              <a:rPr lang="de-DE" dirty="0"/>
              <a:t>Rechnungseingang</a:t>
            </a:r>
          </a:p>
          <a:p>
            <a:pPr marL="1371600" lvl="2" indent="-457200">
              <a:buNone/>
            </a:pPr>
            <a:r>
              <a:rPr lang="de-DE" dirty="0"/>
              <a:t>Elektronische Akte</a:t>
            </a:r>
          </a:p>
          <a:p>
            <a:pPr marL="1371600" lvl="2" indent="-457200">
              <a:buNone/>
            </a:pPr>
            <a:r>
              <a:rPr lang="de-DE" dirty="0"/>
              <a:t>Revisionssichere Archivierung</a:t>
            </a:r>
          </a:p>
          <a:p>
            <a:pPr marL="1371600" lvl="2" indent="-457200">
              <a:buNone/>
            </a:pPr>
            <a:r>
              <a:rPr lang="de-DE" dirty="0"/>
              <a:t>BPM Business </a:t>
            </a:r>
            <a:r>
              <a:rPr lang="de-DE" dirty="0" err="1"/>
              <a:t>Process</a:t>
            </a:r>
            <a:r>
              <a:rPr lang="de-DE" dirty="0"/>
              <a:t> Management</a:t>
            </a:r>
          </a:p>
          <a:p>
            <a:pPr marL="1371600" lvl="2" indent="-457200">
              <a:buNone/>
            </a:pPr>
            <a:r>
              <a:rPr lang="de-DE" dirty="0" err="1"/>
              <a:t>Collaboration</a:t>
            </a:r>
            <a:endParaRPr lang="de-DE" dirty="0"/>
          </a:p>
          <a:p>
            <a:pPr marL="1371600" lvl="2" indent="-457200">
              <a:buNone/>
            </a:pPr>
            <a:r>
              <a:rPr lang="de-DE" dirty="0" err="1"/>
              <a:t>Search</a:t>
            </a:r>
            <a:endParaRPr lang="de-DE" dirty="0"/>
          </a:p>
          <a:p>
            <a:pPr marL="457200" indent="-457200">
              <a:buFont typeface="+mj-lt"/>
              <a:buAutoNum type="arabicPeriod" startAt="4"/>
            </a:pPr>
            <a:r>
              <a:rPr lang="de-DE" dirty="0"/>
              <a:t>Ausblick </a:t>
            </a:r>
          </a:p>
          <a:p>
            <a:pPr marL="1371600" lvl="2" indent="-457200">
              <a:buNone/>
            </a:pPr>
            <a:r>
              <a:rPr lang="de-DE" dirty="0"/>
              <a:t>Unsichtbarkeit</a:t>
            </a:r>
          </a:p>
          <a:p>
            <a:pPr marL="1371600" lvl="2" indent="-457200">
              <a:buNone/>
            </a:pPr>
            <a:r>
              <a:rPr lang="de-DE" dirty="0"/>
              <a:t>Web 3.0 = Web 3D?</a:t>
            </a:r>
          </a:p>
          <a:p>
            <a:pPr marL="1371600" lvl="2" indent="-457200">
              <a:buNone/>
            </a:pPr>
            <a:r>
              <a:rPr lang="de-DE" dirty="0"/>
              <a:t>Kulturelle Herausforderung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1	Einleitung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Der wichtigste Trend:</a:t>
            </a:r>
          </a:p>
        </p:txBody>
      </p:sp>
      <p:sp>
        <p:nvSpPr>
          <p:cNvPr id="5" name="Textfeld 4"/>
          <p:cNvSpPr txBox="1"/>
          <p:nvPr/>
        </p:nvSpPr>
        <p:spPr>
          <a:xfrm>
            <a:off x="1403648" y="1844824"/>
            <a:ext cx="3102131" cy="523220"/>
          </a:xfrm>
          <a:prstGeom prst="rect">
            <a:avLst/>
          </a:prstGeom>
          <a:noFill/>
        </p:spPr>
        <p:txBody>
          <a:bodyPr wrap="none" rtlCol="0">
            <a:spAutoFit/>
          </a:bodyPr>
          <a:lstStyle/>
          <a:p>
            <a:r>
              <a:rPr lang="de-DE" sz="2800" b="1" dirty="0">
                <a:solidFill>
                  <a:srgbClr val="323232"/>
                </a:solidFill>
                <a:latin typeface="Arial" pitchFamily="34" charset="0"/>
                <a:cs typeface="Arial" pitchFamily="34" charset="0"/>
              </a:rPr>
              <a:t>Beschleunigung!</a:t>
            </a:r>
          </a:p>
        </p:txBody>
      </p:sp>
      <p:pic>
        <p:nvPicPr>
          <p:cNvPr id="4" name="Grafik 3">
            <a:extLst>
              <a:ext uri="{FF2B5EF4-FFF2-40B4-BE49-F238E27FC236}">
                <a16:creationId xmlns:a16="http://schemas.microsoft.com/office/drawing/2014/main" id="{6680183D-F513-4010-A8BF-2E42212D91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8064" y="3933056"/>
            <a:ext cx="3419460" cy="235491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Rasante Entwicklung</a:t>
            </a:r>
          </a:p>
        </p:txBody>
      </p:sp>
      <p:grpSp>
        <p:nvGrpSpPr>
          <p:cNvPr id="6" name="Gruppieren 5"/>
          <p:cNvGrpSpPr/>
          <p:nvPr/>
        </p:nvGrpSpPr>
        <p:grpSpPr>
          <a:xfrm>
            <a:off x="971600" y="1137416"/>
            <a:ext cx="7200800" cy="5387928"/>
            <a:chOff x="1371600" y="1292696"/>
            <a:chExt cx="6400800" cy="4800600"/>
          </a:xfrm>
        </p:grpSpPr>
        <p:pic>
          <p:nvPicPr>
            <p:cNvPr id="17410" name="Picture 2"/>
            <p:cNvPicPr>
              <a:picLocks noChangeAspect="1" noChangeArrowheads="1"/>
            </p:cNvPicPr>
            <p:nvPr/>
          </p:nvPicPr>
          <p:blipFill>
            <a:blip r:embed="rId2" cstate="print"/>
            <a:srcRect/>
            <a:stretch>
              <a:fillRect/>
            </a:stretch>
          </p:blipFill>
          <p:spPr bwMode="auto">
            <a:xfrm>
              <a:off x="1371600" y="1292696"/>
              <a:ext cx="6400800" cy="4800600"/>
            </a:xfrm>
            <a:prstGeom prst="rect">
              <a:avLst/>
            </a:prstGeom>
            <a:noFill/>
            <a:ln w="9525">
              <a:noFill/>
              <a:miter lim="800000"/>
              <a:headEnd/>
              <a:tailEnd/>
            </a:ln>
          </p:spPr>
        </p:pic>
        <p:sp>
          <p:nvSpPr>
            <p:cNvPr id="5" name="Textfeld 4"/>
            <p:cNvSpPr txBox="1"/>
            <p:nvPr/>
          </p:nvSpPr>
          <p:spPr>
            <a:xfrm>
              <a:off x="6425158" y="2628735"/>
              <a:ext cx="489429" cy="445618"/>
            </a:xfrm>
            <a:prstGeom prst="rect">
              <a:avLst/>
            </a:prstGeom>
            <a:noFill/>
          </p:spPr>
          <p:txBody>
            <a:bodyPr wrap="none" rtlCol="0">
              <a:spAutoFit/>
            </a:bodyPr>
            <a:lstStyle/>
            <a:p>
              <a:pPr>
                <a:spcAft>
                  <a:spcPts val="300"/>
                </a:spcAft>
              </a:pPr>
              <a:r>
                <a:rPr lang="de-DE" sz="1200" b="1" dirty="0">
                  <a:solidFill>
                    <a:schemeClr val="bg1">
                      <a:lumMod val="75000"/>
                    </a:schemeClr>
                  </a:solidFill>
                  <a:latin typeface="Arial" pitchFamily="34" charset="0"/>
                  <a:cs typeface="Arial" pitchFamily="34" charset="0"/>
                </a:rPr>
                <a:t>Web </a:t>
              </a:r>
            </a:p>
            <a:p>
              <a:r>
                <a:rPr lang="de-DE" sz="1200" b="1" dirty="0">
                  <a:solidFill>
                    <a:schemeClr val="bg1">
                      <a:lumMod val="75000"/>
                    </a:schemeClr>
                  </a:solidFill>
                  <a:latin typeface="Arial" pitchFamily="34" charset="0"/>
                  <a:cs typeface="Arial" pitchFamily="34" charset="0"/>
                </a:rPr>
                <a:t>3D</a:t>
              </a:r>
            </a:p>
          </p:txBody>
        </p:sp>
      </p:grpSp>
      <p:sp>
        <p:nvSpPr>
          <p:cNvPr id="7" name="Textfeld 6"/>
          <p:cNvSpPr txBox="1"/>
          <p:nvPr/>
        </p:nvSpPr>
        <p:spPr>
          <a:xfrm>
            <a:off x="5292080" y="6309320"/>
            <a:ext cx="3632726"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http://wiki.ugotit.de/images/3/3e/Entwicklung_Internet-klein-klein.jpg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5"/>
          <p:cNvSpPr>
            <a:spLocks noGrp="1" noChangeArrowheads="1"/>
          </p:cNvSpPr>
          <p:nvPr>
            <p:ph type="title"/>
          </p:nvPr>
        </p:nvSpPr>
        <p:spPr/>
        <p:txBody>
          <a:bodyPr/>
          <a:lstStyle/>
          <a:p>
            <a:r>
              <a:rPr lang="de-DE"/>
              <a:t>Informationsüberflutung</a:t>
            </a:r>
            <a:endParaRPr lang="de-DE" dirty="0"/>
          </a:p>
        </p:txBody>
      </p:sp>
      <p:sp>
        <p:nvSpPr>
          <p:cNvPr id="9" name="Textplatzhalter 8"/>
          <p:cNvSpPr>
            <a:spLocks noGrp="1"/>
          </p:cNvSpPr>
          <p:nvPr>
            <p:ph type="body" sz="quarter" idx="13"/>
          </p:nvPr>
        </p:nvSpPr>
        <p:spPr/>
        <p:txBody>
          <a:bodyPr/>
          <a:lstStyle/>
          <a:p>
            <a:r>
              <a:rPr lang="de-DE" dirty="0"/>
              <a:t>Wir leiden an einer Informationsüberflutung und müssen die werthaltige, wichtige Information mühsam suchen.</a:t>
            </a:r>
          </a:p>
          <a:p>
            <a:endParaRPr lang="de-DE" dirty="0"/>
          </a:p>
          <a:p>
            <a:r>
              <a:rPr lang="de-DE" dirty="0"/>
              <a:t>Die systematische Erschließung der exponentiell wachsenden Information </a:t>
            </a:r>
            <a:br>
              <a:rPr lang="de-DE" dirty="0"/>
            </a:br>
            <a:r>
              <a:rPr lang="de-DE" dirty="0"/>
              <a:t>muss geplant, umgesetzt und regelmäßig kontrolliert werden.</a:t>
            </a:r>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de-DE" dirty="0"/>
              <a:t>Explosion der Unternehmensinformationen</a:t>
            </a:r>
          </a:p>
        </p:txBody>
      </p:sp>
      <p:pic>
        <p:nvPicPr>
          <p:cNvPr id="12" name="Grafik 11"/>
          <p:cNvPicPr/>
          <p:nvPr/>
        </p:nvPicPr>
        <p:blipFill>
          <a:blip r:embed="rId3" cstate="print"/>
          <a:srcRect l="28642" t="25837" r="10925" b="19562"/>
          <a:stretch>
            <a:fillRect/>
          </a:stretch>
        </p:blipFill>
        <p:spPr bwMode="auto">
          <a:xfrm>
            <a:off x="1043608" y="1052736"/>
            <a:ext cx="7148009" cy="5237026"/>
          </a:xfrm>
          <a:prstGeom prst="rect">
            <a:avLst/>
          </a:prstGeom>
          <a:noFill/>
          <a:ln w="9525">
            <a:noFill/>
            <a:miter lim="800000"/>
            <a:headEnd/>
            <a:tailEnd/>
          </a:ln>
        </p:spPr>
      </p:pic>
      <p:sp>
        <p:nvSpPr>
          <p:cNvPr id="13" name="Textfeld 12"/>
          <p:cNvSpPr txBox="1"/>
          <p:nvPr/>
        </p:nvSpPr>
        <p:spPr>
          <a:xfrm>
            <a:off x="3707904" y="6309320"/>
            <a:ext cx="5268172" cy="215444"/>
          </a:xfrm>
          <a:prstGeom prst="rect">
            <a:avLst/>
          </a:prstGeom>
          <a:noFill/>
        </p:spPr>
        <p:txBody>
          <a:bodyPr wrap="square" rtlCol="0">
            <a:spAutoFit/>
          </a:bodyPr>
          <a:lstStyle/>
          <a:p>
            <a:pPr algn="r"/>
            <a:r>
              <a:rPr lang="de-DE" sz="800" dirty="0">
                <a:solidFill>
                  <a:srgbClr val="323232"/>
                </a:solidFill>
                <a:latin typeface="Arial" pitchFamily="34" charset="0"/>
                <a:cs typeface="Arial" pitchFamily="34" charset="0"/>
              </a:rPr>
              <a:t>IDC; http://switzerland.emc.com/collateral/analyst-reports/diverse-exploding-digital-universe.pdf </a:t>
            </a: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de-DE" dirty="0"/>
              <a:t>Das digitale Universum</a:t>
            </a:r>
          </a:p>
        </p:txBody>
      </p:sp>
      <p:pic>
        <p:nvPicPr>
          <p:cNvPr id="8" name="Grafik 7"/>
          <p:cNvPicPr/>
          <p:nvPr/>
        </p:nvPicPr>
        <p:blipFill>
          <a:blip r:embed="rId3" cstate="print"/>
          <a:srcRect l="32776" t="26575" r="6496" b="21038"/>
          <a:stretch>
            <a:fillRect/>
          </a:stretch>
        </p:blipFill>
        <p:spPr bwMode="auto">
          <a:xfrm>
            <a:off x="861214" y="927530"/>
            <a:ext cx="7527210" cy="5309782"/>
          </a:xfrm>
          <a:prstGeom prst="rect">
            <a:avLst/>
          </a:prstGeom>
          <a:noFill/>
          <a:ln w="9525">
            <a:noFill/>
            <a:miter lim="800000"/>
            <a:headEnd/>
            <a:tailEnd/>
          </a:ln>
        </p:spPr>
      </p:pic>
      <p:sp>
        <p:nvSpPr>
          <p:cNvPr id="9" name="Textfeld 8"/>
          <p:cNvSpPr txBox="1"/>
          <p:nvPr/>
        </p:nvSpPr>
        <p:spPr>
          <a:xfrm>
            <a:off x="4355976" y="6309320"/>
            <a:ext cx="4574312" cy="215444"/>
          </a:xfrm>
          <a:prstGeom prst="rect">
            <a:avLst/>
          </a:prstGeom>
          <a:noFill/>
        </p:spPr>
        <p:txBody>
          <a:bodyPr wrap="square" rtlCol="0">
            <a:spAutoFit/>
          </a:bodyPr>
          <a:lstStyle/>
          <a:p>
            <a:pPr algn="r"/>
            <a:r>
              <a:rPr lang="de-DE" sz="800" dirty="0">
                <a:solidFill>
                  <a:srgbClr val="323232"/>
                </a:solidFill>
                <a:latin typeface="Arial" pitchFamily="34" charset="0"/>
                <a:cs typeface="Arial" pitchFamily="34" charset="0"/>
              </a:rPr>
              <a:t>IDC; http://switzerland.emc.com/collateral/analyst-reports/diverse-exploding-digital-universe.pdf </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1" name="Rectangle 3"/>
          <p:cNvSpPr>
            <a:spLocks noGrp="1" noChangeArrowheads="1"/>
          </p:cNvSpPr>
          <p:nvPr>
            <p:ph type="title"/>
          </p:nvPr>
        </p:nvSpPr>
        <p:spPr/>
        <p:txBody>
          <a:bodyPr/>
          <a:lstStyle/>
          <a:p>
            <a:r>
              <a:rPr lang="de-DE" dirty="0"/>
              <a:t>Abhängigkeit…</a:t>
            </a:r>
          </a:p>
        </p:txBody>
      </p:sp>
      <p:sp>
        <p:nvSpPr>
          <p:cNvPr id="201730" name="Rectangle 2"/>
          <p:cNvSpPr>
            <a:spLocks noGrp="1" noChangeArrowheads="1"/>
          </p:cNvSpPr>
          <p:nvPr>
            <p:ph type="body" idx="13"/>
          </p:nvPr>
        </p:nvSpPr>
        <p:spPr>
          <a:xfrm>
            <a:off x="755154" y="1486173"/>
            <a:ext cx="7561262" cy="5183187"/>
          </a:xfrm>
        </p:spPr>
        <p:txBody>
          <a:bodyPr>
            <a:normAutofit lnSpcReduction="10000"/>
          </a:bodyPr>
          <a:lstStyle/>
          <a:p>
            <a:pPr>
              <a:buNone/>
            </a:pPr>
            <a:r>
              <a:rPr lang="de-DE" dirty="0"/>
              <a:t>Die Abhängigkeit von elektronischer Information </a:t>
            </a:r>
          </a:p>
          <a:p>
            <a:pPr>
              <a:buNone/>
            </a:pPr>
            <a:r>
              <a:rPr lang="de-DE" dirty="0"/>
              <a:t>wird unterschätzt.</a:t>
            </a:r>
          </a:p>
          <a:p>
            <a:endParaRPr lang="de-DE" dirty="0"/>
          </a:p>
          <a:p>
            <a:pPr>
              <a:buNone/>
            </a:pPr>
            <a:r>
              <a:rPr lang="de-DE" dirty="0"/>
              <a:t>Die Abhängigkeit von der Verfügbarkeit von</a:t>
            </a:r>
          </a:p>
          <a:p>
            <a:pPr>
              <a:buNone/>
            </a:pPr>
            <a:r>
              <a:rPr lang="de-DE" dirty="0"/>
              <a:t>elektronischer Information wächst ständig. Ganze </a:t>
            </a:r>
          </a:p>
          <a:p>
            <a:pPr>
              <a:buNone/>
            </a:pPr>
            <a:r>
              <a:rPr lang="de-DE" dirty="0"/>
              <a:t>Bereiche unseres öffentlichen Lebens, unserer </a:t>
            </a:r>
          </a:p>
          <a:p>
            <a:pPr>
              <a:buNone/>
            </a:pPr>
            <a:r>
              <a:rPr lang="de-DE" dirty="0"/>
              <a:t>Wirtschaft und unserer Verwaltung arbeiten nur noch </a:t>
            </a:r>
          </a:p>
          <a:p>
            <a:pPr>
              <a:buNone/>
            </a:pPr>
            <a:r>
              <a:rPr lang="de-DE" dirty="0"/>
              <a:t>mit elektronischer Information. Ist sie nicht verfügbar, </a:t>
            </a:r>
          </a:p>
          <a:p>
            <a:pPr>
              <a:buNone/>
            </a:pPr>
            <a:r>
              <a:rPr lang="de-DE" dirty="0"/>
              <a:t>sind wir nicht arbeitsfähig – oder in Zukunft – nicht </a:t>
            </a:r>
          </a:p>
          <a:p>
            <a:pPr>
              <a:buNone/>
            </a:pPr>
            <a:r>
              <a:rPr lang="de-DE" dirty="0"/>
              <a:t>überlebensfähig. Die Frage nach der Verfügbarkeit, </a:t>
            </a:r>
          </a:p>
          <a:p>
            <a:pPr>
              <a:buNone/>
            </a:pPr>
            <a:r>
              <a:rPr lang="de-DE" dirty="0"/>
              <a:t>Vollständigkeit und Richtigkeit von Information ist</a:t>
            </a:r>
          </a:p>
          <a:p>
            <a:pPr>
              <a:buNone/>
            </a:pPr>
            <a:r>
              <a:rPr lang="de-DE" dirty="0"/>
              <a:t>längst eine Existenzfrage geworden.</a:t>
            </a:r>
          </a:p>
        </p:txBody>
      </p:sp>
      <p:sp>
        <p:nvSpPr>
          <p:cNvPr id="6" name="Rechteck 5"/>
          <p:cNvSpPr/>
          <p:nvPr/>
        </p:nvSpPr>
        <p:spPr>
          <a:xfrm>
            <a:off x="36512" y="735087"/>
            <a:ext cx="9144000" cy="461665"/>
          </a:xfrm>
          <a:prstGeom prst="rect">
            <a:avLst/>
          </a:prstGeom>
        </p:spPr>
        <p:txBody>
          <a:bodyPr wrap="square">
            <a:spAutoFit/>
          </a:bodyPr>
          <a:lstStyle/>
          <a:p>
            <a:pPr algn="ctr"/>
            <a:r>
              <a:rPr lang="de-DE" sz="2400" b="1" dirty="0">
                <a:solidFill>
                  <a:srgbClr val="323232"/>
                </a:solidFill>
                <a:latin typeface="Arial" pitchFamily="34" charset="0"/>
                <a:ea typeface="+mj-ea"/>
                <a:cs typeface="Arial" pitchFamily="34" charset="0"/>
              </a:rPr>
              <a:t>…von der Richtigkeit und Verfügbarkeit von Information</a:t>
            </a:r>
            <a:endParaRPr lang="de-DE" dirty="0">
              <a:solidFill>
                <a:srgbClr val="323232"/>
              </a:solidFill>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pPr>
              <a:defRPr/>
            </a:pPr>
            <a:r>
              <a:rPr lang="de-DE" sz="3600" cap="small" dirty="0"/>
              <a:t>2	EIM Trends aus Marktsicht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dirty="0"/>
              <a:t>Gartner Magic Quadrant ECM</a:t>
            </a:r>
          </a:p>
        </p:txBody>
      </p:sp>
      <p:pic>
        <p:nvPicPr>
          <p:cNvPr id="7" name="Picture 2" descr="C:\Users\jana.PROCON\Desktop\gartner_mq_ecm_09.png"/>
          <p:cNvPicPr>
            <a:picLocks noChangeAspect="1" noChangeArrowheads="1"/>
          </p:cNvPicPr>
          <p:nvPr/>
        </p:nvPicPr>
        <p:blipFill>
          <a:blip r:embed="rId2" cstate="print"/>
          <a:srcRect/>
          <a:stretch>
            <a:fillRect/>
          </a:stretch>
        </p:blipFill>
        <p:spPr bwMode="auto">
          <a:xfrm>
            <a:off x="0" y="3645024"/>
            <a:ext cx="2810226" cy="2880000"/>
          </a:xfrm>
          <a:prstGeom prst="rect">
            <a:avLst/>
          </a:prstGeom>
          <a:noFill/>
        </p:spPr>
      </p:pic>
      <p:pic>
        <p:nvPicPr>
          <p:cNvPr id="6" name="Picture 3" descr="C:\Users\jana.PROCON\Desktop\3 (1).png"/>
          <p:cNvPicPr>
            <a:picLocks noChangeAspect="1" noChangeArrowheads="1"/>
          </p:cNvPicPr>
          <p:nvPr/>
        </p:nvPicPr>
        <p:blipFill>
          <a:blip r:embed="rId3" cstate="print"/>
          <a:srcRect/>
          <a:stretch>
            <a:fillRect/>
          </a:stretch>
        </p:blipFill>
        <p:spPr bwMode="auto">
          <a:xfrm>
            <a:off x="2699792" y="764704"/>
            <a:ext cx="2820351" cy="2880000"/>
          </a:xfrm>
          <a:prstGeom prst="rect">
            <a:avLst/>
          </a:prstGeom>
          <a:noFill/>
        </p:spPr>
      </p:pic>
      <p:pic>
        <p:nvPicPr>
          <p:cNvPr id="1029" name="Picture 5" descr="C:\Users\jana.PROCON\Desktop\gartner08.jpg"/>
          <p:cNvPicPr>
            <a:picLocks noChangeAspect="1" noChangeArrowheads="1"/>
          </p:cNvPicPr>
          <p:nvPr/>
        </p:nvPicPr>
        <p:blipFill>
          <a:blip r:embed="rId4" cstate="print"/>
          <a:srcRect/>
          <a:stretch>
            <a:fillRect/>
          </a:stretch>
        </p:blipFill>
        <p:spPr bwMode="auto">
          <a:xfrm>
            <a:off x="5292080" y="764704"/>
            <a:ext cx="2809756" cy="2880000"/>
          </a:xfrm>
          <a:prstGeom prst="rect">
            <a:avLst/>
          </a:prstGeom>
          <a:noFill/>
        </p:spPr>
      </p:pic>
      <p:pic>
        <p:nvPicPr>
          <p:cNvPr id="5" name="Picture 2"/>
          <p:cNvPicPr>
            <a:picLocks noChangeAspect="1" noChangeArrowheads="1"/>
          </p:cNvPicPr>
          <p:nvPr/>
        </p:nvPicPr>
        <p:blipFill>
          <a:blip r:embed="rId5" cstate="print"/>
          <a:srcRect/>
          <a:stretch>
            <a:fillRect/>
          </a:stretch>
        </p:blipFill>
        <p:spPr bwMode="auto">
          <a:xfrm>
            <a:off x="7989871" y="764704"/>
            <a:ext cx="974617" cy="864096"/>
          </a:xfrm>
          <a:prstGeom prst="rect">
            <a:avLst/>
          </a:prstGeom>
          <a:noFill/>
          <a:ln w="9525">
            <a:noFill/>
            <a:miter lim="800000"/>
            <a:headEnd/>
            <a:tailEnd/>
          </a:ln>
        </p:spPr>
      </p:pic>
      <p:pic>
        <p:nvPicPr>
          <p:cNvPr id="8" name="Picture 2"/>
          <p:cNvPicPr>
            <a:picLocks noChangeAspect="1" noChangeArrowheads="1"/>
          </p:cNvPicPr>
          <p:nvPr/>
        </p:nvPicPr>
        <p:blipFill>
          <a:blip r:embed="rId6" cstate="print"/>
          <a:srcRect/>
          <a:stretch>
            <a:fillRect/>
          </a:stretch>
        </p:blipFill>
        <p:spPr bwMode="auto">
          <a:xfrm>
            <a:off x="2698349" y="3645024"/>
            <a:ext cx="2809755" cy="2880000"/>
          </a:xfrm>
          <a:prstGeom prst="rect">
            <a:avLst/>
          </a:prstGeom>
          <a:noFill/>
          <a:ln w="9525">
            <a:noFill/>
            <a:miter lim="800000"/>
            <a:headEnd/>
            <a:tailEnd/>
          </a:ln>
          <a:effectLst/>
        </p:spPr>
      </p:pic>
      <p:pic>
        <p:nvPicPr>
          <p:cNvPr id="9" name="Picture 3"/>
          <p:cNvPicPr>
            <a:picLocks noChangeAspect="1" noChangeArrowheads="1"/>
          </p:cNvPicPr>
          <p:nvPr/>
        </p:nvPicPr>
        <p:blipFill>
          <a:blip r:embed="rId7" cstate="print"/>
          <a:srcRect/>
          <a:stretch>
            <a:fillRect/>
          </a:stretch>
        </p:blipFill>
        <p:spPr bwMode="auto">
          <a:xfrm>
            <a:off x="5436096" y="3789040"/>
            <a:ext cx="2582292" cy="2808312"/>
          </a:xfrm>
          <a:prstGeom prst="rect">
            <a:avLst/>
          </a:prstGeom>
          <a:noFill/>
          <a:ln w="9525">
            <a:noFill/>
            <a:miter lim="800000"/>
            <a:headEnd/>
            <a:tailEnd/>
          </a:ln>
        </p:spPr>
      </p:pic>
      <p:pic>
        <p:nvPicPr>
          <p:cNvPr id="10" name="Picture 5"/>
          <p:cNvPicPr>
            <a:picLocks noChangeAspect="1" noChangeArrowheads="1"/>
          </p:cNvPicPr>
          <p:nvPr/>
        </p:nvPicPr>
        <p:blipFill>
          <a:blip r:embed="rId8" cstate="print"/>
          <a:srcRect b="3606"/>
          <a:stretch>
            <a:fillRect/>
          </a:stretch>
        </p:blipFill>
        <p:spPr bwMode="auto">
          <a:xfrm>
            <a:off x="251520" y="883161"/>
            <a:ext cx="2520280" cy="276186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childTnLst>
                          </p:cTn>
                        </p:par>
                        <p:par>
                          <p:cTn id="10" fill="hold">
                            <p:stCondLst>
                              <p:cond delay="2000"/>
                            </p:stCondLst>
                            <p:childTnLst>
                              <p:par>
                                <p:cTn id="11" presetID="10" presetClass="exit" presetSubtype="0" fill="hold" nodeType="afterEffect">
                                  <p:stCondLst>
                                    <p:cond delay="3000"/>
                                  </p:stCondLst>
                                  <p:childTnLst>
                                    <p:animEffect transition="out" filter="fade">
                                      <p:cBhvr>
                                        <p:cTn id="12" dur="2000"/>
                                        <p:tgtEl>
                                          <p:spTgt spid="5"/>
                                        </p:tgtEl>
                                      </p:cBhvr>
                                    </p:animEffect>
                                    <p:set>
                                      <p:cBhvr>
                                        <p:cTn id="13"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Gartner Magic Quadrant ECM 2011</a:t>
            </a:r>
          </a:p>
        </p:txBody>
      </p:sp>
      <p:pic>
        <p:nvPicPr>
          <p:cNvPr id="6" name="Picture 2"/>
          <p:cNvPicPr>
            <a:picLocks noChangeAspect="1" noChangeArrowheads="1"/>
          </p:cNvPicPr>
          <p:nvPr/>
        </p:nvPicPr>
        <p:blipFill>
          <a:blip r:embed="rId2" cstate="print"/>
          <a:srcRect/>
          <a:stretch>
            <a:fillRect/>
          </a:stretch>
        </p:blipFill>
        <p:spPr bwMode="auto">
          <a:xfrm>
            <a:off x="7989871" y="764704"/>
            <a:ext cx="974617" cy="864096"/>
          </a:xfrm>
          <a:prstGeom prst="rect">
            <a:avLst/>
          </a:prstGeom>
          <a:noFill/>
          <a:ln w="9525">
            <a:noFill/>
            <a:miter lim="800000"/>
            <a:headEnd/>
            <a:tailEnd/>
          </a:ln>
        </p:spPr>
      </p:pic>
      <p:pic>
        <p:nvPicPr>
          <p:cNvPr id="5" name="Picture 3"/>
          <p:cNvPicPr>
            <a:picLocks noChangeAspect="1" noChangeArrowheads="1"/>
          </p:cNvPicPr>
          <p:nvPr/>
        </p:nvPicPr>
        <p:blipFill>
          <a:blip r:embed="rId3" cstate="print"/>
          <a:srcRect/>
          <a:stretch>
            <a:fillRect/>
          </a:stretch>
        </p:blipFill>
        <p:spPr bwMode="auto">
          <a:xfrm>
            <a:off x="2396440" y="1484784"/>
            <a:ext cx="4254267" cy="4626631"/>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10" presetClass="exit" presetSubtype="0" fill="hold" nodeType="afterEffect">
                                  <p:stCondLst>
                                    <p:cond delay="3000"/>
                                  </p:stCondLst>
                                  <p:childTnLst>
                                    <p:animEffect transition="out" filter="fade">
                                      <p:cBhvr>
                                        <p:cTn id="12" dur="2000"/>
                                        <p:tgtEl>
                                          <p:spTgt spid="6"/>
                                        </p:tgtEl>
                                      </p:cBhvr>
                                    </p:animEffect>
                                    <p:set>
                                      <p:cBhvr>
                                        <p:cTn id="13"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Gartner Magic Quadrant ECM</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de-DE" dirty="0"/>
              <a:t>Die großen Software-Lösungs- und Dienstleistungsanbieter setzen sich ab</a:t>
            </a:r>
          </a:p>
          <a:p>
            <a:pPr>
              <a:buFont typeface="Arial" pitchFamily="34" charset="0"/>
              <a:buChar char="•"/>
            </a:pPr>
            <a:r>
              <a:rPr lang="de-DE" dirty="0"/>
              <a:t>ECM wird „verwässert“. Maßstab werden „Basic ECM Components“ in Standardsoftware</a:t>
            </a:r>
          </a:p>
          <a:p>
            <a:pPr>
              <a:buFont typeface="Arial" pitchFamily="34" charset="0"/>
              <a:buChar char="•"/>
            </a:pPr>
            <a:r>
              <a:rPr lang="de-DE" dirty="0"/>
              <a:t>Klassische Anbieter aus dem mittelständischen Markt werden in die Nische abgedrängt</a:t>
            </a:r>
          </a:p>
          <a:p>
            <a:pPr>
              <a:buFont typeface="Arial" pitchFamily="34" charset="0"/>
              <a:buChar char="•"/>
            </a:pPr>
            <a:endParaRPr lang="de-DE"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sz="2100" dirty="0"/>
              <a:t>Gartner: The top 10 strategic technology trends for 2012</a:t>
            </a:r>
            <a:endParaRPr lang="de-DE" sz="2100" dirty="0"/>
          </a:p>
        </p:txBody>
      </p:sp>
      <p:sp>
        <p:nvSpPr>
          <p:cNvPr id="3" name="Textplatzhalter 2"/>
          <p:cNvSpPr>
            <a:spLocks noGrp="1"/>
          </p:cNvSpPr>
          <p:nvPr>
            <p:ph type="body" sz="quarter" idx="13"/>
          </p:nvPr>
        </p:nvSpPr>
        <p:spPr/>
        <p:txBody>
          <a:bodyPr/>
          <a:lstStyle/>
          <a:p>
            <a:pPr marL="457200" indent="-457200">
              <a:spcBef>
                <a:spcPts val="1200"/>
              </a:spcBef>
              <a:buFont typeface="+mj-lt"/>
              <a:buAutoNum type="arabicPeriod"/>
            </a:pPr>
            <a:r>
              <a:rPr lang="de-DE" dirty="0"/>
              <a:t>Media </a:t>
            </a:r>
            <a:r>
              <a:rPr lang="de-DE" dirty="0" err="1"/>
              <a:t>tablets</a:t>
            </a:r>
            <a:r>
              <a:rPr lang="de-DE" dirty="0"/>
              <a:t> </a:t>
            </a:r>
            <a:r>
              <a:rPr lang="de-DE" dirty="0" err="1"/>
              <a:t>and</a:t>
            </a:r>
            <a:r>
              <a:rPr lang="de-DE" dirty="0"/>
              <a:t> </a:t>
            </a:r>
            <a:r>
              <a:rPr lang="de-DE" dirty="0" err="1"/>
              <a:t>beyond</a:t>
            </a:r>
            <a:endParaRPr lang="de-DE" dirty="0"/>
          </a:p>
          <a:p>
            <a:pPr marL="457200" indent="-457200">
              <a:spcBef>
                <a:spcPts val="1200"/>
              </a:spcBef>
              <a:buFont typeface="+mj-lt"/>
              <a:buAutoNum type="arabicPeriod"/>
            </a:pPr>
            <a:r>
              <a:rPr lang="de-DE" dirty="0"/>
              <a:t>Mobile-</a:t>
            </a:r>
            <a:r>
              <a:rPr lang="de-DE" dirty="0" err="1"/>
              <a:t>centric</a:t>
            </a:r>
            <a:r>
              <a:rPr lang="de-DE" dirty="0"/>
              <a:t> </a:t>
            </a:r>
            <a:r>
              <a:rPr lang="de-DE" dirty="0" err="1"/>
              <a:t>applications</a:t>
            </a:r>
            <a:r>
              <a:rPr lang="de-DE" dirty="0"/>
              <a:t> </a:t>
            </a:r>
            <a:r>
              <a:rPr lang="de-DE" dirty="0" err="1"/>
              <a:t>and</a:t>
            </a:r>
            <a:r>
              <a:rPr lang="de-DE" dirty="0"/>
              <a:t> </a:t>
            </a:r>
            <a:r>
              <a:rPr lang="de-DE" dirty="0" err="1"/>
              <a:t>interfaces</a:t>
            </a:r>
            <a:endParaRPr lang="de-DE" dirty="0"/>
          </a:p>
          <a:p>
            <a:pPr marL="457200" indent="-457200">
              <a:spcBef>
                <a:spcPts val="1200"/>
              </a:spcBef>
              <a:buFont typeface="+mj-lt"/>
              <a:buAutoNum type="arabicPeriod"/>
            </a:pPr>
            <a:r>
              <a:rPr lang="en-US" dirty="0"/>
              <a:t>Social and contextual user experience</a:t>
            </a:r>
            <a:endParaRPr lang="de-DE" dirty="0"/>
          </a:p>
          <a:p>
            <a:pPr marL="457200" indent="-457200">
              <a:spcBef>
                <a:spcPts val="1200"/>
              </a:spcBef>
              <a:buFont typeface="+mj-lt"/>
              <a:buAutoNum type="arabicPeriod"/>
            </a:pPr>
            <a:r>
              <a:rPr lang="de-DE" dirty="0" err="1"/>
              <a:t>Application</a:t>
            </a:r>
            <a:r>
              <a:rPr lang="de-DE" dirty="0"/>
              <a:t> </a:t>
            </a:r>
            <a:r>
              <a:rPr lang="de-DE" dirty="0" err="1"/>
              <a:t>stores</a:t>
            </a:r>
            <a:r>
              <a:rPr lang="de-DE" dirty="0"/>
              <a:t> </a:t>
            </a:r>
            <a:r>
              <a:rPr lang="de-DE" dirty="0" err="1"/>
              <a:t>and</a:t>
            </a:r>
            <a:r>
              <a:rPr lang="de-DE" dirty="0"/>
              <a:t> </a:t>
            </a:r>
            <a:r>
              <a:rPr lang="de-DE" dirty="0" err="1"/>
              <a:t>marketplace</a:t>
            </a:r>
            <a:endParaRPr lang="de-DE" dirty="0"/>
          </a:p>
          <a:p>
            <a:pPr marL="457200" indent="-457200">
              <a:spcBef>
                <a:spcPts val="1200"/>
              </a:spcBef>
              <a:buFont typeface="+mj-lt"/>
              <a:buAutoNum type="arabicPeriod"/>
            </a:pPr>
            <a:r>
              <a:rPr lang="de-DE" dirty="0"/>
              <a:t>The Internet </a:t>
            </a:r>
            <a:r>
              <a:rPr lang="de-DE" dirty="0" err="1"/>
              <a:t>of</a:t>
            </a:r>
            <a:r>
              <a:rPr lang="de-DE" dirty="0"/>
              <a:t> </a:t>
            </a:r>
            <a:r>
              <a:rPr lang="de-DE" dirty="0" err="1"/>
              <a:t>everything</a:t>
            </a:r>
            <a:endParaRPr lang="de-DE" dirty="0"/>
          </a:p>
          <a:p>
            <a:pPr marL="457200" indent="-457200">
              <a:spcBef>
                <a:spcPts val="1200"/>
              </a:spcBef>
              <a:buFont typeface="+mj-lt"/>
              <a:buAutoNum type="arabicPeriod"/>
            </a:pPr>
            <a:r>
              <a:rPr lang="de-DE" dirty="0"/>
              <a:t>Next-</a:t>
            </a:r>
            <a:r>
              <a:rPr lang="de-DE" dirty="0" err="1"/>
              <a:t>generation</a:t>
            </a:r>
            <a:r>
              <a:rPr lang="de-DE" dirty="0"/>
              <a:t> </a:t>
            </a:r>
            <a:r>
              <a:rPr lang="de-DE" dirty="0" err="1"/>
              <a:t>analytics</a:t>
            </a:r>
            <a:endParaRPr lang="de-DE" dirty="0"/>
          </a:p>
          <a:p>
            <a:pPr marL="457200" indent="-457200">
              <a:spcBef>
                <a:spcPts val="1200"/>
              </a:spcBef>
              <a:buFont typeface="+mj-lt"/>
              <a:buAutoNum type="arabicPeriod"/>
            </a:pPr>
            <a:r>
              <a:rPr lang="de-DE" dirty="0"/>
              <a:t>Big </a:t>
            </a:r>
            <a:r>
              <a:rPr lang="de-DE" dirty="0" err="1"/>
              <a:t>data</a:t>
            </a:r>
            <a:endParaRPr lang="de-DE" dirty="0"/>
          </a:p>
          <a:p>
            <a:pPr marL="457200" indent="-457200">
              <a:spcBef>
                <a:spcPts val="1200"/>
              </a:spcBef>
              <a:buFont typeface="+mj-lt"/>
              <a:buAutoNum type="arabicPeriod"/>
            </a:pPr>
            <a:r>
              <a:rPr lang="de-DE" dirty="0"/>
              <a:t>In-</a:t>
            </a:r>
            <a:r>
              <a:rPr lang="de-DE" dirty="0" err="1"/>
              <a:t>memory</a:t>
            </a:r>
            <a:r>
              <a:rPr lang="de-DE" dirty="0"/>
              <a:t> </a:t>
            </a:r>
            <a:r>
              <a:rPr lang="de-DE" dirty="0" err="1"/>
              <a:t>computing</a:t>
            </a:r>
            <a:endParaRPr lang="de-DE" dirty="0"/>
          </a:p>
          <a:p>
            <a:pPr marL="457200" indent="-457200">
              <a:spcBef>
                <a:spcPts val="1200"/>
              </a:spcBef>
              <a:buFont typeface="+mj-lt"/>
              <a:buAutoNum type="arabicPeriod"/>
            </a:pPr>
            <a:r>
              <a:rPr lang="de-DE" dirty="0"/>
              <a:t>Extreme </a:t>
            </a:r>
            <a:r>
              <a:rPr lang="de-DE" dirty="0" err="1"/>
              <a:t>low-energy</a:t>
            </a:r>
            <a:r>
              <a:rPr lang="de-DE" dirty="0"/>
              <a:t> </a:t>
            </a:r>
            <a:r>
              <a:rPr lang="de-DE" dirty="0" err="1"/>
              <a:t>servers</a:t>
            </a:r>
            <a:endParaRPr lang="de-DE" dirty="0"/>
          </a:p>
          <a:p>
            <a:pPr marL="457200" indent="-457200">
              <a:spcBef>
                <a:spcPts val="1200"/>
              </a:spcBef>
              <a:buFont typeface="+mj-lt"/>
              <a:buAutoNum type="arabicPeriod"/>
            </a:pPr>
            <a:r>
              <a:rPr lang="de-DE" dirty="0" err="1"/>
              <a:t>Cloud</a:t>
            </a:r>
            <a:r>
              <a:rPr lang="de-DE" dirty="0"/>
              <a:t> </a:t>
            </a:r>
            <a:r>
              <a:rPr lang="de-DE" dirty="0" err="1"/>
              <a:t>computing</a:t>
            </a:r>
            <a:endParaRPr lang="de-DE" dirty="0"/>
          </a:p>
        </p:txBody>
      </p:sp>
      <p:pic>
        <p:nvPicPr>
          <p:cNvPr id="4" name="Picture 2"/>
          <p:cNvPicPr>
            <a:picLocks noChangeAspect="1" noChangeArrowheads="1"/>
          </p:cNvPicPr>
          <p:nvPr/>
        </p:nvPicPr>
        <p:blipFill>
          <a:blip r:embed="rId2" cstate="print"/>
          <a:srcRect/>
          <a:stretch>
            <a:fillRect/>
          </a:stretch>
        </p:blipFill>
        <p:spPr bwMode="auto">
          <a:xfrm>
            <a:off x="7989871" y="764704"/>
            <a:ext cx="974617" cy="864096"/>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ppt_w</p:attrName>
                                        </p:attrNameLst>
                                      </p:cBhvr>
                                      <p:tavLst>
                                        <p:tav tm="0">
                                          <p:val>
                                            <p:fltVal val="0"/>
                                          </p:val>
                                        </p:tav>
                                        <p:tav tm="100000">
                                          <p:val>
                                            <p:strVal val="#ppt_w"/>
                                          </p:val>
                                        </p:tav>
                                      </p:tavLst>
                                    </p:anim>
                                    <p:anim calcmode="lin" valueType="num">
                                      <p:cBhvr>
                                        <p:cTn id="8" dur="2000" fill="hold"/>
                                        <p:tgtEl>
                                          <p:spTgt spid="4"/>
                                        </p:tgtEl>
                                        <p:attrNameLst>
                                          <p:attrName>ppt_h</p:attrName>
                                        </p:attrNameLst>
                                      </p:cBhvr>
                                      <p:tavLst>
                                        <p:tav tm="0">
                                          <p:val>
                                            <p:fltVal val="0"/>
                                          </p:val>
                                        </p:tav>
                                        <p:tav tm="100000">
                                          <p:val>
                                            <p:strVal val="#ppt_h"/>
                                          </p:val>
                                        </p:tav>
                                      </p:tavLst>
                                    </p:anim>
                                    <p:animEffect transition="in" filter="fade">
                                      <p:cBhvr>
                                        <p:cTn id="9" dur="2000"/>
                                        <p:tgtEl>
                                          <p:spTgt spid="4"/>
                                        </p:tgtEl>
                                      </p:cBhvr>
                                    </p:animEffect>
                                  </p:childTnLst>
                                </p:cTn>
                              </p:par>
                            </p:childTnLst>
                          </p:cTn>
                        </p:par>
                        <p:par>
                          <p:cTn id="10" fill="hold">
                            <p:stCondLst>
                              <p:cond delay="2000"/>
                            </p:stCondLst>
                            <p:childTnLst>
                              <p:par>
                                <p:cTn id="11" presetID="10" presetClass="exit" presetSubtype="0" fill="hold" nodeType="afterEffect">
                                  <p:stCondLst>
                                    <p:cond delay="3000"/>
                                  </p:stCondLst>
                                  <p:childTnLst>
                                    <p:animEffect transition="out" filter="fade">
                                      <p:cBhvr>
                                        <p:cTn id="12" dur="2000"/>
                                        <p:tgtEl>
                                          <p:spTgt spid="4"/>
                                        </p:tgtEl>
                                      </p:cBhvr>
                                    </p:animEffect>
                                    <p:set>
                                      <p:cBhvr>
                                        <p:cTn id="13" dur="1" fill="hold">
                                          <p:stCondLst>
                                            <p:cond delay="1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300" dirty="0"/>
              <a:t>Top-</a:t>
            </a:r>
            <a:r>
              <a:rPr lang="de-DE" sz="2300" dirty="0" err="1"/>
              <a:t>Ten</a:t>
            </a:r>
            <a:r>
              <a:rPr lang="de-DE" sz="2300" dirty="0"/>
              <a:t> Technologietrends 2012 Forrester Research </a:t>
            </a:r>
          </a:p>
        </p:txBody>
      </p:sp>
      <p:sp>
        <p:nvSpPr>
          <p:cNvPr id="3" name="Textplatzhalter 2"/>
          <p:cNvSpPr>
            <a:spLocks noGrp="1"/>
          </p:cNvSpPr>
          <p:nvPr>
            <p:ph type="body" sz="quarter" idx="13"/>
          </p:nvPr>
        </p:nvSpPr>
        <p:spPr/>
        <p:txBody>
          <a:bodyPr>
            <a:normAutofit/>
          </a:bodyPr>
          <a:lstStyle/>
          <a:p>
            <a:pPr marL="457200" indent="-457200">
              <a:spcBef>
                <a:spcPts val="600"/>
              </a:spcBef>
              <a:buFont typeface="+mj-lt"/>
              <a:buAutoNum type="arabicPeriod"/>
            </a:pPr>
            <a:r>
              <a:rPr lang="de-DE" dirty="0"/>
              <a:t>Elastische </a:t>
            </a:r>
            <a:r>
              <a:rPr lang="de-DE" dirty="0" err="1"/>
              <a:t>App</a:t>
            </a:r>
            <a:r>
              <a:rPr lang="de-DE" dirty="0"/>
              <a:t>-Plattformen</a:t>
            </a:r>
          </a:p>
          <a:p>
            <a:pPr marL="457200" indent="-457200">
              <a:spcBef>
                <a:spcPts val="600"/>
              </a:spcBef>
              <a:buFont typeface="+mj-lt"/>
              <a:buAutoNum type="arabicPeriod"/>
            </a:pPr>
            <a:r>
              <a:rPr lang="de-DE" dirty="0" err="1"/>
              <a:t>PaaS</a:t>
            </a:r>
            <a:r>
              <a:rPr lang="de-DE" dirty="0"/>
              <a:t> </a:t>
            </a:r>
          </a:p>
          <a:p>
            <a:pPr marL="457200" indent="-457200">
              <a:spcBef>
                <a:spcPts val="600"/>
              </a:spcBef>
              <a:buFont typeface="+mj-lt"/>
              <a:buAutoNum type="arabicPeriod"/>
            </a:pPr>
            <a:r>
              <a:rPr lang="de-DE" dirty="0"/>
              <a:t>Data Services &amp; </a:t>
            </a:r>
            <a:r>
              <a:rPr lang="de-DE" dirty="0" err="1"/>
              <a:t>Virtualisierung</a:t>
            </a:r>
            <a:endParaRPr lang="de-DE" dirty="0"/>
          </a:p>
          <a:p>
            <a:pPr marL="457200" indent="-457200">
              <a:spcBef>
                <a:spcPts val="600"/>
              </a:spcBef>
              <a:buFont typeface="+mj-lt"/>
              <a:buAutoNum type="arabicPeriod"/>
            </a:pPr>
            <a:r>
              <a:rPr lang="de-DE" dirty="0"/>
              <a:t>Agile Unternehmen</a:t>
            </a:r>
          </a:p>
          <a:p>
            <a:pPr marL="457200" indent="-457200">
              <a:spcBef>
                <a:spcPts val="600"/>
              </a:spcBef>
              <a:buFont typeface="+mj-lt"/>
              <a:buAutoNum type="arabicPeriod"/>
            </a:pPr>
            <a:r>
              <a:rPr lang="de-DE" dirty="0"/>
              <a:t>Enterprise 2.0 </a:t>
            </a:r>
          </a:p>
          <a:p>
            <a:pPr marL="457200" indent="-457200">
              <a:spcBef>
                <a:spcPts val="600"/>
              </a:spcBef>
              <a:buFont typeface="+mj-lt"/>
              <a:buAutoNum type="arabicPeriod"/>
            </a:pPr>
            <a:r>
              <a:rPr lang="de-DE" dirty="0"/>
              <a:t>Private </a:t>
            </a:r>
            <a:r>
              <a:rPr lang="de-DE" dirty="0" err="1"/>
              <a:t>Cloud</a:t>
            </a:r>
            <a:r>
              <a:rPr lang="de-DE" dirty="0"/>
              <a:t> </a:t>
            </a:r>
          </a:p>
          <a:p>
            <a:pPr marL="457200" indent="-457200">
              <a:spcBef>
                <a:spcPts val="600"/>
              </a:spcBef>
              <a:buFont typeface="+mj-lt"/>
              <a:buAutoNum type="arabicPeriod"/>
            </a:pPr>
            <a:r>
              <a:rPr lang="de-DE" dirty="0"/>
              <a:t>Ständige Erreichbarkeit</a:t>
            </a:r>
          </a:p>
          <a:p>
            <a:pPr marL="457200" indent="-457200">
              <a:spcBef>
                <a:spcPts val="600"/>
              </a:spcBef>
              <a:buFont typeface="+mj-lt"/>
              <a:buAutoNum type="arabicPeriod"/>
            </a:pPr>
            <a:r>
              <a:rPr lang="de-DE" dirty="0" err="1"/>
              <a:t>Cloud</a:t>
            </a:r>
            <a:r>
              <a:rPr lang="de-DE" dirty="0"/>
              <a:t>-gerechte Netzwerkarchitektur</a:t>
            </a:r>
          </a:p>
          <a:p>
            <a:pPr marL="457200" indent="-457200">
              <a:spcBef>
                <a:spcPts val="600"/>
              </a:spcBef>
              <a:buFont typeface="+mj-lt"/>
              <a:buAutoNum type="arabicPeriod"/>
            </a:pPr>
            <a:r>
              <a:rPr lang="de-DE" dirty="0"/>
              <a:t>Neue Strategien für mobile Plattformen </a:t>
            </a:r>
          </a:p>
          <a:p>
            <a:pPr marL="457200" indent="-457200">
              <a:spcBef>
                <a:spcPts val="600"/>
              </a:spcBef>
              <a:buFont typeface="+mj-lt"/>
              <a:buAutoNum type="arabicPeriod"/>
            </a:pPr>
            <a:r>
              <a:rPr lang="de-DE" dirty="0" err="1"/>
              <a:t>App</a:t>
            </a:r>
            <a:r>
              <a:rPr lang="de-DE" dirty="0"/>
              <a:t>-Internet</a:t>
            </a:r>
          </a:p>
          <a:p>
            <a:endParaRPr lang="de-DE" dirty="0"/>
          </a:p>
        </p:txBody>
      </p:sp>
      <p:pic>
        <p:nvPicPr>
          <p:cNvPr id="23554" name="Picture 2"/>
          <p:cNvPicPr>
            <a:picLocks noChangeAspect="1" noChangeArrowheads="1"/>
          </p:cNvPicPr>
          <p:nvPr/>
        </p:nvPicPr>
        <p:blipFill>
          <a:blip r:embed="rId2" cstate="print"/>
          <a:srcRect/>
          <a:stretch>
            <a:fillRect/>
          </a:stretch>
        </p:blipFill>
        <p:spPr bwMode="auto">
          <a:xfrm>
            <a:off x="7056784" y="807874"/>
            <a:ext cx="2051720" cy="676910"/>
          </a:xfrm>
          <a:prstGeom prst="rect">
            <a:avLst/>
          </a:prstGeom>
          <a:noFill/>
          <a:ln w="9525">
            <a:noFill/>
            <a:miter lim="800000"/>
            <a:headEnd/>
            <a:tailEnd/>
          </a:ln>
        </p:spPr>
      </p:pic>
      <p:sp>
        <p:nvSpPr>
          <p:cNvPr id="5" name="Textfeld 4"/>
          <p:cNvSpPr txBox="1"/>
          <p:nvPr/>
        </p:nvSpPr>
        <p:spPr>
          <a:xfrm>
            <a:off x="6660232" y="6309320"/>
            <a:ext cx="2270173" cy="215444"/>
          </a:xfrm>
          <a:prstGeom prst="rect">
            <a:avLst/>
          </a:prstGeom>
          <a:noFill/>
        </p:spPr>
        <p:txBody>
          <a:bodyPr wrap="none" rtlCol="0">
            <a:spAutoFit/>
          </a:bodyPr>
          <a:lstStyle/>
          <a:p>
            <a:r>
              <a:rPr lang="de-DE" sz="800" dirty="0">
                <a:latin typeface="Arial" pitchFamily="34" charset="0"/>
                <a:cs typeface="Arial" pitchFamily="34" charset="0"/>
              </a:rPr>
              <a:t>Quelle: http://www.cio.de/strategien/2298020/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Top-</a:t>
            </a:r>
            <a:r>
              <a:rPr lang="de-DE" dirty="0" err="1"/>
              <a:t>Ten</a:t>
            </a:r>
            <a:r>
              <a:rPr lang="de-DE" dirty="0"/>
              <a:t> Businesstrends 2012 Forrester Research </a:t>
            </a:r>
          </a:p>
        </p:txBody>
      </p:sp>
      <p:sp>
        <p:nvSpPr>
          <p:cNvPr id="3" name="Textplatzhalter 2"/>
          <p:cNvSpPr>
            <a:spLocks noGrp="1"/>
          </p:cNvSpPr>
          <p:nvPr>
            <p:ph type="body" sz="quarter" idx="13"/>
          </p:nvPr>
        </p:nvSpPr>
        <p:spPr/>
        <p:txBody>
          <a:bodyPr>
            <a:normAutofit/>
          </a:bodyPr>
          <a:lstStyle/>
          <a:p>
            <a:pPr marL="457200" indent="-457200">
              <a:spcBef>
                <a:spcPts val="600"/>
              </a:spcBef>
              <a:buFont typeface="+mj-lt"/>
              <a:buAutoNum type="arabicPeriod"/>
            </a:pPr>
            <a:r>
              <a:rPr lang="de-DE" dirty="0"/>
              <a:t>Agile, durchdringende und grenzenlose BI</a:t>
            </a:r>
          </a:p>
          <a:p>
            <a:pPr marL="457200" indent="-457200">
              <a:spcBef>
                <a:spcPts val="600"/>
              </a:spcBef>
              <a:buFont typeface="+mj-lt"/>
              <a:buAutoNum type="arabicPeriod"/>
            </a:pPr>
            <a:r>
              <a:rPr lang="de-DE" dirty="0"/>
              <a:t>Business-Rules für komplexe Events</a:t>
            </a:r>
          </a:p>
          <a:p>
            <a:pPr marL="457200" indent="-457200">
              <a:spcBef>
                <a:spcPts val="600"/>
              </a:spcBef>
              <a:buFont typeface="+mj-lt"/>
              <a:buAutoNum type="arabicPeriod"/>
            </a:pPr>
            <a:r>
              <a:rPr lang="de-DE" dirty="0" err="1"/>
              <a:t>Analytics</a:t>
            </a:r>
            <a:r>
              <a:rPr lang="de-DE" dirty="0"/>
              <a:t> für Big Data</a:t>
            </a:r>
          </a:p>
          <a:p>
            <a:pPr marL="457200" indent="-457200">
              <a:spcBef>
                <a:spcPts val="600"/>
              </a:spcBef>
              <a:buFont typeface="+mj-lt"/>
              <a:buAutoNum type="arabicPeriod"/>
            </a:pPr>
            <a:r>
              <a:rPr lang="de-DE" dirty="0"/>
              <a:t>Ausbau von Business </a:t>
            </a:r>
            <a:r>
              <a:rPr lang="de-DE" dirty="0" err="1"/>
              <a:t>Process</a:t>
            </a:r>
            <a:r>
              <a:rPr lang="de-DE" dirty="0"/>
              <a:t> Management</a:t>
            </a:r>
          </a:p>
          <a:p>
            <a:pPr marL="457200" indent="-457200">
              <a:spcBef>
                <a:spcPts val="600"/>
              </a:spcBef>
              <a:buFont typeface="+mj-lt"/>
              <a:buAutoNum type="arabicPeriod"/>
            </a:pPr>
            <a:r>
              <a:rPr lang="de-DE" dirty="0"/>
              <a:t>Master Data Management &amp; </a:t>
            </a:r>
            <a:r>
              <a:rPr lang="de-DE" dirty="0" err="1"/>
              <a:t>Process</a:t>
            </a:r>
            <a:r>
              <a:rPr lang="de-DE" dirty="0"/>
              <a:t> Data Management</a:t>
            </a:r>
          </a:p>
          <a:p>
            <a:pPr marL="457200" indent="-457200">
              <a:spcBef>
                <a:spcPts val="600"/>
              </a:spcBef>
              <a:buFont typeface="+mj-lt"/>
              <a:buAutoNum type="arabicPeriod"/>
            </a:pPr>
            <a:r>
              <a:rPr lang="de-DE" dirty="0"/>
              <a:t>Business übernimmt Data </a:t>
            </a:r>
            <a:r>
              <a:rPr lang="de-DE" dirty="0" err="1"/>
              <a:t>Governance</a:t>
            </a:r>
            <a:endParaRPr lang="de-DE" dirty="0"/>
          </a:p>
          <a:p>
            <a:pPr marL="457200" indent="-457200">
              <a:spcBef>
                <a:spcPts val="600"/>
              </a:spcBef>
              <a:buFont typeface="+mj-lt"/>
              <a:buAutoNum type="arabicPeriod"/>
            </a:pPr>
            <a:r>
              <a:rPr lang="de-DE" dirty="0" err="1"/>
              <a:t>Social</a:t>
            </a:r>
            <a:r>
              <a:rPr lang="de-DE" dirty="0"/>
              <a:t> Computing</a:t>
            </a:r>
          </a:p>
          <a:p>
            <a:pPr marL="457200" indent="-457200">
              <a:spcBef>
                <a:spcPts val="600"/>
              </a:spcBef>
              <a:buFont typeface="+mj-lt"/>
              <a:buAutoNum type="arabicPeriod"/>
            </a:pPr>
            <a:r>
              <a:rPr lang="de-DE" dirty="0" err="1"/>
              <a:t>SaaS</a:t>
            </a:r>
            <a:r>
              <a:rPr lang="de-DE" dirty="0"/>
              <a:t>/</a:t>
            </a:r>
            <a:r>
              <a:rPr lang="de-DE" dirty="0" err="1"/>
              <a:t>Near-SaaS</a:t>
            </a:r>
            <a:r>
              <a:rPr lang="de-DE" dirty="0"/>
              <a:t> (Hybride aus </a:t>
            </a:r>
            <a:r>
              <a:rPr lang="de-DE" dirty="0" err="1"/>
              <a:t>SaaS</a:t>
            </a:r>
            <a:r>
              <a:rPr lang="de-DE" dirty="0"/>
              <a:t> und </a:t>
            </a:r>
            <a:r>
              <a:rPr lang="de-DE" dirty="0" err="1"/>
              <a:t>Cloud</a:t>
            </a:r>
            <a:r>
              <a:rPr lang="de-DE" dirty="0"/>
              <a:t>)</a:t>
            </a:r>
          </a:p>
          <a:p>
            <a:pPr marL="457200" indent="-457200">
              <a:spcBef>
                <a:spcPts val="600"/>
              </a:spcBef>
              <a:buFont typeface="+mj-lt"/>
              <a:buAutoNum type="arabicPeriod"/>
            </a:pPr>
            <a:r>
              <a:rPr lang="de-DE" dirty="0" err="1"/>
              <a:t>Cloud</a:t>
            </a:r>
            <a:r>
              <a:rPr lang="de-DE" dirty="0"/>
              <a:t> Computing setzt IT-Wirtschaft unter Druck</a:t>
            </a:r>
          </a:p>
          <a:p>
            <a:pPr marL="457200" indent="-457200">
              <a:spcBef>
                <a:spcPts val="600"/>
              </a:spcBef>
              <a:buFont typeface="+mj-lt"/>
              <a:buAutoNum type="arabicPeriod"/>
            </a:pPr>
            <a:r>
              <a:rPr lang="de-DE" dirty="0"/>
              <a:t>Nächste Phase der IT-Industrialisierung</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p:txBody>
      </p:sp>
      <p:pic>
        <p:nvPicPr>
          <p:cNvPr id="4" name="Picture 2"/>
          <p:cNvPicPr>
            <a:picLocks noChangeAspect="1" noChangeArrowheads="1"/>
          </p:cNvPicPr>
          <p:nvPr/>
        </p:nvPicPr>
        <p:blipFill>
          <a:blip r:embed="rId2" cstate="print"/>
          <a:srcRect/>
          <a:stretch>
            <a:fillRect/>
          </a:stretch>
        </p:blipFill>
        <p:spPr bwMode="auto">
          <a:xfrm>
            <a:off x="7056784" y="807874"/>
            <a:ext cx="2051720" cy="676910"/>
          </a:xfrm>
          <a:prstGeom prst="rect">
            <a:avLst/>
          </a:prstGeom>
          <a:noFill/>
          <a:ln w="9525">
            <a:noFill/>
            <a:miter lim="800000"/>
            <a:headEnd/>
            <a:tailEnd/>
          </a:ln>
        </p:spPr>
      </p:pic>
      <p:sp>
        <p:nvSpPr>
          <p:cNvPr id="5" name="Textfeld 4"/>
          <p:cNvSpPr txBox="1"/>
          <p:nvPr/>
        </p:nvSpPr>
        <p:spPr>
          <a:xfrm>
            <a:off x="6660232" y="6309320"/>
            <a:ext cx="2270173" cy="215444"/>
          </a:xfrm>
          <a:prstGeom prst="rect">
            <a:avLst/>
          </a:prstGeom>
          <a:noFill/>
        </p:spPr>
        <p:txBody>
          <a:bodyPr wrap="none" rtlCol="0">
            <a:spAutoFit/>
          </a:bodyPr>
          <a:lstStyle/>
          <a:p>
            <a:r>
              <a:rPr lang="de-DE" sz="800" dirty="0">
                <a:latin typeface="Arial" pitchFamily="34" charset="0"/>
                <a:cs typeface="Arial" pitchFamily="34" charset="0"/>
              </a:rPr>
              <a:t>Quelle: http://www.cio.de/strategien/2298020/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Top-</a:t>
            </a:r>
            <a:r>
              <a:rPr lang="de-DE" dirty="0" err="1"/>
              <a:t>Ten</a:t>
            </a:r>
            <a:r>
              <a:rPr lang="de-DE" dirty="0"/>
              <a:t> International 2012 - IDC </a:t>
            </a:r>
          </a:p>
        </p:txBody>
      </p:sp>
      <p:sp>
        <p:nvSpPr>
          <p:cNvPr id="3" name="Textplatzhalter 2"/>
          <p:cNvSpPr>
            <a:spLocks noGrp="1"/>
          </p:cNvSpPr>
          <p:nvPr>
            <p:ph type="body" sz="quarter" idx="13"/>
          </p:nvPr>
        </p:nvSpPr>
        <p:spPr/>
        <p:txBody>
          <a:bodyPr/>
          <a:lstStyle/>
          <a:p>
            <a:pPr marL="457200" indent="-457200">
              <a:spcBef>
                <a:spcPts val="1200"/>
              </a:spcBef>
              <a:buFont typeface="+mj-lt"/>
              <a:buAutoNum type="arabicPeriod"/>
            </a:pPr>
            <a:r>
              <a:rPr lang="de-DE" dirty="0"/>
              <a:t>Marktwachstum mit Risiken</a:t>
            </a:r>
          </a:p>
          <a:p>
            <a:pPr marL="457200" indent="-457200">
              <a:spcBef>
                <a:spcPts val="1200"/>
              </a:spcBef>
              <a:buFont typeface="+mj-lt"/>
              <a:buAutoNum type="arabicPeriod"/>
            </a:pPr>
            <a:r>
              <a:rPr lang="de-DE" dirty="0"/>
              <a:t>Kampf der Anbieter</a:t>
            </a:r>
          </a:p>
          <a:p>
            <a:pPr marL="457200" indent="-457200">
              <a:spcBef>
                <a:spcPts val="1200"/>
              </a:spcBef>
              <a:buFont typeface="+mj-lt"/>
              <a:buAutoNum type="arabicPeriod"/>
            </a:pPr>
            <a:r>
              <a:rPr lang="de-DE" dirty="0" err="1"/>
              <a:t>Cloud</a:t>
            </a:r>
            <a:r>
              <a:rPr lang="de-DE" dirty="0"/>
              <a:t> Computing</a:t>
            </a:r>
          </a:p>
          <a:p>
            <a:pPr marL="457200" indent="-457200">
              <a:spcBef>
                <a:spcPts val="1200"/>
              </a:spcBef>
              <a:buFont typeface="+mj-lt"/>
              <a:buAutoNum type="arabicPeriod"/>
            </a:pPr>
            <a:r>
              <a:rPr lang="de-DE" dirty="0"/>
              <a:t>Neue Märkte</a:t>
            </a:r>
          </a:p>
          <a:p>
            <a:pPr marL="457200" indent="-457200">
              <a:spcBef>
                <a:spcPts val="1200"/>
              </a:spcBef>
              <a:buFont typeface="+mj-lt"/>
              <a:buAutoNum type="arabicPeriod"/>
            </a:pPr>
            <a:r>
              <a:rPr lang="de-DE" dirty="0"/>
              <a:t>Mobile IT</a:t>
            </a:r>
          </a:p>
          <a:p>
            <a:pPr marL="457200" indent="-457200">
              <a:spcBef>
                <a:spcPts val="1200"/>
              </a:spcBef>
              <a:buFont typeface="+mj-lt"/>
              <a:buAutoNum type="arabicPeriod"/>
            </a:pPr>
            <a:r>
              <a:rPr lang="de-DE" dirty="0"/>
              <a:t>Big Data</a:t>
            </a:r>
          </a:p>
          <a:p>
            <a:pPr marL="457200" indent="-457200">
              <a:spcBef>
                <a:spcPts val="1200"/>
              </a:spcBef>
              <a:buFont typeface="+mj-lt"/>
              <a:buAutoNum type="arabicPeriod"/>
            </a:pPr>
            <a:r>
              <a:rPr lang="de-DE" dirty="0" err="1"/>
              <a:t>Social</a:t>
            </a:r>
            <a:r>
              <a:rPr lang="de-DE" dirty="0"/>
              <a:t> Networking</a:t>
            </a:r>
          </a:p>
          <a:p>
            <a:pPr marL="457200" indent="-457200">
              <a:spcBef>
                <a:spcPts val="1200"/>
              </a:spcBef>
              <a:buFont typeface="+mj-lt"/>
              <a:buAutoNum type="arabicPeriod"/>
            </a:pPr>
            <a:r>
              <a:rPr lang="de-DE" dirty="0"/>
              <a:t>Intelligente Branchenlösungen</a:t>
            </a:r>
          </a:p>
          <a:p>
            <a:pPr marL="457200" indent="-457200">
              <a:spcBef>
                <a:spcPts val="1200"/>
              </a:spcBef>
              <a:buFont typeface="+mj-lt"/>
              <a:buAutoNum type="arabicPeriod"/>
            </a:pPr>
            <a:r>
              <a:rPr lang="de-DE" dirty="0"/>
              <a:t>Internet der Dinge</a:t>
            </a:r>
          </a:p>
          <a:p>
            <a:pPr marL="457200" indent="-457200">
              <a:spcBef>
                <a:spcPts val="1200"/>
              </a:spcBef>
              <a:buFont typeface="+mj-lt"/>
              <a:buAutoNum type="arabicPeriod"/>
            </a:pPr>
            <a:r>
              <a:rPr lang="de-DE" dirty="0"/>
              <a:t>Neue Impulse für Produktentwicklung</a:t>
            </a:r>
          </a:p>
        </p:txBody>
      </p:sp>
      <p:pic>
        <p:nvPicPr>
          <p:cNvPr id="20482" name="Picture 2"/>
          <p:cNvPicPr>
            <a:picLocks noChangeAspect="1" noChangeArrowheads="1"/>
          </p:cNvPicPr>
          <p:nvPr/>
        </p:nvPicPr>
        <p:blipFill>
          <a:blip r:embed="rId2" cstate="print"/>
          <a:srcRect/>
          <a:stretch>
            <a:fillRect/>
          </a:stretch>
        </p:blipFill>
        <p:spPr bwMode="auto">
          <a:xfrm>
            <a:off x="6750496" y="692696"/>
            <a:ext cx="2286000" cy="1028700"/>
          </a:xfrm>
          <a:prstGeom prst="rect">
            <a:avLst/>
          </a:prstGeom>
          <a:noFill/>
          <a:ln w="9525">
            <a:noFill/>
            <a:miter lim="800000"/>
            <a:headEnd/>
            <a:tailEnd/>
          </a:ln>
        </p:spPr>
      </p:pic>
      <p:sp>
        <p:nvSpPr>
          <p:cNvPr id="5" name="Textfeld 4"/>
          <p:cNvSpPr txBox="1"/>
          <p:nvPr/>
        </p:nvSpPr>
        <p:spPr>
          <a:xfrm>
            <a:off x="6873827" y="6497349"/>
            <a:ext cx="2270173" cy="215444"/>
          </a:xfrm>
          <a:prstGeom prst="rect">
            <a:avLst/>
          </a:prstGeom>
          <a:noFill/>
        </p:spPr>
        <p:txBody>
          <a:bodyPr wrap="none" rtlCol="0">
            <a:spAutoFit/>
          </a:bodyPr>
          <a:lstStyle/>
          <a:p>
            <a:r>
              <a:rPr lang="de-DE" sz="800" dirty="0">
                <a:latin typeface="Arial" pitchFamily="34" charset="0"/>
                <a:cs typeface="Arial" pitchFamily="34" charset="0"/>
              </a:rPr>
              <a:t>Quelle: http://www.cio.de/strategien/2298020/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Top-</a:t>
            </a:r>
            <a:r>
              <a:rPr lang="de-DE" dirty="0" err="1"/>
              <a:t>Ten</a:t>
            </a:r>
            <a:r>
              <a:rPr lang="de-DE" dirty="0"/>
              <a:t> Deutschland 2012 - PAC </a:t>
            </a:r>
          </a:p>
        </p:txBody>
      </p:sp>
      <p:sp>
        <p:nvSpPr>
          <p:cNvPr id="3" name="Textplatzhalter 2"/>
          <p:cNvSpPr>
            <a:spLocks noGrp="1"/>
          </p:cNvSpPr>
          <p:nvPr>
            <p:ph type="body" sz="quarter" idx="13"/>
          </p:nvPr>
        </p:nvSpPr>
        <p:spPr/>
        <p:txBody>
          <a:bodyPr/>
          <a:lstStyle/>
          <a:p>
            <a:pPr marL="457200" indent="-457200">
              <a:spcBef>
                <a:spcPts val="1200"/>
              </a:spcBef>
              <a:buFont typeface="+mj-lt"/>
              <a:buAutoNum type="arabicPeriod"/>
            </a:pPr>
            <a:r>
              <a:rPr lang="de-DE" dirty="0"/>
              <a:t>Anwendungsmodernisierung</a:t>
            </a:r>
          </a:p>
          <a:p>
            <a:pPr marL="457200" indent="-457200">
              <a:spcBef>
                <a:spcPts val="1200"/>
              </a:spcBef>
              <a:buFont typeface="+mj-lt"/>
              <a:buAutoNum type="arabicPeriod"/>
            </a:pPr>
            <a:r>
              <a:rPr lang="de-DE" dirty="0"/>
              <a:t>Business </a:t>
            </a:r>
            <a:r>
              <a:rPr lang="de-DE" dirty="0" err="1"/>
              <a:t>Intelligence</a:t>
            </a:r>
            <a:endParaRPr lang="de-DE" dirty="0"/>
          </a:p>
          <a:p>
            <a:pPr marL="457200" indent="-457200">
              <a:spcBef>
                <a:spcPts val="1200"/>
              </a:spcBef>
              <a:buFont typeface="+mj-lt"/>
              <a:buAutoNum type="arabicPeriod"/>
            </a:pPr>
            <a:r>
              <a:rPr lang="de-DE" dirty="0" err="1"/>
              <a:t>Cloud</a:t>
            </a:r>
            <a:r>
              <a:rPr lang="de-DE" dirty="0"/>
              <a:t> Computing</a:t>
            </a:r>
          </a:p>
          <a:p>
            <a:pPr marL="457200" indent="-457200">
              <a:spcBef>
                <a:spcPts val="1200"/>
              </a:spcBef>
              <a:buFont typeface="+mj-lt"/>
              <a:buAutoNum type="arabicPeriod"/>
            </a:pPr>
            <a:r>
              <a:rPr lang="de-DE" dirty="0" err="1"/>
              <a:t>Governance</a:t>
            </a:r>
            <a:r>
              <a:rPr lang="de-DE" dirty="0"/>
              <a:t>, </a:t>
            </a:r>
            <a:r>
              <a:rPr lang="de-DE" dirty="0" err="1"/>
              <a:t>Risk</a:t>
            </a:r>
            <a:r>
              <a:rPr lang="de-DE" dirty="0"/>
              <a:t> &amp; Compliance</a:t>
            </a:r>
          </a:p>
          <a:p>
            <a:pPr marL="457200" indent="-457200">
              <a:spcBef>
                <a:spcPts val="1200"/>
              </a:spcBef>
              <a:buFont typeface="+mj-lt"/>
              <a:buAutoNum type="arabicPeriod"/>
            </a:pPr>
            <a:r>
              <a:rPr lang="de-DE" dirty="0"/>
              <a:t>IT-Sicherheit</a:t>
            </a:r>
          </a:p>
          <a:p>
            <a:pPr marL="457200" indent="-457200">
              <a:spcBef>
                <a:spcPts val="1200"/>
              </a:spcBef>
              <a:buFont typeface="+mj-lt"/>
              <a:buAutoNum type="arabicPeriod"/>
            </a:pPr>
            <a:r>
              <a:rPr lang="de-DE" dirty="0"/>
              <a:t>Mobile IT</a:t>
            </a:r>
          </a:p>
          <a:p>
            <a:pPr marL="457200" indent="-457200">
              <a:spcBef>
                <a:spcPts val="1200"/>
              </a:spcBef>
              <a:buFont typeface="+mj-lt"/>
              <a:buAutoNum type="arabicPeriod"/>
            </a:pPr>
            <a:r>
              <a:rPr lang="de-DE" dirty="0" err="1"/>
              <a:t>SaaS</a:t>
            </a:r>
            <a:endParaRPr lang="de-DE" dirty="0"/>
          </a:p>
          <a:p>
            <a:pPr marL="457200" indent="-457200">
              <a:spcBef>
                <a:spcPts val="1200"/>
              </a:spcBef>
              <a:buFont typeface="+mj-lt"/>
              <a:buAutoNum type="arabicPeriod"/>
            </a:pPr>
            <a:r>
              <a:rPr lang="de-DE" dirty="0" err="1"/>
              <a:t>Social</a:t>
            </a:r>
            <a:r>
              <a:rPr lang="de-DE" dirty="0"/>
              <a:t> Networking</a:t>
            </a:r>
          </a:p>
          <a:p>
            <a:pPr marL="457200" indent="-457200">
              <a:spcBef>
                <a:spcPts val="1200"/>
              </a:spcBef>
              <a:buFont typeface="+mj-lt"/>
              <a:buAutoNum type="arabicPeriod"/>
            </a:pPr>
            <a:r>
              <a:rPr lang="de-DE" dirty="0"/>
              <a:t>Unified Communications &amp; </a:t>
            </a:r>
            <a:r>
              <a:rPr lang="de-DE" dirty="0" err="1"/>
              <a:t>Collaboration</a:t>
            </a:r>
            <a:endParaRPr lang="de-DE" dirty="0"/>
          </a:p>
          <a:p>
            <a:pPr marL="457200" indent="-457200">
              <a:spcBef>
                <a:spcPts val="1200"/>
              </a:spcBef>
              <a:buFont typeface="+mj-lt"/>
              <a:buAutoNum type="arabicPeriod"/>
            </a:pPr>
            <a:r>
              <a:rPr lang="de-DE" dirty="0" err="1"/>
              <a:t>Virtualisierung</a:t>
            </a:r>
            <a:r>
              <a:rPr lang="de-DE" dirty="0"/>
              <a:t> / Client </a:t>
            </a:r>
            <a:r>
              <a:rPr lang="de-DE" dirty="0" err="1"/>
              <a:t>Virtualisierung</a:t>
            </a:r>
            <a:endParaRPr lang="de-DE" dirty="0"/>
          </a:p>
          <a:p>
            <a:endParaRPr lang="de-DE" dirty="0"/>
          </a:p>
        </p:txBody>
      </p:sp>
      <p:pic>
        <p:nvPicPr>
          <p:cNvPr id="21506" name="Picture 2"/>
          <p:cNvPicPr>
            <a:picLocks noChangeAspect="1" noChangeArrowheads="1"/>
          </p:cNvPicPr>
          <p:nvPr/>
        </p:nvPicPr>
        <p:blipFill>
          <a:blip r:embed="rId2" cstate="print"/>
          <a:srcRect/>
          <a:stretch>
            <a:fillRect/>
          </a:stretch>
        </p:blipFill>
        <p:spPr bwMode="auto">
          <a:xfrm>
            <a:off x="6444208" y="764704"/>
            <a:ext cx="2592288" cy="777687"/>
          </a:xfrm>
          <a:prstGeom prst="rect">
            <a:avLst/>
          </a:prstGeom>
          <a:noFill/>
          <a:ln w="9525">
            <a:noFill/>
            <a:miter lim="800000"/>
            <a:headEnd/>
            <a:tailEnd/>
          </a:ln>
        </p:spPr>
      </p:pic>
      <p:sp>
        <p:nvSpPr>
          <p:cNvPr id="5" name="Textfeld 4"/>
          <p:cNvSpPr txBox="1"/>
          <p:nvPr/>
        </p:nvSpPr>
        <p:spPr>
          <a:xfrm>
            <a:off x="6660232" y="6309320"/>
            <a:ext cx="2270173" cy="215444"/>
          </a:xfrm>
          <a:prstGeom prst="rect">
            <a:avLst/>
          </a:prstGeom>
          <a:noFill/>
        </p:spPr>
        <p:txBody>
          <a:bodyPr wrap="none" rtlCol="0">
            <a:spAutoFit/>
          </a:bodyPr>
          <a:lstStyle/>
          <a:p>
            <a:r>
              <a:rPr lang="de-DE" sz="800" dirty="0">
                <a:latin typeface="Arial" pitchFamily="34" charset="0"/>
                <a:cs typeface="Arial" pitchFamily="34" charset="0"/>
              </a:rPr>
              <a:t>Quelle: http://www.cio.de/strategien/2298020/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Top-</a:t>
            </a:r>
            <a:r>
              <a:rPr lang="de-DE" dirty="0" err="1"/>
              <a:t>Ten</a:t>
            </a:r>
            <a:r>
              <a:rPr lang="de-DE" dirty="0"/>
              <a:t> Deutschland 2012 - </a:t>
            </a:r>
            <a:r>
              <a:rPr lang="de-DE" dirty="0" err="1"/>
              <a:t>Experton</a:t>
            </a:r>
            <a:r>
              <a:rPr lang="de-DE" dirty="0"/>
              <a:t> Group </a:t>
            </a:r>
          </a:p>
        </p:txBody>
      </p:sp>
      <p:sp>
        <p:nvSpPr>
          <p:cNvPr id="3" name="Textplatzhalter 2"/>
          <p:cNvSpPr>
            <a:spLocks noGrp="1"/>
          </p:cNvSpPr>
          <p:nvPr>
            <p:ph type="body" sz="quarter" idx="13"/>
          </p:nvPr>
        </p:nvSpPr>
        <p:spPr/>
        <p:txBody>
          <a:bodyPr/>
          <a:lstStyle/>
          <a:p>
            <a:pPr marL="457200" indent="-457200">
              <a:spcBef>
                <a:spcPts val="1200"/>
              </a:spcBef>
              <a:buFont typeface="+mj-lt"/>
              <a:buAutoNum type="arabicPeriod"/>
            </a:pPr>
            <a:r>
              <a:rPr lang="de-DE" dirty="0"/>
              <a:t>Traditionelle Clients</a:t>
            </a:r>
          </a:p>
          <a:p>
            <a:pPr marL="457200" indent="-457200">
              <a:spcBef>
                <a:spcPts val="1200"/>
              </a:spcBef>
              <a:buFont typeface="+mj-lt"/>
              <a:buAutoNum type="arabicPeriod"/>
            </a:pPr>
            <a:r>
              <a:rPr lang="de-DE" dirty="0"/>
              <a:t>Neue Client-Strategien / BYOD</a:t>
            </a:r>
          </a:p>
          <a:p>
            <a:pPr marL="457200" indent="-457200">
              <a:spcBef>
                <a:spcPts val="1200"/>
              </a:spcBef>
              <a:buFont typeface="+mj-lt"/>
              <a:buAutoNum type="arabicPeriod"/>
            </a:pPr>
            <a:r>
              <a:rPr lang="de-DE" dirty="0" err="1"/>
              <a:t>Virtualisierung</a:t>
            </a:r>
            <a:endParaRPr lang="de-DE" dirty="0"/>
          </a:p>
          <a:p>
            <a:pPr marL="457200" indent="-457200">
              <a:spcBef>
                <a:spcPts val="1200"/>
              </a:spcBef>
              <a:buFont typeface="+mj-lt"/>
              <a:buAutoNum type="arabicPeriod"/>
            </a:pPr>
            <a:r>
              <a:rPr lang="de-DE" dirty="0" err="1"/>
              <a:t>Cloud</a:t>
            </a:r>
            <a:r>
              <a:rPr lang="de-DE" dirty="0"/>
              <a:t> Computing</a:t>
            </a:r>
          </a:p>
          <a:p>
            <a:pPr marL="457200" indent="-457200">
              <a:spcBef>
                <a:spcPts val="1200"/>
              </a:spcBef>
              <a:buFont typeface="+mj-lt"/>
              <a:buAutoNum type="arabicPeriod"/>
            </a:pPr>
            <a:r>
              <a:rPr lang="de-DE" dirty="0"/>
              <a:t>Enterprise 2.0</a:t>
            </a:r>
          </a:p>
          <a:p>
            <a:pPr marL="457200" indent="-457200">
              <a:spcBef>
                <a:spcPts val="1200"/>
              </a:spcBef>
              <a:buFont typeface="+mj-lt"/>
              <a:buAutoNum type="arabicPeriod"/>
            </a:pPr>
            <a:r>
              <a:rPr lang="de-DE" dirty="0"/>
              <a:t>BI &amp; Big Data</a:t>
            </a:r>
          </a:p>
          <a:p>
            <a:pPr marL="457200" indent="-457200">
              <a:spcBef>
                <a:spcPts val="1200"/>
              </a:spcBef>
              <a:buFont typeface="+mj-lt"/>
              <a:buAutoNum type="arabicPeriod"/>
            </a:pPr>
            <a:r>
              <a:rPr lang="de-DE" dirty="0"/>
              <a:t>Identitäts-Management</a:t>
            </a:r>
          </a:p>
          <a:p>
            <a:pPr marL="457200" indent="-457200">
              <a:spcBef>
                <a:spcPts val="1200"/>
              </a:spcBef>
              <a:buFont typeface="+mj-lt"/>
              <a:buAutoNum type="arabicPeriod"/>
            </a:pPr>
            <a:r>
              <a:rPr lang="de-DE" dirty="0"/>
              <a:t>ERP, CRM und SCM der Zukunft</a:t>
            </a:r>
          </a:p>
          <a:p>
            <a:pPr marL="457200" indent="-457200">
              <a:spcBef>
                <a:spcPts val="1200"/>
              </a:spcBef>
              <a:buFont typeface="+mj-lt"/>
              <a:buAutoNum type="arabicPeriod"/>
            </a:pPr>
            <a:r>
              <a:rPr lang="de-DE" dirty="0" err="1"/>
              <a:t>SaaS</a:t>
            </a:r>
            <a:endParaRPr lang="de-DE" dirty="0"/>
          </a:p>
          <a:p>
            <a:pPr marL="457200" indent="-457200">
              <a:spcBef>
                <a:spcPts val="1200"/>
              </a:spcBef>
              <a:buFont typeface="+mj-lt"/>
              <a:buAutoNum type="arabicPeriod"/>
            </a:pPr>
            <a:r>
              <a:rPr lang="de-DE" dirty="0" err="1"/>
              <a:t>Konsumerisierung</a:t>
            </a:r>
            <a:endParaRPr lang="de-DE" dirty="0"/>
          </a:p>
          <a:p>
            <a:endParaRPr lang="de-DE" dirty="0"/>
          </a:p>
        </p:txBody>
      </p:sp>
      <p:pic>
        <p:nvPicPr>
          <p:cNvPr id="22530" name="Picture 2"/>
          <p:cNvPicPr>
            <a:picLocks noChangeAspect="1" noChangeArrowheads="1"/>
          </p:cNvPicPr>
          <p:nvPr/>
        </p:nvPicPr>
        <p:blipFill>
          <a:blip r:embed="rId2" cstate="print"/>
          <a:srcRect/>
          <a:stretch>
            <a:fillRect/>
          </a:stretch>
        </p:blipFill>
        <p:spPr bwMode="auto">
          <a:xfrm>
            <a:off x="7308304" y="836712"/>
            <a:ext cx="1638300" cy="485775"/>
          </a:xfrm>
          <a:prstGeom prst="rect">
            <a:avLst/>
          </a:prstGeom>
          <a:noFill/>
          <a:ln w="9525">
            <a:noFill/>
            <a:miter lim="800000"/>
            <a:headEnd/>
            <a:tailEnd/>
          </a:ln>
        </p:spPr>
      </p:pic>
      <p:sp>
        <p:nvSpPr>
          <p:cNvPr id="5" name="Textfeld 4"/>
          <p:cNvSpPr txBox="1"/>
          <p:nvPr/>
        </p:nvSpPr>
        <p:spPr>
          <a:xfrm>
            <a:off x="6588224" y="6309320"/>
            <a:ext cx="2270173" cy="215444"/>
          </a:xfrm>
          <a:prstGeom prst="rect">
            <a:avLst/>
          </a:prstGeom>
          <a:noFill/>
        </p:spPr>
        <p:txBody>
          <a:bodyPr wrap="none" rtlCol="0">
            <a:spAutoFit/>
          </a:bodyPr>
          <a:lstStyle/>
          <a:p>
            <a:r>
              <a:rPr lang="de-DE" sz="800" dirty="0">
                <a:latin typeface="Arial" pitchFamily="34" charset="0"/>
                <a:cs typeface="Arial" pitchFamily="34" charset="0"/>
              </a:rPr>
              <a:t>Quelle: http://www.cio.de/strategien/2298020/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DE" dirty="0"/>
              <a:t>Der Unternehmens-Trend 2012: </a:t>
            </a:r>
            <a:r>
              <a:rPr lang="de-DE" dirty="0" err="1"/>
              <a:t>Cloud</a:t>
            </a:r>
            <a:r>
              <a:rPr lang="de-DE" dirty="0"/>
              <a:t> Computing</a:t>
            </a:r>
          </a:p>
        </p:txBody>
      </p:sp>
      <p:grpSp>
        <p:nvGrpSpPr>
          <p:cNvPr id="5" name="Gruppieren 5"/>
          <p:cNvGrpSpPr/>
          <p:nvPr/>
        </p:nvGrpSpPr>
        <p:grpSpPr>
          <a:xfrm>
            <a:off x="1619672" y="1484785"/>
            <a:ext cx="6483935" cy="4536503"/>
            <a:chOff x="1278571" y="1124744"/>
            <a:chExt cx="6483935" cy="4536503"/>
          </a:xfrm>
        </p:grpSpPr>
        <p:pic>
          <p:nvPicPr>
            <p:cNvPr id="6" name="Picture 2" descr="H:\Veranstaltungen_Org\Aktuell\Veranstaltungen 2012\S208_Update_EIM2012\Vortraege\Hightech-Trends+2012+Bitkom(1).jpg"/>
            <p:cNvPicPr>
              <a:picLocks noChangeAspect="1" noChangeArrowheads="1"/>
            </p:cNvPicPr>
            <p:nvPr/>
          </p:nvPicPr>
          <p:blipFill>
            <a:blip r:embed="rId2" cstate="print"/>
            <a:srcRect/>
            <a:stretch>
              <a:fillRect/>
            </a:stretch>
          </p:blipFill>
          <p:spPr bwMode="auto">
            <a:xfrm>
              <a:off x="1278571" y="1124744"/>
              <a:ext cx="6483935" cy="4536503"/>
            </a:xfrm>
            <a:prstGeom prst="rect">
              <a:avLst/>
            </a:prstGeom>
            <a:noFill/>
          </p:spPr>
        </p:pic>
        <p:sp>
          <p:nvSpPr>
            <p:cNvPr id="7" name="Rechteck 6"/>
            <p:cNvSpPr/>
            <p:nvPr/>
          </p:nvSpPr>
          <p:spPr>
            <a:xfrm>
              <a:off x="2915816" y="2060848"/>
              <a:ext cx="4608512" cy="36004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Zusammenfassung</a:t>
            </a:r>
          </a:p>
        </p:txBody>
      </p:sp>
      <p:sp>
        <p:nvSpPr>
          <p:cNvPr id="3" name="Textplatzhalter 2"/>
          <p:cNvSpPr>
            <a:spLocks noGrp="1"/>
          </p:cNvSpPr>
          <p:nvPr>
            <p:ph type="body" sz="quarter" idx="13"/>
          </p:nvPr>
        </p:nvSpPr>
        <p:spPr/>
        <p:txBody>
          <a:bodyPr/>
          <a:lstStyle/>
          <a:p>
            <a:r>
              <a:rPr lang="de-DE" dirty="0"/>
              <a:t>Einigkeit über vier prägende Mega-Trends: </a:t>
            </a:r>
          </a:p>
          <a:p>
            <a:pPr marL="857250" lvl="1" indent="-457200">
              <a:buFont typeface="+mj-lt"/>
              <a:buAutoNum type="arabicPeriod"/>
            </a:pPr>
            <a:r>
              <a:rPr lang="de-DE" dirty="0" err="1"/>
              <a:t>Cloud</a:t>
            </a:r>
            <a:r>
              <a:rPr lang="de-DE" dirty="0"/>
              <a:t> Computing</a:t>
            </a:r>
          </a:p>
          <a:p>
            <a:pPr marL="857250" lvl="1" indent="-457200">
              <a:buFont typeface="+mj-lt"/>
              <a:buAutoNum type="arabicPeriod"/>
            </a:pPr>
            <a:r>
              <a:rPr lang="de-DE" dirty="0"/>
              <a:t>Mobile IT</a:t>
            </a:r>
          </a:p>
          <a:p>
            <a:pPr marL="857250" lvl="1" indent="-457200">
              <a:buFont typeface="+mj-lt"/>
              <a:buAutoNum type="arabicPeriod"/>
            </a:pPr>
            <a:r>
              <a:rPr lang="de-DE" dirty="0" err="1"/>
              <a:t>Social</a:t>
            </a:r>
            <a:r>
              <a:rPr lang="de-DE" dirty="0"/>
              <a:t> Media</a:t>
            </a:r>
          </a:p>
          <a:p>
            <a:pPr marL="857250" lvl="1" indent="-457200">
              <a:buFont typeface="+mj-lt"/>
              <a:buAutoNum type="arabicPeriod"/>
            </a:pPr>
            <a:r>
              <a:rPr lang="de-DE" dirty="0"/>
              <a:t>Analyse der gewaltigen und vielgestaltigen Datenflut ("Big </a:t>
            </a:r>
            <a:r>
              <a:rPr lang="de-DE" dirty="0" err="1"/>
              <a:t>Data„,"Next</a:t>
            </a:r>
            <a:r>
              <a:rPr lang="de-DE" dirty="0"/>
              <a:t>-Generation </a:t>
            </a:r>
            <a:r>
              <a:rPr lang="de-DE" dirty="0" err="1"/>
              <a:t>Analytics</a:t>
            </a:r>
            <a:r>
              <a:rPr lang="de-DE" dirty="0"/>
              <a:t>„ "Business </a:t>
            </a:r>
            <a:r>
              <a:rPr lang="de-DE" dirty="0" err="1"/>
              <a:t>Intelligence</a:t>
            </a:r>
            <a:r>
              <a:rPr lang="de-DE" dirty="0"/>
              <a:t>“)</a:t>
            </a:r>
          </a:p>
          <a:p>
            <a:pPr marL="457200" indent="-457200"/>
            <a:r>
              <a:rPr lang="de-DE" dirty="0"/>
              <a:t>Kampf der Software- und Serviceanbieter im Markt</a:t>
            </a:r>
          </a:p>
          <a:p>
            <a:pPr marL="457200" indent="-457200"/>
            <a:r>
              <a:rPr lang="de-DE" dirty="0"/>
              <a:t>Alles hängt mit allem zusammen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Autofit/>
          </a:bodyPr>
          <a:lstStyle/>
          <a:p>
            <a:pPr marL="457200" indent="-457200">
              <a:buFont typeface="+mj-lt"/>
              <a:buAutoNum type="arabicPeriod"/>
            </a:pPr>
            <a:r>
              <a:rPr lang="de-DE" dirty="0"/>
              <a:t>Es gibt keine eigenständigen</a:t>
            </a:r>
            <a:br>
              <a:rPr lang="de-DE" dirty="0"/>
            </a:br>
            <a:r>
              <a:rPr lang="de-DE" dirty="0"/>
              <a:t>ECM-Trends</a:t>
            </a:r>
          </a:p>
          <a:p>
            <a:pPr marL="457200" indent="-457200">
              <a:buFont typeface="+mj-lt"/>
              <a:buAutoNum type="arabicPeriod"/>
            </a:pPr>
            <a:r>
              <a:rPr lang="de-DE" dirty="0"/>
              <a:t>Alle ITK-Trends – auch bei ECM – werden von der neuen Troika Mobile, </a:t>
            </a:r>
            <a:r>
              <a:rPr lang="de-DE" dirty="0" err="1"/>
              <a:t>Cloud</a:t>
            </a:r>
            <a:r>
              <a:rPr lang="de-DE" dirty="0"/>
              <a:t> &amp; </a:t>
            </a:r>
            <a:r>
              <a:rPr lang="de-DE" dirty="0" err="1"/>
              <a:t>Social</a:t>
            </a:r>
            <a:r>
              <a:rPr lang="de-DE" dirty="0"/>
              <a:t> dominiert</a:t>
            </a:r>
          </a:p>
          <a:p>
            <a:pPr marL="457200" indent="-457200">
              <a:buFont typeface="+mj-lt"/>
              <a:buAutoNum type="arabicPeriod"/>
            </a:pPr>
            <a:r>
              <a:rPr lang="de-DE" dirty="0"/>
              <a:t>ECM-Technologien stagnieren</a:t>
            </a:r>
          </a:p>
          <a:p>
            <a:pPr marL="457200" indent="-457200">
              <a:buFont typeface="+mj-lt"/>
              <a:buAutoNum type="arabicPeriod"/>
            </a:pPr>
            <a:r>
              <a:rPr lang="de-DE" dirty="0"/>
              <a:t>Das Anwender-Interesse an ECM setzt immer noch auf die gleichen Themen</a:t>
            </a:r>
          </a:p>
          <a:p>
            <a:pPr marL="457200" indent="-457200">
              <a:buFont typeface="+mj-lt"/>
              <a:buAutoNum type="arabicPeriod"/>
            </a:pPr>
            <a:r>
              <a:rPr lang="de-DE" dirty="0"/>
              <a:t>Die nahe Zukunft drängt ECM in den Hintergrund der Technologien und der Wahrnehmung am Markt</a:t>
            </a:r>
          </a:p>
          <a:p>
            <a:pPr marL="457200" indent="-457200">
              <a:buFont typeface="+mj-lt"/>
              <a:buAutoNum type="arabicPeriod"/>
            </a:pPr>
            <a:r>
              <a:rPr lang="de-DE" dirty="0"/>
              <a:t>Die Zukunft wird alles ändern und bisheriges ECM obsolet machen</a:t>
            </a:r>
          </a:p>
          <a:p>
            <a:pPr marL="457200" indent="-457200">
              <a:buFont typeface="+mj-lt"/>
              <a:buAutoNum type="arabicPeriod"/>
            </a:pPr>
            <a:r>
              <a:rPr lang="de-DE" dirty="0"/>
              <a:t>Die Herausforderung für den Menschen wächst</a:t>
            </a:r>
          </a:p>
        </p:txBody>
      </p:sp>
      <p:pic>
        <p:nvPicPr>
          <p:cNvPr id="14338" name="Picture 2" descr="H:\FORMULAR\LOGOS\_PROJECT CONSULT\aktuell_PC_Logos_okt2011\01_PCLogo\PC_Logo_links_kl_300dpi.png"/>
          <p:cNvPicPr>
            <a:picLocks noChangeAspect="1" noChangeArrowheads="1"/>
          </p:cNvPicPr>
          <p:nvPr/>
        </p:nvPicPr>
        <p:blipFill>
          <a:blip r:embed="rId2" cstate="print"/>
          <a:srcRect/>
          <a:stretch>
            <a:fillRect/>
          </a:stretch>
        </p:blipFill>
        <p:spPr bwMode="auto">
          <a:xfrm>
            <a:off x="5895280" y="981100"/>
            <a:ext cx="2997200" cy="647700"/>
          </a:xfrm>
          <a:prstGeom prst="rect">
            <a:avLst/>
          </a:prstGeom>
          <a:noFill/>
        </p:spPr>
      </p:pic>
      <p:sp>
        <p:nvSpPr>
          <p:cNvPr id="5" name="Textfeld 4"/>
          <p:cNvSpPr txBox="1"/>
          <p:nvPr/>
        </p:nvSpPr>
        <p:spPr>
          <a:xfrm>
            <a:off x="3563888" y="6237312"/>
            <a:ext cx="5296643"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Weitere Informationen: http://www.project-consult.net/files/Interview_ContentManager_EIMTrends2012_Kff.pdf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rmAutofit/>
          </a:bodyPr>
          <a:lstStyle/>
          <a:p>
            <a:pPr marL="355600" indent="-355600">
              <a:spcAft>
                <a:spcPts val="600"/>
              </a:spcAft>
              <a:buFont typeface="+mj-lt"/>
              <a:buAutoNum type="arabicPeriod"/>
            </a:pPr>
            <a:r>
              <a:rPr lang="de-DE" b="1" dirty="0"/>
              <a:t>Es gibt keine eigenständigen ECM-Trends</a:t>
            </a:r>
          </a:p>
          <a:p>
            <a:pPr>
              <a:spcAft>
                <a:spcPts val="600"/>
              </a:spcAft>
              <a:buNone/>
            </a:pPr>
            <a:r>
              <a:rPr lang="de-DE" sz="2200" dirty="0"/>
              <a:t>	Die ECM-Branche läuft nur den allgemeinen </a:t>
            </a:r>
            <a:r>
              <a:rPr lang="de-DE" sz="2200" dirty="0" err="1"/>
              <a:t>Informa-tions</a:t>
            </a:r>
            <a:r>
              <a:rPr lang="de-DE" sz="2200" dirty="0"/>
              <a:t>- und Telekommunikations-Trends hinterher. Die ITK-Trends werden mühsam, mit Verspätung und nur teilweise in ECM umgesetzt. Hier spielen natürlich auch die Architektur der Lösungen und die abgebildeten Nutzungsmodelle eine wichtige Rolle. </a:t>
            </a:r>
          </a:p>
          <a:p>
            <a:pPr>
              <a:buNone/>
            </a:pPr>
            <a:r>
              <a:rPr lang="de-DE" sz="2200" dirty="0"/>
              <a:t>	Man bietet ECM Clients auf mobilen Devices und Tabletts an, arbeitet an </a:t>
            </a:r>
            <a:r>
              <a:rPr lang="de-DE" sz="2200" dirty="0" err="1"/>
              <a:t>SaaS</a:t>
            </a:r>
            <a:r>
              <a:rPr lang="de-DE" sz="2200" dirty="0"/>
              <a:t>-Modellen und intergiert einige der Funktionen aus der Web-2.0-Welt, aber dies ist in der Regel kein grundlegender Wandel in Produkten, Produktstrategien und Marktauftritt. Herkömmliches ECM gilt deshalb bei vielen bereits als veraltete </a:t>
            </a:r>
            <a:r>
              <a:rPr lang="de-DE" sz="2200" dirty="0" err="1"/>
              <a:t>Inhouse</a:t>
            </a:r>
            <a:r>
              <a:rPr lang="de-DE" sz="2200" dirty="0"/>
              <a:t>- Strategie.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rmAutofit fontScale="92500" lnSpcReduction="20000"/>
          </a:bodyPr>
          <a:lstStyle/>
          <a:p>
            <a:pPr marL="355600" indent="-355600">
              <a:spcAft>
                <a:spcPts val="600"/>
              </a:spcAft>
              <a:buFont typeface="+mj-lt"/>
              <a:buAutoNum type="arabicPeriod" startAt="2"/>
            </a:pPr>
            <a:r>
              <a:rPr lang="de-DE" b="1" dirty="0"/>
              <a:t>Alle ITK-Trends – auch bei ECM – werden von der neuen Troika Mobile, Cloud &amp; </a:t>
            </a:r>
            <a:r>
              <a:rPr lang="de-DE" b="1" dirty="0" err="1"/>
              <a:t>Social</a:t>
            </a:r>
            <a:r>
              <a:rPr lang="de-DE" b="1" dirty="0"/>
              <a:t> dominiert</a:t>
            </a:r>
          </a:p>
          <a:p>
            <a:pPr>
              <a:spcAft>
                <a:spcPts val="600"/>
              </a:spcAft>
              <a:buNone/>
            </a:pPr>
            <a:r>
              <a:rPr lang="de-DE" dirty="0"/>
              <a:t>	Diese drei Trends ziehen alle anderen nach sich. Mobile verändert Benutzerverhalten und macht Information jederzeit und überall verfügbar – Mobile wird vom Krieg der Plattformen überschattet. Die Cloud bietet Anwendungen und Speicher um unabhängig von bisherigen </a:t>
            </a:r>
            <a:r>
              <a:rPr lang="de-DE" dirty="0" err="1"/>
              <a:t>Inhouse</a:t>
            </a:r>
            <a:r>
              <a:rPr lang="de-DE" dirty="0"/>
              <a:t>-Anwendungen und mit neuen Preis-Modellen überall Information nutzen zu können. </a:t>
            </a:r>
          </a:p>
          <a:p>
            <a:pPr>
              <a:buNone/>
            </a:pPr>
            <a:r>
              <a:rPr lang="de-DE" dirty="0"/>
              <a:t>	Im Bereich </a:t>
            </a:r>
            <a:r>
              <a:rPr lang="de-DE" dirty="0" err="1"/>
              <a:t>SaaS</a:t>
            </a:r>
            <a:r>
              <a:rPr lang="de-DE" dirty="0"/>
              <a:t> kommen neue Anbieter in das ECM-Marktsegment. </a:t>
            </a:r>
            <a:r>
              <a:rPr lang="de-DE" dirty="0" err="1"/>
              <a:t>Social</a:t>
            </a:r>
            <a:r>
              <a:rPr lang="de-DE" dirty="0"/>
              <a:t> dringt in die Unternehmen ein und schafft neue Formen der Collaboration, des Wissensmanagements, der </a:t>
            </a:r>
            <a:r>
              <a:rPr lang="de-DE" dirty="0" err="1"/>
              <a:t>Informationsbeschaffung</a:t>
            </a:r>
            <a:r>
              <a:rPr lang="de-DE" dirty="0"/>
              <a:t> und der Kommunikation – mit Anwendungen für </a:t>
            </a:r>
            <a:r>
              <a:rPr lang="de-DE" dirty="0" err="1"/>
              <a:t>Social</a:t>
            </a:r>
            <a:r>
              <a:rPr lang="de-DE" dirty="0"/>
              <a:t>-Community- und Web-2.0-Features kommen jedoch nur wenige traditionelle ECM-Anbieter zum Zug.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lstStyle/>
          <a:p>
            <a:pPr marL="355600" indent="-355600">
              <a:spcAft>
                <a:spcPts val="600"/>
              </a:spcAft>
              <a:buFont typeface="+mj-lt"/>
              <a:buAutoNum type="arabicPeriod" startAt="3"/>
            </a:pPr>
            <a:r>
              <a:rPr lang="de-DE" b="1" dirty="0"/>
              <a:t>ECM-Technologien stagnieren</a:t>
            </a:r>
          </a:p>
          <a:p>
            <a:pPr>
              <a:spcAft>
                <a:spcPts val="600"/>
              </a:spcAft>
              <a:buNone/>
            </a:pPr>
            <a:r>
              <a:rPr lang="de-DE" dirty="0"/>
              <a:t>	</a:t>
            </a:r>
            <a:r>
              <a:rPr lang="de-DE" sz="2200" dirty="0"/>
              <a:t>Bei ECM hat sich wenig Eigenständiges im Bereich Technologien getan. Mobile, </a:t>
            </a:r>
            <a:r>
              <a:rPr lang="de-DE" sz="2200" dirty="0" err="1"/>
              <a:t>SaaS</a:t>
            </a:r>
            <a:r>
              <a:rPr lang="de-DE" sz="2200" dirty="0"/>
              <a:t> und E2.0 der Troika werden erst langsam implementiert. Die Legacy der bisherigen Lösungsansätze lässt sich nicht ohne weiteres überwinden. </a:t>
            </a:r>
          </a:p>
          <a:p>
            <a:pPr>
              <a:buNone/>
            </a:pPr>
            <a:r>
              <a:rPr lang="de-DE" sz="2200" dirty="0"/>
              <a:t>	Bei Formaten hat sich PDF durchgesetzt, wird verstärkt beim Scannen benutzt und ist auch das Format der Wahl beim mobilen Erfassen mit </a:t>
            </a:r>
            <a:r>
              <a:rPr lang="de-DE" sz="2200" dirty="0" err="1"/>
              <a:t>Smartphones</a:t>
            </a:r>
            <a:r>
              <a:rPr lang="de-DE" sz="2200" dirty="0"/>
              <a:t>. PDF/A-2 ist das Format der Wahl für die Archivierung geworden. CMIS hat sich immer noch nicht durchgesetzt.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rmAutofit lnSpcReduction="10000"/>
          </a:bodyPr>
          <a:lstStyle/>
          <a:p>
            <a:pPr marL="355600" indent="-355600">
              <a:spcAft>
                <a:spcPts val="600"/>
              </a:spcAft>
              <a:buFont typeface="+mj-lt"/>
              <a:buAutoNum type="arabicPeriod" startAt="4"/>
            </a:pPr>
            <a:r>
              <a:rPr lang="de-DE" b="1" dirty="0"/>
              <a:t>Das Anwender- Interesse an ECM setzt immer noch auf die gleichen Themen</a:t>
            </a:r>
          </a:p>
          <a:p>
            <a:pPr>
              <a:spcAft>
                <a:spcPts val="600"/>
              </a:spcAft>
              <a:buNone/>
            </a:pPr>
            <a:r>
              <a:rPr lang="de-DE" dirty="0"/>
              <a:t>	Die Anwender interessieren keine neuen Schlagworte – weder ECM noch </a:t>
            </a:r>
            <a:r>
              <a:rPr lang="de-DE" dirty="0" err="1"/>
              <a:t>Social</a:t>
            </a:r>
            <a:r>
              <a:rPr lang="de-DE" dirty="0"/>
              <a:t> Business sind von Interesse wenn es um die Anschaffung von </a:t>
            </a:r>
            <a:r>
              <a:rPr lang="de-DE" dirty="0" err="1"/>
              <a:t>Inhouse</a:t>
            </a:r>
            <a:r>
              <a:rPr lang="de-DE" dirty="0"/>
              <a:t>-Lösungen geht. </a:t>
            </a:r>
          </a:p>
          <a:p>
            <a:pPr>
              <a:buNone/>
            </a:pPr>
            <a:r>
              <a:rPr lang="de-DE" dirty="0"/>
              <a:t>	Hier dominieren wie in der Vergangenheit elektronische Archivierung, Posteingang, elektro-</a:t>
            </a:r>
            <a:r>
              <a:rPr lang="de-DE" dirty="0" err="1"/>
              <a:t>nische</a:t>
            </a:r>
            <a:r>
              <a:rPr lang="de-DE" dirty="0"/>
              <a:t> Akte, Aufbewahrung steuerlicher und handelsrechtlicher Daten, E-Mail-Management, elektronische Rechnung, Zusammenarbeit und Dokumentenmanagement mit Sharepoint, Konsolidierung von Speicher- und Archivsystemen, Migration und Workflow.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rmAutofit fontScale="92500" lnSpcReduction="10000"/>
          </a:bodyPr>
          <a:lstStyle/>
          <a:p>
            <a:pPr marL="457200" indent="-457200">
              <a:spcAft>
                <a:spcPts val="600"/>
              </a:spcAft>
              <a:buFont typeface="+mj-lt"/>
              <a:buAutoNum type="arabicPeriod" startAt="5"/>
            </a:pPr>
            <a:r>
              <a:rPr lang="de-DE" b="1" dirty="0"/>
              <a:t>Die nahe Zukunft drängt ECM in den Hintergrund der Technologien und der Wahrnehmung am Markt</a:t>
            </a:r>
          </a:p>
          <a:p>
            <a:pPr marL="457200" indent="-457200">
              <a:spcAft>
                <a:spcPts val="600"/>
              </a:spcAft>
              <a:buNone/>
            </a:pPr>
            <a:r>
              <a:rPr lang="de-DE" dirty="0"/>
              <a:t>	Blickt man auf die Zukunft von ECM so zeigt sich, dass die Visionen von 2001 Wahrheit werden: Integration als Infrastruktur in die IT, Bereitstellung von Services allen Anwendungen und übergreifend nutzbare Speicherorte unabhängig von erzeugender Anwendung, Ort, Zeit, Anwender und ursprünglichem Nutzungsmodell. </a:t>
            </a:r>
          </a:p>
          <a:p>
            <a:pPr marL="457200" indent="-457200">
              <a:buNone/>
            </a:pPr>
            <a:r>
              <a:rPr lang="de-DE" dirty="0"/>
              <a:t>	ECM verschwindet im Untergrund der Systeme in Gestalt von Diensten. Virtualisierung und Cloud verändern Speicherung und Archivierung von Informationen. Der Dokument-begriff wird aufgeweicht und moderne Lösungen nutzen, speichern und repräsentieren alle möglichen Formen von Informationsobjekten. </a:t>
            </a:r>
            <a:endParaRPr lang="de-DE" b="1" dirty="0"/>
          </a:p>
          <a:p>
            <a:endParaRPr lang="de-DE"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a:xfrm>
            <a:off x="539552" y="1124744"/>
            <a:ext cx="7848798" cy="5256584"/>
          </a:xfrm>
        </p:spPr>
        <p:txBody>
          <a:bodyPr>
            <a:normAutofit fontScale="77500" lnSpcReduction="20000"/>
          </a:bodyPr>
          <a:lstStyle/>
          <a:p>
            <a:pPr marL="355600" indent="-355600">
              <a:spcAft>
                <a:spcPts val="600"/>
              </a:spcAft>
              <a:buFont typeface="+mj-lt"/>
              <a:buAutoNum type="arabicPeriod" startAt="6"/>
            </a:pPr>
            <a:r>
              <a:rPr lang="de-DE" b="1" dirty="0"/>
              <a:t>Die Zukunft wird alles ändern und bisheriges ECM obsolet machen</a:t>
            </a:r>
          </a:p>
          <a:p>
            <a:pPr>
              <a:spcAft>
                <a:spcPts val="600"/>
              </a:spcAft>
              <a:buNone/>
            </a:pPr>
            <a:r>
              <a:rPr lang="de-DE" dirty="0"/>
              <a:t>	Spracherkennung und Sprachsteuerung machen Tastatur und Maus überflüssig. Video- und Videoverarbeitung verändern den Konsum von Medien und Erwartungen. Master-Data-Management und Big-Data zur Bewältigung der Informationsflut sind die Herausforderungen für den CIO. Rechte, Privacy und Sicherheitsanforderungen verändern die mediale Welt. </a:t>
            </a:r>
            <a:r>
              <a:rPr lang="de-DE" dirty="0" err="1"/>
              <a:t>Ubiquitous</a:t>
            </a:r>
            <a:r>
              <a:rPr lang="de-DE" dirty="0"/>
              <a:t> Computing durchdringt alle Lebensbereiche, privat wie auch im Unternehmen. Verfügbarkeit und Richtigkeit von Information wird zum essentiellen Geschäftsgut wie auch zum größten Risiko. </a:t>
            </a:r>
          </a:p>
          <a:p>
            <a:pPr>
              <a:buNone/>
            </a:pPr>
            <a:r>
              <a:rPr lang="de-DE" dirty="0"/>
              <a:t>	</a:t>
            </a:r>
            <a:r>
              <a:rPr lang="de-DE" dirty="0" err="1"/>
              <a:t>Consumerisation</a:t>
            </a:r>
            <a:r>
              <a:rPr lang="de-DE" dirty="0"/>
              <a:t> verändert auch die Software-Landschaft und die Nutzungsmodelle im Unternehmen – Mobile und neue Betriebssysteme für Fernsehen, Haussteuerung, Media-Bibliotheken etc. lassen auch im Unternehmen keinen Stein auf dem anderen. </a:t>
            </a:r>
            <a:r>
              <a:rPr lang="de-DE" dirty="0" err="1"/>
              <a:t>Social</a:t>
            </a:r>
            <a:r>
              <a:rPr lang="de-DE" dirty="0"/>
              <a:t> verändert Arbeitsmodelle und den Arbeitsplatz und damit auch die Unternehmen, die sich zunehmend virtuell aufstellen, die Angestellten entlassen und ihre Ressourcen am freien Markt rekrutieren. ECM spielt in diesem Wettlauf der Veränderungen nur eine nachgeordnete Rolle und verschwindet im Bauch der IT-Anwendungen.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PROJECT CONSULT: Sieben Trends für 2012</a:t>
            </a:r>
          </a:p>
        </p:txBody>
      </p:sp>
      <p:sp>
        <p:nvSpPr>
          <p:cNvPr id="3" name="Textplatzhalter 2"/>
          <p:cNvSpPr>
            <a:spLocks noGrp="1"/>
          </p:cNvSpPr>
          <p:nvPr>
            <p:ph type="body" sz="quarter" idx="13"/>
          </p:nvPr>
        </p:nvSpPr>
        <p:spPr/>
        <p:txBody>
          <a:bodyPr>
            <a:normAutofit fontScale="77500" lnSpcReduction="20000"/>
          </a:bodyPr>
          <a:lstStyle/>
          <a:p>
            <a:pPr marL="355600" indent="-355600">
              <a:spcAft>
                <a:spcPts val="600"/>
              </a:spcAft>
              <a:buFont typeface="+mj-lt"/>
              <a:buAutoNum type="arabicPeriod" startAt="7"/>
            </a:pPr>
            <a:r>
              <a:rPr lang="de-DE" sz="2600" b="1" dirty="0"/>
              <a:t>Die Herausforderung für den Menschen wächst</a:t>
            </a:r>
          </a:p>
          <a:p>
            <a:pPr>
              <a:spcAft>
                <a:spcPts val="600"/>
              </a:spcAft>
              <a:buNone/>
            </a:pPr>
            <a:r>
              <a:rPr lang="de-DE" dirty="0"/>
              <a:t>	</a:t>
            </a:r>
            <a:r>
              <a:rPr lang="de-DE" sz="2600" dirty="0"/>
              <a:t>Der Wandel der Arbeitsplätze, das Verschwinden von Papier aus den Arbeitsprozessen, die Zunahme der Bildschirmarbeit – all dies hat auch einen gesellschaftlichen, sozialen und persönlichen Preis. Es geht darum mit geeigneten organisatorischen und psychologischen Maßnahmen den technologischen Wandel zu begleiten und erträglich zu machen. </a:t>
            </a:r>
          </a:p>
          <a:p>
            <a:pPr>
              <a:buNone/>
            </a:pPr>
            <a:r>
              <a:rPr lang="de-DE" sz="2600" dirty="0"/>
              <a:t>	Das Akronym ECM wird so zu </a:t>
            </a:r>
            <a:r>
              <a:rPr lang="de-DE" sz="2600" b="1" dirty="0"/>
              <a:t>Enterprise CHANGE Management</a:t>
            </a:r>
            <a:r>
              <a:rPr lang="de-DE" sz="2600" dirty="0"/>
              <a:t>. „Wissensmanagement &amp; demographischer Wandel“, „der virtuelle Arbeitsplatz“, „Automatisierung &amp; Selbstverständnis des Menschen“, „Manipulation durch </a:t>
            </a:r>
            <a:r>
              <a:rPr lang="de-DE" sz="2600" dirty="0" err="1"/>
              <a:t>Informationssteuerung</a:t>
            </a:r>
            <a:r>
              <a:rPr lang="de-DE" sz="2600" dirty="0"/>
              <a:t>“ und andere Themen werden wichtiger bei allen Projekten zur Einführung und Nutzung von Technologien. Hier hat ECM Enterprise Content Management auch noch eine Rolle zu spielen – wenn es um die Ablösung des Papiers als Arbeits-, Kommunikations- und Archivierungsmediums geht.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e-DE" dirty="0"/>
              <a:t>3	Trends aus 	Marketingsicht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97680BE8-C606-4C63-8E32-3D212497A8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0302" y="2780928"/>
            <a:ext cx="2843396" cy="2709272"/>
          </a:xfrm>
          <a:prstGeom prst="rect">
            <a:avLst/>
          </a:prstGeom>
        </p:spPr>
      </p:pic>
      <p:sp>
        <p:nvSpPr>
          <p:cNvPr id="2" name="Titel 1"/>
          <p:cNvSpPr>
            <a:spLocks noGrp="1"/>
          </p:cNvSpPr>
          <p:nvPr>
            <p:ph type="title"/>
          </p:nvPr>
        </p:nvSpPr>
        <p:spPr/>
        <p:txBody>
          <a:bodyPr/>
          <a:lstStyle/>
          <a:p>
            <a:r>
              <a:rPr lang="de-DE" dirty="0"/>
              <a:t>Dreieinigkeit</a:t>
            </a:r>
          </a:p>
        </p:txBody>
      </p:sp>
      <p:sp>
        <p:nvSpPr>
          <p:cNvPr id="3" name="Gleichschenkliges Dreieck 2"/>
          <p:cNvSpPr/>
          <p:nvPr/>
        </p:nvSpPr>
        <p:spPr>
          <a:xfrm>
            <a:off x="1979712" y="1412776"/>
            <a:ext cx="5040560" cy="3960440"/>
          </a:xfrm>
          <a:prstGeom prst="triangle">
            <a:avLst/>
          </a:prstGeom>
          <a:noFill/>
          <a:ln w="50800">
            <a:solidFill>
              <a:srgbClr val="3232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solidFill>
                <a:srgbClr val="323232"/>
              </a:solidFill>
            </a:endParaRPr>
          </a:p>
        </p:txBody>
      </p:sp>
      <p:sp>
        <p:nvSpPr>
          <p:cNvPr id="4" name="Textfeld 3"/>
          <p:cNvSpPr txBox="1"/>
          <p:nvPr/>
        </p:nvSpPr>
        <p:spPr>
          <a:xfrm>
            <a:off x="3825266" y="889556"/>
            <a:ext cx="1322798" cy="523220"/>
          </a:xfrm>
          <a:prstGeom prst="rect">
            <a:avLst/>
          </a:prstGeom>
          <a:noFill/>
        </p:spPr>
        <p:txBody>
          <a:bodyPr wrap="none" rtlCol="0">
            <a:spAutoFit/>
          </a:bodyPr>
          <a:lstStyle/>
          <a:p>
            <a:r>
              <a:rPr lang="de-DE" sz="2800" b="1" dirty="0">
                <a:solidFill>
                  <a:srgbClr val="323232"/>
                </a:solidFill>
                <a:effectLst>
                  <a:outerShdw blurRad="38100" dist="38100" dir="2700000" algn="tl">
                    <a:srgbClr val="000000">
                      <a:alpha val="43137"/>
                    </a:srgbClr>
                  </a:outerShdw>
                </a:effectLst>
                <a:latin typeface="Arial" pitchFamily="34" charset="0"/>
                <a:cs typeface="Arial" pitchFamily="34" charset="0"/>
              </a:rPr>
              <a:t>Mobile</a:t>
            </a:r>
          </a:p>
        </p:txBody>
      </p:sp>
      <p:sp>
        <p:nvSpPr>
          <p:cNvPr id="5" name="Textfeld 4"/>
          <p:cNvSpPr txBox="1"/>
          <p:nvPr/>
        </p:nvSpPr>
        <p:spPr>
          <a:xfrm>
            <a:off x="7092280" y="5066020"/>
            <a:ext cx="1242648" cy="523220"/>
          </a:xfrm>
          <a:prstGeom prst="rect">
            <a:avLst/>
          </a:prstGeom>
          <a:noFill/>
        </p:spPr>
        <p:txBody>
          <a:bodyPr wrap="none" rtlCol="0">
            <a:spAutoFit/>
          </a:bodyPr>
          <a:lstStyle/>
          <a:p>
            <a:r>
              <a:rPr lang="de-DE" sz="2800" b="1" dirty="0" err="1">
                <a:solidFill>
                  <a:srgbClr val="323232"/>
                </a:solidFill>
                <a:effectLst>
                  <a:outerShdw blurRad="38100" dist="38100" dir="2700000" algn="tl">
                    <a:srgbClr val="000000">
                      <a:alpha val="43137"/>
                    </a:srgbClr>
                  </a:outerShdw>
                </a:effectLst>
                <a:latin typeface="Arial" pitchFamily="34" charset="0"/>
                <a:cs typeface="Arial" pitchFamily="34" charset="0"/>
              </a:rPr>
              <a:t>Social</a:t>
            </a:r>
            <a:endParaRPr lang="de-DE" sz="2800" b="1" dirty="0">
              <a:solidFill>
                <a:srgbClr val="323232"/>
              </a:solidFill>
              <a:effectLst>
                <a:outerShdw blurRad="38100" dist="38100" dir="2700000" algn="tl">
                  <a:srgbClr val="000000">
                    <a:alpha val="43137"/>
                  </a:srgbClr>
                </a:outerShdw>
              </a:effectLst>
              <a:latin typeface="Arial" pitchFamily="34" charset="0"/>
              <a:cs typeface="Arial" pitchFamily="34" charset="0"/>
            </a:endParaRPr>
          </a:p>
        </p:txBody>
      </p:sp>
      <p:sp>
        <p:nvSpPr>
          <p:cNvPr id="6" name="Textfeld 5"/>
          <p:cNvSpPr txBox="1"/>
          <p:nvPr/>
        </p:nvSpPr>
        <p:spPr>
          <a:xfrm>
            <a:off x="705131" y="5066020"/>
            <a:ext cx="1202573" cy="523220"/>
          </a:xfrm>
          <a:prstGeom prst="rect">
            <a:avLst/>
          </a:prstGeom>
          <a:noFill/>
        </p:spPr>
        <p:txBody>
          <a:bodyPr wrap="none" rtlCol="0">
            <a:spAutoFit/>
          </a:bodyPr>
          <a:lstStyle/>
          <a:p>
            <a:r>
              <a:rPr lang="de-DE" sz="2800" b="1" dirty="0" err="1">
                <a:solidFill>
                  <a:srgbClr val="323232"/>
                </a:solidFill>
                <a:effectLst>
                  <a:outerShdw blurRad="38100" dist="38100" dir="2700000" algn="tl">
                    <a:srgbClr val="000000">
                      <a:alpha val="43137"/>
                    </a:srgbClr>
                  </a:outerShdw>
                </a:effectLst>
                <a:latin typeface="Arial" pitchFamily="34" charset="0"/>
                <a:cs typeface="Arial" pitchFamily="34" charset="0"/>
              </a:rPr>
              <a:t>Cloud</a:t>
            </a:r>
            <a:endParaRPr lang="de-DE" sz="2800" b="1" dirty="0">
              <a:solidFill>
                <a:srgbClr val="323232"/>
              </a:solidFill>
              <a:effectLst>
                <a:outerShdw blurRad="38100" dist="38100" dir="2700000" algn="tl">
                  <a:srgbClr val="000000">
                    <a:alpha val="43137"/>
                  </a:srgbClr>
                </a:outerShdw>
              </a:effectLst>
              <a:latin typeface="Arial" pitchFamily="34" charset="0"/>
              <a:cs typeface="Arial" pitchFamily="34" charset="0"/>
            </a:endParaRPr>
          </a:p>
        </p:txBody>
      </p:sp>
      <p:sp>
        <p:nvSpPr>
          <p:cNvPr id="97281" name="Rectangle 1"/>
          <p:cNvSpPr>
            <a:spLocks noChangeArrowheads="1"/>
          </p:cNvSpPr>
          <p:nvPr/>
        </p:nvSpPr>
        <p:spPr bwMode="auto">
          <a:xfrm>
            <a:off x="4644008" y="6237312"/>
            <a:ext cx="4301177"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de-DE" sz="900" b="0" i="0" u="none" strike="noStrike" cap="none" normalizeH="0" baseline="0" dirty="0">
                <a:ln>
                  <a:noFill/>
                </a:ln>
                <a:solidFill>
                  <a:srgbClr val="323232"/>
                </a:solidFill>
                <a:effectLst/>
                <a:latin typeface="Arial" pitchFamily="34" charset="0"/>
                <a:ea typeface="Calibri" pitchFamily="34" charset="0"/>
                <a:cs typeface="Times New Roman" pitchFamily="18" charset="0"/>
              </a:rPr>
              <a:t>In Anlehnung an: PJOTR STOJANOW (</a:t>
            </a:r>
            <a:r>
              <a:rPr kumimoji="0" lang="de-DE" sz="900" b="0" i="0" u="none" strike="noStrike" cap="none" normalizeH="0" baseline="0" dirty="0" err="1">
                <a:ln>
                  <a:noFill/>
                </a:ln>
                <a:solidFill>
                  <a:srgbClr val="323232"/>
                </a:solidFill>
                <a:effectLst/>
                <a:latin typeface="Arial" pitchFamily="34" charset="0"/>
                <a:ea typeface="Calibri" pitchFamily="34" charset="0"/>
                <a:cs typeface="Times New Roman" pitchFamily="18" charset="0"/>
              </a:rPr>
              <a:t>Bulgarian</a:t>
            </a:r>
            <a:r>
              <a:rPr kumimoji="0" lang="de-DE" sz="900" b="0" i="0" u="none" strike="noStrike" cap="none" normalizeH="0" baseline="0" dirty="0">
                <a:ln>
                  <a:noFill/>
                </a:ln>
                <a:solidFill>
                  <a:srgbClr val="323232"/>
                </a:solidFill>
                <a:effectLst/>
                <a:latin typeface="Arial" pitchFamily="34" charset="0"/>
                <a:ea typeface="Calibri" pitchFamily="34" charset="0"/>
                <a:cs typeface="Times New Roman" pitchFamily="18" charset="0"/>
              </a:rPr>
              <a:t>, 1857-1957) </a:t>
            </a:r>
            <a:r>
              <a:rPr kumimoji="0" lang="de-DE" sz="900" b="0" i="0" u="none" strike="noStrike" cap="none" normalizeH="0" baseline="0" dirty="0" err="1">
                <a:ln>
                  <a:noFill/>
                </a:ln>
                <a:solidFill>
                  <a:srgbClr val="323232"/>
                </a:solidFill>
                <a:effectLst/>
                <a:latin typeface="Arial" pitchFamily="34" charset="0"/>
                <a:ea typeface="Calibri" pitchFamily="34" charset="0"/>
                <a:cs typeface="Times New Roman" pitchFamily="18" charset="0"/>
              </a:rPr>
              <a:t>Russian</a:t>
            </a:r>
            <a:r>
              <a:rPr kumimoji="0" lang="de-DE" sz="900" b="0" i="0" u="none" strike="noStrike" cap="none" normalizeH="0" baseline="0" dirty="0">
                <a:ln>
                  <a:noFill/>
                </a:ln>
                <a:solidFill>
                  <a:srgbClr val="323232"/>
                </a:solidFill>
                <a:effectLst/>
                <a:latin typeface="Arial" pitchFamily="34" charset="0"/>
                <a:ea typeface="Calibri" pitchFamily="34" charset="0"/>
                <a:cs typeface="Times New Roman" pitchFamily="18" charset="0"/>
              </a:rPr>
              <a:t> Wedding</a:t>
            </a:r>
            <a:endParaRPr kumimoji="0" lang="de-DE" sz="900" b="0" i="0" u="none" strike="noStrike" cap="none" normalizeH="0" baseline="0" dirty="0">
              <a:ln>
                <a:noFill/>
              </a:ln>
              <a:solidFill>
                <a:srgbClr val="323232"/>
              </a:solidFill>
              <a:effectLst/>
              <a:latin typeface="Arial" pitchFamily="34" charset="0"/>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cap="small" dirty="0"/>
              <a:t>Die Mobile Revolution</a:t>
            </a:r>
            <a:br>
              <a:rPr lang="de-DE" sz="3200" cap="small" dirty="0"/>
            </a:br>
            <a:endParaRPr lang="de-DE" sz="3200" cap="small"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Mobile</a:t>
            </a:r>
          </a:p>
        </p:txBody>
      </p:sp>
      <p:sp>
        <p:nvSpPr>
          <p:cNvPr id="3" name="Textplatzhalter 2"/>
          <p:cNvSpPr>
            <a:spLocks noGrp="1"/>
          </p:cNvSpPr>
          <p:nvPr>
            <p:ph type="body" sz="quarter" idx="13"/>
          </p:nvPr>
        </p:nvSpPr>
        <p:spPr>
          <a:xfrm>
            <a:off x="827088" y="1124744"/>
            <a:ext cx="7705352" cy="5184576"/>
          </a:xfrm>
        </p:spPr>
        <p:txBody>
          <a:bodyPr/>
          <a:lstStyle/>
          <a:p>
            <a:r>
              <a:rPr lang="en-US" b="1" dirty="0"/>
              <a:t>1.2 billion –</a:t>
            </a:r>
            <a:r>
              <a:rPr lang="en-US" dirty="0"/>
              <a:t> The number of active mobile broadband</a:t>
            </a:r>
            <a:br>
              <a:rPr lang="en-US" dirty="0"/>
            </a:br>
            <a:r>
              <a:rPr lang="en-US" dirty="0"/>
              <a:t>		   subscriptions worldwide in 2011.</a:t>
            </a:r>
          </a:p>
          <a:p>
            <a:r>
              <a:rPr lang="en-US" b="1" dirty="0"/>
              <a:t>5.9 billion –</a:t>
            </a:r>
            <a:r>
              <a:rPr lang="en-US" dirty="0"/>
              <a:t> The estimated number of mobile</a:t>
            </a:r>
            <a:br>
              <a:rPr lang="en-US" dirty="0"/>
            </a:br>
            <a:r>
              <a:rPr lang="en-US" dirty="0"/>
              <a:t>		   subscriptions worldwide in 2011.</a:t>
            </a:r>
          </a:p>
          <a:p>
            <a:r>
              <a:rPr lang="en-US" b="1" dirty="0"/>
              <a:t>85% –</a:t>
            </a:r>
            <a:r>
              <a:rPr lang="en-US" dirty="0"/>
              <a:t> Percentage of handsets shipped globally in</a:t>
            </a:r>
            <a:br>
              <a:rPr lang="en-US" dirty="0"/>
            </a:br>
            <a:r>
              <a:rPr lang="en-US" dirty="0"/>
              <a:t>	     2011 that included a web browser.</a:t>
            </a:r>
          </a:p>
          <a:p>
            <a:r>
              <a:rPr lang="en-US" b="1" dirty="0"/>
              <a:t>88% –</a:t>
            </a:r>
            <a:r>
              <a:rPr lang="en-US" dirty="0"/>
              <a:t> Apple </a:t>
            </a:r>
            <a:r>
              <a:rPr lang="en-US" dirty="0" err="1"/>
              <a:t>iPad’s</a:t>
            </a:r>
            <a:r>
              <a:rPr lang="en-US" dirty="0"/>
              <a:t> share of global tablet web traffic</a:t>
            </a:r>
            <a:br>
              <a:rPr lang="en-US" dirty="0"/>
            </a:br>
            <a:r>
              <a:rPr lang="en-US" dirty="0"/>
              <a:t>	    in December.</a:t>
            </a:r>
          </a:p>
          <a:p>
            <a:endParaRPr lang="de-DE" dirty="0"/>
          </a:p>
        </p:txBody>
      </p:sp>
      <p:sp>
        <p:nvSpPr>
          <p:cNvPr id="4" name="Textfeld 3"/>
          <p:cNvSpPr txBox="1"/>
          <p:nvPr/>
        </p:nvSpPr>
        <p:spPr>
          <a:xfrm>
            <a:off x="6660232" y="6237312"/>
            <a:ext cx="2154757"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a:t>
            </a:r>
            <a:r>
              <a:rPr lang="de-DE" sz="800" dirty="0" err="1">
                <a:solidFill>
                  <a:srgbClr val="323232"/>
                </a:solidFill>
                <a:latin typeface="Arial" pitchFamily="34" charset="0"/>
                <a:cs typeface="Arial" pitchFamily="34" charset="0"/>
              </a:rPr>
              <a:t>Pingdom</a:t>
            </a:r>
            <a:r>
              <a:rPr lang="de-DE" sz="800" dirty="0">
                <a:solidFill>
                  <a:srgbClr val="323232"/>
                </a:solidFill>
                <a:latin typeface="Arial" pitchFamily="34" charset="0"/>
                <a:cs typeface="Arial" pitchFamily="34" charset="0"/>
              </a:rPr>
              <a:t>: </a:t>
            </a:r>
            <a:r>
              <a:rPr lang="en-US" sz="800" dirty="0">
                <a:solidFill>
                  <a:srgbClr val="323232"/>
                </a:solidFill>
                <a:latin typeface="Arial" pitchFamily="34" charset="0"/>
                <a:cs typeface="Arial" pitchFamily="34" charset="0"/>
              </a:rPr>
              <a:t>Internet 2011 in numbers</a:t>
            </a:r>
            <a:endParaRPr lang="de-DE" sz="800" dirty="0">
              <a:solidFill>
                <a:srgbClr val="323232"/>
              </a:solidFill>
              <a:latin typeface="Arial" pitchFamily="34" charset="0"/>
              <a:cs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Mobile Revolution</a:t>
            </a:r>
          </a:p>
        </p:txBody>
      </p:sp>
      <p:sp>
        <p:nvSpPr>
          <p:cNvPr id="3" name="Inhaltsplatzhalter 2"/>
          <p:cNvSpPr>
            <a:spLocks noGrp="1"/>
          </p:cNvSpPr>
          <p:nvPr>
            <p:ph type="body" sz="quarter" idx="13"/>
          </p:nvPr>
        </p:nvSpPr>
        <p:spPr>
          <a:prstGeom prst="rect">
            <a:avLst/>
          </a:prstGeom>
        </p:spPr>
        <p:txBody>
          <a:bodyPr/>
          <a:lstStyle/>
          <a:p>
            <a:pPr lvl="0">
              <a:spcAft>
                <a:spcPts val="600"/>
              </a:spcAft>
              <a:buFont typeface="Arial" pitchFamily="34" charset="0"/>
              <a:buChar char="•"/>
              <a:defRPr/>
            </a:pPr>
            <a:r>
              <a:rPr lang="de-DE" dirty="0" err="1">
                <a:cs typeface="Arial" pitchFamily="34" charset="0"/>
              </a:rPr>
              <a:t>Apps</a:t>
            </a:r>
            <a:r>
              <a:rPr lang="de-DE" dirty="0">
                <a:cs typeface="Arial" pitchFamily="34" charset="0"/>
              </a:rPr>
              <a:t> sind Wiedergeburt des </a:t>
            </a:r>
            <a:r>
              <a:rPr lang="de-DE" dirty="0" err="1">
                <a:cs typeface="Arial" pitchFamily="34" charset="0"/>
              </a:rPr>
              <a:t>Fat</a:t>
            </a:r>
            <a:r>
              <a:rPr lang="de-DE" dirty="0">
                <a:cs typeface="Arial" pitchFamily="34" charset="0"/>
              </a:rPr>
              <a:t> Client </a:t>
            </a:r>
            <a:br>
              <a:rPr lang="de-DE" dirty="0">
                <a:cs typeface="Arial" pitchFamily="34" charset="0"/>
              </a:rPr>
            </a:br>
            <a:r>
              <a:rPr lang="de-DE" dirty="0">
                <a:cs typeface="Arial" pitchFamily="34" charset="0"/>
              </a:rPr>
              <a:t>in mikroskopischer Form</a:t>
            </a:r>
          </a:p>
          <a:p>
            <a:pPr lvl="0">
              <a:spcAft>
                <a:spcPts val="600"/>
              </a:spcAft>
              <a:buFont typeface="Arial" pitchFamily="34" charset="0"/>
              <a:buChar char="•"/>
              <a:defRPr/>
            </a:pPr>
            <a:r>
              <a:rPr lang="de-DE" dirty="0">
                <a:cs typeface="Arial" pitchFamily="34" charset="0"/>
              </a:rPr>
              <a:t>Hinter dem Begriff </a:t>
            </a:r>
            <a:r>
              <a:rPr lang="de-DE" dirty="0" err="1">
                <a:cs typeface="Arial" pitchFamily="34" charset="0"/>
              </a:rPr>
              <a:t>Apps</a:t>
            </a:r>
            <a:r>
              <a:rPr lang="de-DE" dirty="0">
                <a:cs typeface="Arial" pitchFamily="34" charset="0"/>
              </a:rPr>
              <a:t> verbirgt sich nicht nur bei Apple das Thema Mobilität. </a:t>
            </a:r>
            <a:r>
              <a:rPr lang="de-DE" dirty="0" err="1">
                <a:cs typeface="Arial" pitchFamily="34" charset="0"/>
              </a:rPr>
              <a:t>Apps</a:t>
            </a:r>
            <a:r>
              <a:rPr lang="de-DE" dirty="0">
                <a:cs typeface="Arial" pitchFamily="34" charset="0"/>
              </a:rPr>
              <a:t> erfassen alle Betriebssystemplattformen und werden die neue Form des Anwendungsprogrammes</a:t>
            </a:r>
          </a:p>
          <a:p>
            <a:pPr lvl="0">
              <a:buFont typeface="Arial" pitchFamily="34" charset="0"/>
              <a:buChar char="•"/>
              <a:defRPr/>
            </a:pPr>
            <a:r>
              <a:rPr lang="de-DE" dirty="0"/>
              <a:t>Die Nutzung des Internets über Mobile Devices, </a:t>
            </a:r>
            <a:r>
              <a:rPr lang="de-DE" dirty="0" err="1"/>
              <a:t>Smartphones</a:t>
            </a:r>
            <a:r>
              <a:rPr lang="de-DE" dirty="0"/>
              <a:t>, </a:t>
            </a:r>
            <a:r>
              <a:rPr lang="de-DE" dirty="0" err="1"/>
              <a:t>Pads</a:t>
            </a:r>
            <a:r>
              <a:rPr lang="de-DE" dirty="0"/>
              <a:t> und andere mobile Services erzeugt auch Druck für ECM:</a:t>
            </a:r>
          </a:p>
          <a:p>
            <a:pPr marL="827088" lvl="1" indent="-342900">
              <a:buFont typeface="Arial" pitchFamily="34" charset="0"/>
              <a:buChar char="•"/>
            </a:pPr>
            <a:r>
              <a:rPr lang="de-DE" dirty="0"/>
              <a:t>Nutzeroberflächen verändern sich und</a:t>
            </a:r>
          </a:p>
          <a:p>
            <a:pPr marL="827088" lvl="1" indent="-342900">
              <a:buFont typeface="Arial" pitchFamily="34" charset="0"/>
              <a:buChar char="•"/>
            </a:pPr>
            <a:r>
              <a:rPr lang="de-DE" dirty="0"/>
              <a:t>Damit auch die Erwartungen der Anwender, wie Software zukünftig bedient werden soll.</a:t>
            </a:r>
          </a:p>
          <a:p>
            <a:pPr lvl="0">
              <a:buFont typeface="Arial" pitchFamily="34" charset="0"/>
              <a:buChar char="•"/>
              <a:defRPr/>
            </a:pPr>
            <a:endParaRPr lang="de-DE" dirty="0">
              <a:cs typeface="Arial" pitchFamily="34" charset="0"/>
            </a:endParaRPr>
          </a:p>
          <a:p>
            <a:endParaRPr lang="de-DE" dirty="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Die Mobile Revolution</a:t>
            </a:r>
          </a:p>
        </p:txBody>
      </p:sp>
      <p:sp>
        <p:nvSpPr>
          <p:cNvPr id="3" name="Inhaltsplatzhalter 2"/>
          <p:cNvSpPr>
            <a:spLocks noGrp="1"/>
          </p:cNvSpPr>
          <p:nvPr>
            <p:ph type="body" sz="quarter" idx="13"/>
          </p:nvPr>
        </p:nvSpPr>
        <p:spPr/>
        <p:txBody>
          <a:bodyPr/>
          <a:lstStyle/>
          <a:p>
            <a:endParaRPr lang="de-DE"/>
          </a:p>
          <a:p>
            <a:r>
              <a:rPr lang="de-DE"/>
              <a:t>Alle Oberflächen werden sich zukünftig daran messen lassen müssen, dass sie nicht nur von professionellen Anwendern, sondern von jedem beliebigen Menschen bedient werden können. </a:t>
            </a:r>
          </a:p>
          <a:p>
            <a:r>
              <a:rPr lang="de-DE"/>
              <a:t>Maßstab wird die Bedienung des Fernsehers, des Mobiltelefons oder der Musikanlage zu Hause sein!</a:t>
            </a:r>
            <a:endParaRPr lang="de-DE"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Die Mobile Revolution</a:t>
            </a:r>
            <a:endParaRPr lang="de-DE" dirty="0"/>
          </a:p>
        </p:txBody>
      </p:sp>
      <p:sp>
        <p:nvSpPr>
          <p:cNvPr id="3" name="Inhaltsplatzhalter 2"/>
          <p:cNvSpPr>
            <a:spLocks noGrp="1"/>
          </p:cNvSpPr>
          <p:nvPr>
            <p:ph idx="13"/>
          </p:nvPr>
        </p:nvSpPr>
        <p:spPr/>
        <p:txBody>
          <a:bodyPr/>
          <a:lstStyle/>
          <a:p>
            <a:r>
              <a:rPr lang="de-DE" dirty="0"/>
              <a:t>Der Trend geht zu </a:t>
            </a:r>
            <a:r>
              <a:rPr lang="de-DE" b="1" dirty="0"/>
              <a:t>„Mobile ECM“ </a:t>
            </a:r>
            <a:r>
              <a:rPr lang="de-DE" dirty="0"/>
              <a:t>Anwendungen. </a:t>
            </a:r>
          </a:p>
          <a:p>
            <a:r>
              <a:rPr lang="de-DE" dirty="0"/>
              <a:t>13 Prozent der US-Amerikanischen Unternehmen verfügen bereits über einen mobilen Zugang zu ihren ECM-Systemen (AIIM 2012).</a:t>
            </a:r>
          </a:p>
          <a:p>
            <a:r>
              <a:rPr lang="de-DE" dirty="0"/>
              <a:t>Immer mehr Business-</a:t>
            </a:r>
            <a:r>
              <a:rPr lang="de-DE" dirty="0" err="1"/>
              <a:t>Apps</a:t>
            </a:r>
            <a:r>
              <a:rPr lang="de-DE" dirty="0"/>
              <a:t> erlauben den schnellen Zugriff auf Rechnungen, Verträge oder andere Firmendokumente.</a:t>
            </a:r>
          </a:p>
          <a:p>
            <a:r>
              <a:rPr lang="de-DE" dirty="0"/>
              <a:t>Für das Abrufen und Lesen sind die meisten </a:t>
            </a:r>
            <a:r>
              <a:rPr lang="de-DE" dirty="0" err="1"/>
              <a:t>Apps</a:t>
            </a:r>
            <a:r>
              <a:rPr lang="de-DE" dirty="0"/>
              <a:t> bereits gut geeignet. Eine Herausforderung liegt noch im Bearbeiten und Einspeisen der Dokumente.</a:t>
            </a:r>
          </a:p>
          <a:p>
            <a:pPr>
              <a:buNone/>
            </a:pPr>
            <a:endParaRPr lang="de-DE"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Die Mobile Revolution</a:t>
            </a:r>
            <a:endParaRPr lang="de-DE" dirty="0"/>
          </a:p>
        </p:txBody>
      </p:sp>
      <p:sp>
        <p:nvSpPr>
          <p:cNvPr id="3" name="Inhaltsplatzhalter 2"/>
          <p:cNvSpPr>
            <a:spLocks noGrp="1"/>
          </p:cNvSpPr>
          <p:nvPr>
            <p:ph idx="13"/>
          </p:nvPr>
        </p:nvSpPr>
        <p:spPr/>
        <p:txBody>
          <a:bodyPr/>
          <a:lstStyle/>
          <a:p>
            <a:endParaRPr lang="de-DE"/>
          </a:p>
          <a:p>
            <a:r>
              <a:rPr lang="de-DE"/>
              <a:t>Auch ECM-Services wie E-Mail-Archive, elektronische Akten und Workflows können mit Hilfe von Apps genutzt werden. </a:t>
            </a:r>
          </a:p>
          <a:p>
            <a:r>
              <a:rPr lang="de-DE"/>
              <a:t>Viele ECM-Anbieter haben daher Apps </a:t>
            </a:r>
            <a:br>
              <a:rPr lang="de-DE"/>
            </a:br>
            <a:r>
              <a:rPr lang="de-DE"/>
              <a:t>für iPhone, iPad und vergleichbare Produkte.</a:t>
            </a:r>
            <a:br>
              <a:rPr lang="de-DE"/>
            </a:br>
            <a:endParaRPr lang="de-DE"/>
          </a:p>
          <a:p>
            <a:r>
              <a:rPr lang="de-DE"/>
              <a:t>Die Sinnhaftigkeit der Nutzung von ECM-Apps auf Mobiltelefonen und Pads ist umstritten.</a:t>
            </a:r>
            <a:endParaRPr lang="de-DE"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200" dirty="0" err="1"/>
              <a:t>Cloud</a:t>
            </a:r>
            <a:r>
              <a:rPr lang="de-DE" sz="3200" dirty="0"/>
              <a:t> und </a:t>
            </a:r>
            <a:r>
              <a:rPr lang="de-DE" sz="3200" dirty="0" err="1"/>
              <a:t>SaaS</a:t>
            </a:r>
            <a:endParaRPr lang="de-DE"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IaaS</a:t>
            </a:r>
            <a:endParaRPr lang="de-DE" dirty="0"/>
          </a:p>
        </p:txBody>
      </p:sp>
      <p:sp>
        <p:nvSpPr>
          <p:cNvPr id="5" name="Textplatzhalter 4"/>
          <p:cNvSpPr>
            <a:spLocks noGrp="1"/>
          </p:cNvSpPr>
          <p:nvPr>
            <p:ph type="body" sz="quarter" idx="13"/>
          </p:nvPr>
        </p:nvSpPr>
        <p:spPr/>
        <p:txBody>
          <a:bodyPr/>
          <a:lstStyle/>
          <a:p>
            <a:pPr lvl="0">
              <a:buNone/>
              <a:defRPr/>
            </a:pPr>
            <a:r>
              <a:rPr lang="de-DE" b="1" kern="0" dirty="0"/>
              <a:t>I</a:t>
            </a:r>
            <a:r>
              <a:rPr lang="de-DE" kern="0" dirty="0"/>
              <a:t>nfrastructure </a:t>
            </a:r>
            <a:r>
              <a:rPr lang="de-DE" b="1" kern="0" dirty="0" err="1"/>
              <a:t>a</a:t>
            </a:r>
            <a:r>
              <a:rPr lang="de-DE" kern="0" dirty="0" err="1"/>
              <a:t>s</a:t>
            </a:r>
            <a:r>
              <a:rPr lang="de-DE" kern="0" dirty="0"/>
              <a:t> </a:t>
            </a:r>
            <a:r>
              <a:rPr lang="de-DE" b="1" kern="0" dirty="0"/>
              <a:t>a</a:t>
            </a:r>
            <a:r>
              <a:rPr lang="de-DE" kern="0" dirty="0"/>
              <a:t> </a:t>
            </a:r>
            <a:r>
              <a:rPr lang="de-DE" b="1" kern="0" dirty="0"/>
              <a:t>S</a:t>
            </a:r>
            <a:r>
              <a:rPr lang="de-DE" kern="0" dirty="0"/>
              <a:t>ervice </a:t>
            </a:r>
          </a:p>
          <a:p>
            <a:pPr marL="361950" lvl="0" indent="-361950">
              <a:defRPr/>
            </a:pPr>
            <a:r>
              <a:rPr lang="de-DE" kern="0" dirty="0"/>
              <a:t>Stellt sämtliche Infrastruktur zur Verfügung wie zum Beispiel Archivierungs- oder Backup-Systeme</a:t>
            </a:r>
          </a:p>
          <a:p>
            <a:pPr marL="361950" lvl="0" indent="-361950">
              <a:defRPr/>
            </a:pPr>
            <a:r>
              <a:rPr lang="de-DE" kern="0" dirty="0"/>
              <a:t>Service bietet eine Auswahl von virtuellen Ausführungsumgebungen wie Hardware, Rechenleistung, virtuellen Maschinen mit Betriebssystemen und virtuellen Desktops an. </a:t>
            </a:r>
          </a:p>
          <a:p>
            <a:pPr marL="361950" lvl="0" indent="-361950">
              <a:defRPr/>
            </a:pPr>
            <a:r>
              <a:rPr lang="de-DE" kern="0" dirty="0"/>
              <a:t>Vorteil gegenüber traditionellen Datencentern ist die Skalierbarkeit</a:t>
            </a:r>
          </a:p>
          <a:p>
            <a:pPr marL="361950" lvl="0" indent="-361950">
              <a:defRPr/>
            </a:pPr>
            <a:r>
              <a:rPr lang="de-DE" kern="0" dirty="0"/>
              <a:t>Anwendungen: Amazon </a:t>
            </a:r>
            <a:r>
              <a:rPr lang="de-DE" kern="0" dirty="0" err="1"/>
              <a:t>Elastic</a:t>
            </a:r>
            <a:r>
              <a:rPr lang="de-DE" kern="0" dirty="0"/>
              <a:t> </a:t>
            </a:r>
            <a:r>
              <a:rPr lang="de-DE" kern="0" dirty="0" err="1"/>
              <a:t>Compute</a:t>
            </a:r>
            <a:r>
              <a:rPr lang="de-DE" kern="0" dirty="0"/>
              <a:t> </a:t>
            </a:r>
            <a:r>
              <a:rPr lang="de-DE" kern="0" dirty="0" err="1"/>
              <a:t>Cloud</a:t>
            </a:r>
            <a:r>
              <a:rPr lang="de-DE" kern="0" dirty="0"/>
              <a:t> (EC2)</a:t>
            </a:r>
          </a:p>
          <a:p>
            <a:pPr>
              <a:buNone/>
            </a:pPr>
            <a:endParaRPr lang="de-DE" dirty="0"/>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PaaS</a:t>
            </a:r>
          </a:p>
        </p:txBody>
      </p:sp>
      <p:sp>
        <p:nvSpPr>
          <p:cNvPr id="4" name="Textplatzhalter 3"/>
          <p:cNvSpPr>
            <a:spLocks noGrp="1"/>
          </p:cNvSpPr>
          <p:nvPr>
            <p:ph type="body" sz="quarter" idx="13"/>
          </p:nvPr>
        </p:nvSpPr>
        <p:spPr/>
        <p:txBody>
          <a:bodyPr/>
          <a:lstStyle/>
          <a:p>
            <a:pPr lvl="0">
              <a:buNone/>
              <a:defRPr/>
            </a:pPr>
            <a:r>
              <a:rPr lang="de-DE" b="1" dirty="0" err="1"/>
              <a:t>P</a:t>
            </a:r>
            <a:r>
              <a:rPr lang="de-DE" dirty="0" err="1"/>
              <a:t>latform</a:t>
            </a:r>
            <a:r>
              <a:rPr lang="de-DE" dirty="0"/>
              <a:t> </a:t>
            </a:r>
            <a:r>
              <a:rPr lang="de-DE" b="1" dirty="0" err="1"/>
              <a:t>a</a:t>
            </a:r>
            <a:r>
              <a:rPr lang="de-DE" dirty="0" err="1"/>
              <a:t>s</a:t>
            </a:r>
            <a:r>
              <a:rPr lang="de-DE" dirty="0"/>
              <a:t> </a:t>
            </a:r>
            <a:r>
              <a:rPr lang="de-DE" b="1" dirty="0"/>
              <a:t>a</a:t>
            </a:r>
            <a:r>
              <a:rPr lang="de-DE" dirty="0"/>
              <a:t> </a:t>
            </a:r>
            <a:r>
              <a:rPr lang="de-DE" b="1" dirty="0"/>
              <a:t>S</a:t>
            </a:r>
            <a:r>
              <a:rPr lang="de-DE" dirty="0"/>
              <a:t>ervice</a:t>
            </a:r>
          </a:p>
          <a:p>
            <a:pPr marL="361950" lvl="0" indent="-361950">
              <a:defRPr/>
            </a:pPr>
            <a:r>
              <a:rPr lang="de-DE" dirty="0"/>
              <a:t>Plattform wird über das Web zur Verfügung gestellt</a:t>
            </a:r>
          </a:p>
          <a:p>
            <a:pPr marL="361950" lvl="0" indent="-361950">
              <a:defRPr/>
            </a:pPr>
            <a:r>
              <a:rPr lang="de-DE" dirty="0"/>
              <a:t>diese dient zum Aufbau und zur Ausführung von benutzerdefinierten Anwendungen</a:t>
            </a:r>
          </a:p>
          <a:p>
            <a:pPr marL="361950" lvl="0" indent="-361950">
              <a:defRPr/>
            </a:pPr>
            <a:r>
              <a:rPr lang="de-DE" dirty="0"/>
              <a:t>Anwendungsentwicklung und – </a:t>
            </a:r>
            <a:r>
              <a:rPr lang="de-DE" dirty="0" err="1"/>
              <a:t>bereitstellung</a:t>
            </a:r>
            <a:endParaRPr lang="de-DE" dirty="0"/>
          </a:p>
          <a:p>
            <a:pPr marL="361950" lvl="0" indent="-361950">
              <a:defRPr/>
            </a:pPr>
            <a:r>
              <a:rPr lang="de-DE" dirty="0"/>
              <a:t>Anwendungen: Microsoft </a:t>
            </a:r>
            <a:r>
              <a:rPr lang="de-DE" dirty="0" err="1"/>
              <a:t>Azure</a:t>
            </a:r>
            <a:r>
              <a:rPr lang="de-DE" dirty="0"/>
              <a:t>, Amazon </a:t>
            </a:r>
            <a:r>
              <a:rPr lang="de-DE" dirty="0" err="1"/>
              <a:t>SimpleDB</a:t>
            </a:r>
            <a:r>
              <a:rPr lang="de-DE" dirty="0"/>
              <a:t>, Amazon Simple Queue Service (SQS), Amazon Simple Storage Service (S3), PayPal</a:t>
            </a:r>
            <a:endParaRPr lang="de-DE" b="1" dirty="0"/>
          </a:p>
          <a:p>
            <a:endParaRPr lang="de-DE" dirty="0"/>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de-DE"/>
              <a:t>SaaS</a:t>
            </a:r>
            <a:endParaRPr lang="de-DE" dirty="0"/>
          </a:p>
        </p:txBody>
      </p:sp>
      <p:sp>
        <p:nvSpPr>
          <p:cNvPr id="57347" name="Rectangle 3"/>
          <p:cNvSpPr>
            <a:spLocks noGrp="1" noChangeArrowheads="1"/>
          </p:cNvSpPr>
          <p:nvPr>
            <p:ph type="body" idx="13"/>
          </p:nvPr>
        </p:nvSpPr>
        <p:spPr/>
        <p:txBody>
          <a:bodyPr>
            <a:normAutofit lnSpcReduction="10000"/>
          </a:bodyPr>
          <a:lstStyle/>
          <a:p>
            <a:pPr>
              <a:buNone/>
            </a:pPr>
            <a:r>
              <a:rPr lang="de-DE" b="1" dirty="0"/>
              <a:t>S</a:t>
            </a:r>
            <a:r>
              <a:rPr lang="de-DE" dirty="0"/>
              <a:t>oftware </a:t>
            </a:r>
            <a:r>
              <a:rPr lang="de-DE" b="1" dirty="0" err="1"/>
              <a:t>a</a:t>
            </a:r>
            <a:r>
              <a:rPr lang="de-DE" dirty="0" err="1"/>
              <a:t>s</a:t>
            </a:r>
            <a:r>
              <a:rPr lang="de-DE" dirty="0"/>
              <a:t> </a:t>
            </a:r>
            <a:r>
              <a:rPr lang="de-DE" b="1" dirty="0"/>
              <a:t>a</a:t>
            </a:r>
            <a:r>
              <a:rPr lang="de-DE" dirty="0"/>
              <a:t> </a:t>
            </a:r>
            <a:r>
              <a:rPr lang="de-DE" b="1" dirty="0"/>
              <a:t>S</a:t>
            </a:r>
            <a:r>
              <a:rPr lang="de-DE" dirty="0"/>
              <a:t>ervice</a:t>
            </a:r>
          </a:p>
          <a:p>
            <a:r>
              <a:rPr lang="de-DE" dirty="0"/>
              <a:t>Methode, Software nach Bedarf bereitzustellen</a:t>
            </a:r>
          </a:p>
          <a:p>
            <a:r>
              <a:rPr lang="de-DE" dirty="0"/>
              <a:t>Ähnelt dem ASP </a:t>
            </a:r>
            <a:r>
              <a:rPr lang="de-DE" dirty="0" err="1"/>
              <a:t>Application</a:t>
            </a:r>
            <a:r>
              <a:rPr lang="de-DE" dirty="0"/>
              <a:t> Service Providing</a:t>
            </a:r>
          </a:p>
          <a:p>
            <a:r>
              <a:rPr lang="de-DE" dirty="0"/>
              <a:t>Unternehmen können über </a:t>
            </a:r>
            <a:r>
              <a:rPr lang="de-DE" dirty="0" err="1"/>
              <a:t>SaaS</a:t>
            </a:r>
            <a:r>
              <a:rPr lang="de-DE" dirty="0"/>
              <a:t> Software-Anwendungen je nach Bedarf über das Web nutzen</a:t>
            </a:r>
          </a:p>
          <a:p>
            <a:r>
              <a:rPr lang="de-DE" dirty="0"/>
              <a:t>In Bezug auf die Skalierbarkeit bieten "</a:t>
            </a:r>
            <a:r>
              <a:rPr lang="de-DE" dirty="0" err="1"/>
              <a:t>SaaS</a:t>
            </a:r>
            <a:r>
              <a:rPr lang="de-DE" dirty="0"/>
              <a:t>"-Lösungen hohe Flexibilität</a:t>
            </a:r>
          </a:p>
          <a:p>
            <a:r>
              <a:rPr lang="de-DE" dirty="0"/>
              <a:t>Durch die steigenden Ansprüchen an die Performance von Mitarbeitern und Lieferanten, gleichzeitig aber auch von Kunden an die Unternehmens-Performance ist die Kontrolle und das Management der Anwendungen und Systeme durch 24/7 Services meist gewährleistet</a:t>
            </a:r>
          </a:p>
        </p:txBody>
      </p:sp>
    </p:spTree>
  </p:cSld>
  <p:clrMapOvr>
    <a:masterClrMapping/>
  </p:clrMapOvr>
  <p:transition>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Cloud in Deutschland</a:t>
            </a:r>
          </a:p>
        </p:txBody>
      </p:sp>
      <p:sp>
        <p:nvSpPr>
          <p:cNvPr id="3" name="Textplatzhalter 2"/>
          <p:cNvSpPr>
            <a:spLocks noGrp="1"/>
          </p:cNvSpPr>
          <p:nvPr>
            <p:ph type="body" sz="quarter" idx="13"/>
          </p:nvPr>
        </p:nvSpPr>
        <p:spPr/>
        <p:txBody>
          <a:bodyPr/>
          <a:lstStyle/>
          <a:p>
            <a:pPr marL="0" indent="0">
              <a:spcAft>
                <a:spcPts val="600"/>
              </a:spcAft>
              <a:buNone/>
            </a:pPr>
            <a:r>
              <a:rPr lang="de-DE" dirty="0"/>
              <a:t>In der von der Business Software </a:t>
            </a:r>
            <a:r>
              <a:rPr lang="de-DE" dirty="0" err="1"/>
              <a:t>Alliance</a:t>
            </a:r>
            <a:r>
              <a:rPr lang="de-DE" dirty="0"/>
              <a:t> (BSA) vorgelegten Untersuchung der Rahmenbedingungen des Cloud-Computing-Marktes in 24 Ländern belegt Deutschland den dritten Rang.</a:t>
            </a:r>
          </a:p>
          <a:p>
            <a:r>
              <a:rPr lang="de-DE" sz="2200" dirty="0"/>
              <a:t>In Deutschland gelten umfassende Gesetze gegen Cyberkriminalität und zum zeitgemäßen Schutz geistigen Eigentums.</a:t>
            </a:r>
          </a:p>
          <a:p>
            <a:r>
              <a:rPr lang="de-DE" sz="2200" dirty="0"/>
              <a:t>In Deutschland gelten moderne Gesetze für E-Commerce und zur digitalen Signatur.</a:t>
            </a:r>
          </a:p>
          <a:p>
            <a:r>
              <a:rPr lang="de-DE" sz="2200" dirty="0"/>
              <a:t>Deutschland legt großen Wert auf internationale Standards und Interoperabilität.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Cloud in Deutschland</a:t>
            </a:r>
          </a:p>
        </p:txBody>
      </p:sp>
      <p:sp>
        <p:nvSpPr>
          <p:cNvPr id="3" name="Textplatzhalter 2"/>
          <p:cNvSpPr>
            <a:spLocks noGrp="1"/>
          </p:cNvSpPr>
          <p:nvPr>
            <p:ph type="body" sz="quarter" idx="13"/>
          </p:nvPr>
        </p:nvSpPr>
        <p:spPr/>
        <p:txBody>
          <a:bodyPr/>
          <a:lstStyle/>
          <a:p>
            <a:pPr marL="0" indent="0">
              <a:spcAft>
                <a:spcPts val="600"/>
              </a:spcAft>
              <a:buNone/>
            </a:pPr>
            <a:r>
              <a:rPr lang="de-DE" dirty="0"/>
              <a:t>Deutschland riskiert trotz bester Rahmenbedingungen den Cloud-Trend durch restriktive Gesetze zu behindern!</a:t>
            </a:r>
          </a:p>
          <a:p>
            <a:pPr marL="355600" indent="-355600"/>
            <a:r>
              <a:rPr lang="de-DE" sz="2000" dirty="0"/>
              <a:t>Deutschland verfügt über eine Gesetzgebung zum umfassen-den Schutz der Privatsphäre und dem Datenschutz, was aber auch Pflichten zur aufwändigen Registrierung und </a:t>
            </a:r>
            <a:r>
              <a:rPr lang="de-DE" sz="2000" dirty="0" err="1"/>
              <a:t>Dokumen-tation</a:t>
            </a:r>
            <a:r>
              <a:rPr lang="de-DE" sz="2000" dirty="0"/>
              <a:t> umfasst, die als Kostenfaktor den Einsatz von Cloud Computing behindern könnten.</a:t>
            </a:r>
          </a:p>
          <a:p>
            <a:pPr marL="355600" indent="-355600"/>
            <a:r>
              <a:rPr lang="de-DE" sz="2000" dirty="0"/>
              <a:t>Zudem verfügt Deutschland über 17 Datenschutzbehörden, was zu Unsicherheit bezüglich der Auslegung der Gesetze führt.</a:t>
            </a:r>
          </a:p>
          <a:p>
            <a:pPr marL="355600" indent="-355600"/>
            <a:r>
              <a:rPr lang="de-DE" sz="2000" dirty="0"/>
              <a:t>Die Regeln müssen die Datenschutzrechte der Menschen bewahren und gleichzeitig den Zugang zu allen Diensten des Internets gewährleisten.</a:t>
            </a:r>
          </a:p>
        </p:txBody>
      </p:sp>
      <p:sp>
        <p:nvSpPr>
          <p:cNvPr id="4" name="Textfeld 3"/>
          <p:cNvSpPr txBox="1"/>
          <p:nvPr/>
        </p:nvSpPr>
        <p:spPr>
          <a:xfrm>
            <a:off x="6588224" y="6237312"/>
            <a:ext cx="1925527" cy="230832"/>
          </a:xfrm>
          <a:prstGeom prst="rect">
            <a:avLst/>
          </a:prstGeom>
          <a:noFill/>
        </p:spPr>
        <p:txBody>
          <a:bodyPr wrap="none" rtlCol="0">
            <a:spAutoFit/>
          </a:bodyPr>
          <a:lstStyle/>
          <a:p>
            <a:r>
              <a:rPr lang="de-DE" sz="900" dirty="0"/>
              <a:t>Quelle: www.bsa.org/cloudscorecard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Cloud Wachstum 2012</a:t>
            </a:r>
          </a:p>
        </p:txBody>
      </p:sp>
      <p:sp>
        <p:nvSpPr>
          <p:cNvPr id="3" name="Textplatzhalter 2"/>
          <p:cNvSpPr>
            <a:spLocks noGrp="1"/>
          </p:cNvSpPr>
          <p:nvPr>
            <p:ph type="body" sz="quarter" idx="13"/>
          </p:nvPr>
        </p:nvSpPr>
        <p:spPr/>
        <p:txBody>
          <a:bodyPr>
            <a:normAutofit/>
          </a:bodyPr>
          <a:lstStyle/>
          <a:p>
            <a:pPr>
              <a:spcAft>
                <a:spcPts val="600"/>
              </a:spcAft>
            </a:pPr>
            <a:r>
              <a:rPr lang="de-DE" sz="2200" dirty="0"/>
              <a:t>Die größte Nachfrage nach Cloud-Services geht vom Mittelstand aus: allein der amerikanische KMU-Markt ist im letzten Jahr um 15,1 Milliarden Dollar (25 Prozent) gewachsen.</a:t>
            </a:r>
          </a:p>
          <a:p>
            <a:pPr>
              <a:spcAft>
                <a:spcPts val="600"/>
              </a:spcAft>
            </a:pPr>
            <a:r>
              <a:rPr lang="de-DE" sz="2200" dirty="0"/>
              <a:t>Bis 2014 soll die weltweite Nachfrage nach Cloud-Diensten um 26 Prozent auf 68 Milliarden Dollar zunehmen. </a:t>
            </a:r>
          </a:p>
          <a:p>
            <a:pPr>
              <a:spcAft>
                <a:spcPts val="600"/>
              </a:spcAft>
            </a:pPr>
            <a:r>
              <a:rPr lang="de-DE" sz="2200" dirty="0"/>
              <a:t>Der Einsatz von Cloud-Diensten statt lokaler Serverlösungen ist bei KMUs dabei bis zu dreimal wahrscheinlicher als bei größeren Unternehmen.</a:t>
            </a:r>
          </a:p>
          <a:p>
            <a:pPr>
              <a:spcAft>
                <a:spcPts val="600"/>
              </a:spcAft>
            </a:pPr>
            <a:r>
              <a:rPr lang="de-DE" sz="2000" dirty="0"/>
              <a:t>Der deutsche Cloud-Markt für KMUs wird im SMB Cloud </a:t>
            </a:r>
            <a:r>
              <a:rPr lang="de-DE" sz="2000" dirty="0" err="1"/>
              <a:t>Insights</a:t>
            </a:r>
            <a:r>
              <a:rPr lang="de-DE" sz="2000" dirty="0"/>
              <a:t> Report  mit 770 Millionen Euro bewertet.</a:t>
            </a:r>
            <a:r>
              <a:rPr lang="de-DE" sz="2200" dirty="0"/>
              <a:t> </a:t>
            </a:r>
          </a:p>
        </p:txBody>
      </p:sp>
      <p:sp>
        <p:nvSpPr>
          <p:cNvPr id="4" name="Textfeld 3"/>
          <p:cNvSpPr txBox="1"/>
          <p:nvPr/>
        </p:nvSpPr>
        <p:spPr>
          <a:xfrm>
            <a:off x="4644008" y="6309320"/>
            <a:ext cx="4277133" cy="215444"/>
          </a:xfrm>
          <a:prstGeom prst="rect">
            <a:avLst/>
          </a:prstGeom>
          <a:noFill/>
        </p:spPr>
        <p:txBody>
          <a:bodyPr wrap="none" rtlCol="0">
            <a:spAutoFit/>
          </a:bodyPr>
          <a:lstStyle/>
          <a:p>
            <a:r>
              <a:rPr lang="de-DE" sz="800" dirty="0"/>
              <a:t>http://business.chip.de/news/Parallels-Starkes-Cloud-Wachstum-und-neue-Tools_54607028.html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err="1"/>
              <a:t>Social</a:t>
            </a:r>
            <a:endParaRPr lang="de-DE" sz="32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 </a:t>
            </a:r>
            <a:r>
              <a:rPr lang="de-DE" dirty="0" err="1"/>
              <a:t>Dictionary</a:t>
            </a:r>
            <a:r>
              <a:rPr lang="de-DE" dirty="0"/>
              <a:t> Definition </a:t>
            </a:r>
          </a:p>
        </p:txBody>
      </p:sp>
      <p:sp>
        <p:nvSpPr>
          <p:cNvPr id="3" name="Inhaltsplatzhalter 2"/>
          <p:cNvSpPr>
            <a:spLocks noGrp="1"/>
          </p:cNvSpPr>
          <p:nvPr>
            <p:ph type="body" sz="quarter" idx="13"/>
          </p:nvPr>
        </p:nvSpPr>
        <p:spPr>
          <a:prstGeom prst="rect">
            <a:avLst/>
          </a:prstGeom>
        </p:spPr>
        <p:txBody>
          <a:bodyPr/>
          <a:lstStyle/>
          <a:p>
            <a:pPr marL="457200" indent="-457200">
              <a:buFont typeface="+mj-lt"/>
              <a:buAutoNum type="arabicPeriod"/>
            </a:pPr>
            <a:r>
              <a:rPr lang="en-US" dirty="0"/>
              <a:t> </a:t>
            </a:r>
          </a:p>
          <a:p>
            <a:pPr marL="941388" lvl="1" indent="-457200">
              <a:spcBef>
                <a:spcPts val="0"/>
              </a:spcBef>
              <a:buFont typeface="+mj-lt"/>
              <a:buAutoNum type="alphaLcPeriod"/>
            </a:pPr>
            <a:r>
              <a:rPr lang="en-US" dirty="0"/>
              <a:t>Living together in communities.</a:t>
            </a:r>
          </a:p>
          <a:p>
            <a:pPr marL="941388" lvl="1" indent="-457200">
              <a:buFont typeface="+mj-lt"/>
              <a:buAutoNum type="alphaLcPeriod"/>
            </a:pPr>
            <a:r>
              <a:rPr lang="en-US" dirty="0"/>
              <a:t>Of or relating to communal living.</a:t>
            </a:r>
          </a:p>
          <a:p>
            <a:pPr marL="941388" lvl="1" indent="-457200">
              <a:buFont typeface="+mj-lt"/>
              <a:buAutoNum type="alphaLcPeriod"/>
            </a:pPr>
            <a:r>
              <a:rPr lang="en-US" dirty="0"/>
              <a:t>Of or relating to human society and its modes of organization: social classes; social problems; a social issue.</a:t>
            </a:r>
          </a:p>
          <a:p>
            <a:pPr marL="457200" indent="-457200">
              <a:buFont typeface="+mj-lt"/>
              <a:buAutoNum type="arabicPeriod"/>
            </a:pPr>
            <a:r>
              <a:rPr lang="en-US" sz="2400" dirty="0"/>
              <a:t> </a:t>
            </a:r>
            <a:r>
              <a:rPr lang="en-US" sz="2000" dirty="0"/>
              <a:t>Involving allies or members of a confederacy</a:t>
            </a:r>
            <a:r>
              <a:rPr lang="en-US" sz="2400" dirty="0"/>
              <a:t>.</a:t>
            </a:r>
          </a:p>
          <a:p>
            <a:pPr marL="457200" indent="-457200">
              <a:buFont typeface="+mj-lt"/>
              <a:buAutoNum type="arabicPeriod"/>
            </a:pPr>
            <a:r>
              <a:rPr lang="en-US" dirty="0"/>
              <a:t> </a:t>
            </a:r>
          </a:p>
          <a:p>
            <a:pPr marL="941388" lvl="1" indent="-457200">
              <a:spcBef>
                <a:spcPts val="0"/>
              </a:spcBef>
              <a:buFont typeface="+mj-lt"/>
              <a:buAutoNum type="alphaLcPeriod"/>
            </a:pPr>
            <a:r>
              <a:rPr lang="en-US" dirty="0"/>
              <a:t>Inclined to seek out or enjoy the company of others; sociable.</a:t>
            </a:r>
          </a:p>
          <a:p>
            <a:pPr marL="941388" lvl="1" indent="-457200">
              <a:buFont typeface="+mj-lt"/>
              <a:buAutoNum type="alphaLcPeriod"/>
            </a:pPr>
            <a:r>
              <a:rPr lang="en-US" dirty="0"/>
              <a:t>Spent in or marked by friendly relations or companionship.</a:t>
            </a:r>
          </a:p>
          <a:p>
            <a:pPr marL="941388" lvl="1" indent="-457200">
              <a:buFont typeface="+mj-lt"/>
              <a:buAutoNum type="alphaLcPeriod"/>
            </a:pPr>
            <a:r>
              <a:rPr lang="en-US" dirty="0"/>
              <a:t>Intended for convivial activities.</a:t>
            </a:r>
          </a:p>
          <a:p>
            <a:endParaRPr lang="de-DE" dirty="0"/>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Media</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en-US" i="1" dirty="0"/>
              <a:t>“Social media are media for social interaction, using highly accessible and scalable communication techniques. Social media is the use of web-based and mobile technologies to turn communication into interactive dialogue.”</a:t>
            </a:r>
            <a:endParaRPr lang="de-DE" i="1" dirty="0"/>
          </a:p>
          <a:p>
            <a:pPr algn="ctr">
              <a:buNone/>
            </a:pPr>
            <a:endParaRPr lang="de-DE" i="1" dirty="0"/>
          </a:p>
          <a:p>
            <a:pPr>
              <a:buFont typeface="Arial" pitchFamily="34" charset="0"/>
              <a:buChar char="•"/>
            </a:pPr>
            <a:r>
              <a:rPr lang="de-DE" i="1" dirty="0"/>
              <a:t>„[Tools für </a:t>
            </a:r>
            <a:r>
              <a:rPr lang="de-DE" i="1" dirty="0" err="1"/>
              <a:t>Social</a:t>
            </a:r>
            <a:r>
              <a:rPr lang="de-DE" i="1" dirty="0"/>
              <a:t> Media sind] technische Lösungen, die Informationen, Handel, Kommunikation und Bildung/Kultur für sich bündeln und einer breiten Masse zur Verfügung stellen.“</a:t>
            </a:r>
          </a:p>
          <a:p>
            <a:endParaRPr lang="de-DE" dirty="0"/>
          </a:p>
        </p:txBody>
      </p:sp>
      <p:sp>
        <p:nvSpPr>
          <p:cNvPr id="4" name="Textfeld 3"/>
          <p:cNvSpPr txBox="1"/>
          <p:nvPr/>
        </p:nvSpPr>
        <p:spPr>
          <a:xfrm>
            <a:off x="6444208" y="6487824"/>
            <a:ext cx="2808312" cy="215444"/>
          </a:xfrm>
          <a:prstGeom prst="rect">
            <a:avLst/>
          </a:prstGeom>
          <a:noFill/>
        </p:spPr>
        <p:txBody>
          <a:bodyPr wrap="square" rtlCol="0">
            <a:spAutoFit/>
          </a:bodyPr>
          <a:lstStyle/>
          <a:p>
            <a:r>
              <a:rPr lang="de-DE" sz="800" dirty="0"/>
              <a:t>Quelle: Heiko </a:t>
            </a:r>
            <a:r>
              <a:rPr lang="de-DE" sz="800" dirty="0" err="1"/>
              <a:t>Ditges</a:t>
            </a:r>
            <a:r>
              <a:rPr lang="de-DE" sz="800" dirty="0"/>
              <a:t>: Vom Lagerfeuer ins </a:t>
            </a:r>
            <a:r>
              <a:rPr lang="de-DE" sz="800" dirty="0" err="1"/>
              <a:t>Social</a:t>
            </a:r>
            <a:r>
              <a:rPr lang="de-DE" sz="800" dirty="0"/>
              <a:t> Web</a:t>
            </a:r>
            <a:endParaRPr lang="de-DE" dirty="0"/>
          </a:p>
        </p:txBody>
      </p:sp>
      <p:sp>
        <p:nvSpPr>
          <p:cNvPr id="5" name="Textfeld 4"/>
          <p:cNvSpPr txBox="1"/>
          <p:nvPr/>
        </p:nvSpPr>
        <p:spPr>
          <a:xfrm>
            <a:off x="6444208" y="6381328"/>
            <a:ext cx="2392001" cy="215444"/>
          </a:xfrm>
          <a:prstGeom prst="rect">
            <a:avLst/>
          </a:prstGeom>
          <a:noFill/>
        </p:spPr>
        <p:txBody>
          <a:bodyPr wrap="none" rtlCol="0">
            <a:spAutoFit/>
          </a:bodyPr>
          <a:lstStyle/>
          <a:p>
            <a:r>
              <a:rPr lang="de-DE" sz="800" dirty="0"/>
              <a:t>Quelle: http://en.wikipedia.org/wiki/Social_media</a:t>
            </a: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Media</a:t>
            </a:r>
          </a:p>
        </p:txBody>
      </p:sp>
      <p:sp>
        <p:nvSpPr>
          <p:cNvPr id="4" name="Textfeld 3"/>
          <p:cNvSpPr txBox="1"/>
          <p:nvPr/>
        </p:nvSpPr>
        <p:spPr>
          <a:xfrm>
            <a:off x="6989243" y="6481911"/>
            <a:ext cx="2154757"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a:t>
            </a:r>
            <a:r>
              <a:rPr lang="de-DE" sz="800" dirty="0" err="1">
                <a:solidFill>
                  <a:srgbClr val="323232"/>
                </a:solidFill>
                <a:latin typeface="Arial" pitchFamily="34" charset="0"/>
                <a:cs typeface="Arial" pitchFamily="34" charset="0"/>
              </a:rPr>
              <a:t>Pingdom</a:t>
            </a:r>
            <a:r>
              <a:rPr lang="de-DE" sz="800" dirty="0">
                <a:solidFill>
                  <a:srgbClr val="323232"/>
                </a:solidFill>
                <a:latin typeface="Arial" pitchFamily="34" charset="0"/>
                <a:cs typeface="Arial" pitchFamily="34" charset="0"/>
              </a:rPr>
              <a:t>: </a:t>
            </a:r>
            <a:r>
              <a:rPr lang="en-US" sz="800" dirty="0">
                <a:solidFill>
                  <a:srgbClr val="323232"/>
                </a:solidFill>
                <a:latin typeface="Arial" pitchFamily="34" charset="0"/>
                <a:cs typeface="Arial" pitchFamily="34" charset="0"/>
              </a:rPr>
              <a:t>Internet 2011 in numbers</a:t>
            </a:r>
            <a:endParaRPr lang="de-DE" sz="800" dirty="0">
              <a:solidFill>
                <a:srgbClr val="323232"/>
              </a:solidFill>
              <a:latin typeface="Arial" pitchFamily="34" charset="0"/>
              <a:cs typeface="Arial" pitchFamily="34" charset="0"/>
            </a:endParaRPr>
          </a:p>
        </p:txBody>
      </p:sp>
      <p:graphicFrame>
        <p:nvGraphicFramePr>
          <p:cNvPr id="5" name="Tabelle 4"/>
          <p:cNvGraphicFramePr>
            <a:graphicFrameLocks noGrp="1"/>
          </p:cNvGraphicFramePr>
          <p:nvPr/>
        </p:nvGraphicFramePr>
        <p:xfrm>
          <a:off x="539552" y="733633"/>
          <a:ext cx="8280920" cy="5979160"/>
        </p:xfrm>
        <a:graphic>
          <a:graphicData uri="http://schemas.openxmlformats.org/drawingml/2006/table">
            <a:tbl>
              <a:tblPr firstRow="1" bandRow="1">
                <a:tableStyleId>{2D5ABB26-0587-4C30-8999-92F81FD0307C}</a:tableStyleId>
              </a:tblPr>
              <a:tblGrid>
                <a:gridCol w="1512168">
                  <a:extLst>
                    <a:ext uri="{9D8B030D-6E8A-4147-A177-3AD203B41FA5}">
                      <a16:colId xmlns:a16="http://schemas.microsoft.com/office/drawing/2014/main" val="20000"/>
                    </a:ext>
                  </a:extLst>
                </a:gridCol>
                <a:gridCol w="6768752">
                  <a:extLst>
                    <a:ext uri="{9D8B030D-6E8A-4147-A177-3AD203B41FA5}">
                      <a16:colId xmlns:a16="http://schemas.microsoft.com/office/drawing/2014/main" val="20001"/>
                    </a:ext>
                  </a:extLst>
                </a:gridCol>
              </a:tblGrid>
              <a:tr h="370840">
                <a:tc>
                  <a:txBody>
                    <a:bodyPr/>
                    <a:lstStyle/>
                    <a:p>
                      <a:r>
                        <a:rPr lang="en-US" sz="1600" b="1" dirty="0">
                          <a:solidFill>
                            <a:srgbClr val="323232"/>
                          </a:solidFill>
                          <a:latin typeface="Arial" pitchFamily="34" charset="0"/>
                          <a:cs typeface="Arial" pitchFamily="34" charset="0"/>
                        </a:rPr>
                        <a:t>800+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users on </a:t>
                      </a:r>
                      <a:r>
                        <a:rPr lang="en-US" sz="1600" dirty="0" err="1">
                          <a:solidFill>
                            <a:srgbClr val="323232"/>
                          </a:solidFill>
                          <a:latin typeface="Arial" pitchFamily="34" charset="0"/>
                          <a:cs typeface="Arial" pitchFamily="34" charset="0"/>
                        </a:rPr>
                        <a:t>Facebook</a:t>
                      </a:r>
                      <a:r>
                        <a:rPr lang="en-US" sz="1600" dirty="0">
                          <a:solidFill>
                            <a:srgbClr val="323232"/>
                          </a:solidFill>
                          <a:latin typeface="Arial" pitchFamily="34" charset="0"/>
                          <a:cs typeface="Arial" pitchFamily="34" charset="0"/>
                        </a:rPr>
                        <a:t> by the end of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0"/>
                  </a:ext>
                </a:extLst>
              </a:tr>
              <a:tr h="370840">
                <a:tc>
                  <a:txBody>
                    <a:bodyPr/>
                    <a:lstStyle/>
                    <a:p>
                      <a:r>
                        <a:rPr lang="en-US" sz="1600" b="1" dirty="0">
                          <a:solidFill>
                            <a:srgbClr val="323232"/>
                          </a:solidFill>
                          <a:latin typeface="Arial" pitchFamily="34" charset="0"/>
                          <a:cs typeface="Arial" pitchFamily="34" charset="0"/>
                        </a:rPr>
                        <a:t>200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users added to </a:t>
                      </a:r>
                      <a:r>
                        <a:rPr lang="en-US" sz="1600" dirty="0" err="1">
                          <a:solidFill>
                            <a:srgbClr val="323232"/>
                          </a:solidFill>
                          <a:latin typeface="Arial" pitchFamily="34" charset="0"/>
                          <a:cs typeface="Arial" pitchFamily="34" charset="0"/>
                        </a:rPr>
                        <a:t>Facebook</a:t>
                      </a:r>
                      <a:r>
                        <a:rPr lang="en-US" sz="1600" dirty="0">
                          <a:solidFill>
                            <a:srgbClr val="323232"/>
                          </a:solidFill>
                          <a:latin typeface="Arial" pitchFamily="34" charset="0"/>
                          <a:cs typeface="Arial" pitchFamily="34" charset="0"/>
                        </a:rPr>
                        <a:t> during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1"/>
                  </a:ext>
                </a:extLst>
              </a:tr>
              <a:tr h="370840">
                <a:tc>
                  <a:txBody>
                    <a:bodyPr/>
                    <a:lstStyle/>
                    <a:p>
                      <a:r>
                        <a:rPr lang="en-US" sz="1600" b="1" dirty="0">
                          <a:solidFill>
                            <a:srgbClr val="323232"/>
                          </a:solidFill>
                          <a:latin typeface="Arial" pitchFamily="34" charset="0"/>
                          <a:cs typeface="Arial" pitchFamily="34" charset="0"/>
                        </a:rPr>
                        <a:t>350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a:t>
                      </a:r>
                      <a:r>
                        <a:rPr lang="en-US" sz="1600" dirty="0" err="1">
                          <a:solidFill>
                            <a:srgbClr val="323232"/>
                          </a:solidFill>
                          <a:latin typeface="Arial" pitchFamily="34" charset="0"/>
                          <a:cs typeface="Arial" pitchFamily="34" charset="0"/>
                        </a:rPr>
                        <a:t>Facebook</a:t>
                      </a:r>
                      <a:r>
                        <a:rPr lang="en-US" sz="1600" dirty="0">
                          <a:solidFill>
                            <a:srgbClr val="323232"/>
                          </a:solidFill>
                          <a:latin typeface="Arial" pitchFamily="34" charset="0"/>
                          <a:cs typeface="Arial" pitchFamily="34" charset="0"/>
                        </a:rPr>
                        <a:t> users that log in to the service using their mobile phone</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2"/>
                  </a:ext>
                </a:extLst>
              </a:tr>
              <a:tr h="370840">
                <a:tc>
                  <a:txBody>
                    <a:bodyPr/>
                    <a:lstStyle/>
                    <a:p>
                      <a:r>
                        <a:rPr lang="en-US" sz="1600" b="1" dirty="0">
                          <a:solidFill>
                            <a:srgbClr val="323232"/>
                          </a:solidFill>
                          <a:latin typeface="Arial" pitchFamily="34" charset="0"/>
                          <a:cs typeface="Arial" pitchFamily="34" charset="0"/>
                        </a:rPr>
                        <a:t>225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Twitter accounts</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3"/>
                  </a:ext>
                </a:extLst>
              </a:tr>
              <a:tr h="370840">
                <a:tc>
                  <a:txBody>
                    <a:bodyPr/>
                    <a:lstStyle/>
                    <a:p>
                      <a:r>
                        <a:rPr lang="en-US" sz="1600" b="1" dirty="0">
                          <a:solidFill>
                            <a:srgbClr val="323232"/>
                          </a:solidFill>
                          <a:latin typeface="Arial" pitchFamily="34" charset="0"/>
                          <a:cs typeface="Arial" pitchFamily="34" charset="0"/>
                        </a:rPr>
                        <a:t>100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active Twitter users in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4"/>
                  </a:ext>
                </a:extLst>
              </a:tr>
              <a:tr h="370840">
                <a:tc>
                  <a:txBody>
                    <a:bodyPr/>
                    <a:lstStyle/>
                    <a:p>
                      <a:r>
                        <a:rPr lang="en-US" sz="1600" b="1" dirty="0">
                          <a:solidFill>
                            <a:srgbClr val="323232"/>
                          </a:solidFill>
                          <a:latin typeface="Arial" pitchFamily="34" charset="0"/>
                          <a:cs typeface="Arial" pitchFamily="34" charset="0"/>
                        </a:rPr>
                        <a:t>18.1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People following Lady Gaga. Twitter’s most popular user</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5"/>
                  </a:ext>
                </a:extLst>
              </a:tr>
              <a:tr h="370840">
                <a:tc>
                  <a:txBody>
                    <a:bodyPr/>
                    <a:lstStyle/>
                    <a:p>
                      <a:r>
                        <a:rPr lang="en-US" sz="1600" b="1" dirty="0">
                          <a:solidFill>
                            <a:srgbClr val="323232"/>
                          </a:solidFill>
                          <a:latin typeface="Arial" pitchFamily="34" charset="0"/>
                          <a:cs typeface="Arial" pitchFamily="34" charset="0"/>
                        </a:rPr>
                        <a:t>250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tweets per day (October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6"/>
                  </a:ext>
                </a:extLst>
              </a:tr>
              <a:tr h="370840">
                <a:tc>
                  <a:txBody>
                    <a:bodyPr/>
                    <a:lstStyle/>
                    <a:p>
                      <a:r>
                        <a:rPr lang="de-DE" sz="1600" b="1" dirty="0">
                          <a:solidFill>
                            <a:srgbClr val="323232"/>
                          </a:solidFill>
                          <a:latin typeface="Arial" pitchFamily="34" charset="0"/>
                          <a:cs typeface="Arial" pitchFamily="34" charset="0"/>
                        </a:rPr>
                        <a:t>1</a:t>
                      </a:r>
                    </a:p>
                  </a:txBody>
                  <a:tcPr/>
                </a:tc>
                <a:tc>
                  <a:txBody>
                    <a:bodyPr/>
                    <a:lstStyle/>
                    <a:p>
                      <a:r>
                        <a:rPr lang="en-US" sz="1600" dirty="0">
                          <a:solidFill>
                            <a:srgbClr val="323232"/>
                          </a:solidFill>
                          <a:latin typeface="Arial" pitchFamily="34" charset="0"/>
                          <a:cs typeface="Arial" pitchFamily="34" charset="0"/>
                        </a:rPr>
                        <a:t>#</a:t>
                      </a:r>
                      <a:r>
                        <a:rPr lang="en-US" sz="1600" dirty="0" err="1">
                          <a:solidFill>
                            <a:srgbClr val="323232"/>
                          </a:solidFill>
                          <a:latin typeface="Arial" pitchFamily="34" charset="0"/>
                          <a:cs typeface="Arial" pitchFamily="34" charset="0"/>
                        </a:rPr>
                        <a:t>egypt</a:t>
                      </a:r>
                      <a:r>
                        <a:rPr lang="en-US" sz="1600" dirty="0">
                          <a:solidFill>
                            <a:srgbClr val="323232"/>
                          </a:solidFill>
                          <a:latin typeface="Arial" pitchFamily="34" charset="0"/>
                          <a:cs typeface="Arial" pitchFamily="34" charset="0"/>
                        </a:rPr>
                        <a:t> was the number one </a:t>
                      </a:r>
                      <a:r>
                        <a:rPr lang="en-US" sz="1600" dirty="0" err="1">
                          <a:solidFill>
                            <a:srgbClr val="323232"/>
                          </a:solidFill>
                          <a:latin typeface="Arial" pitchFamily="34" charset="0"/>
                          <a:cs typeface="Arial" pitchFamily="34" charset="0"/>
                        </a:rPr>
                        <a:t>hashtag</a:t>
                      </a:r>
                      <a:r>
                        <a:rPr lang="en-US" sz="1600" dirty="0">
                          <a:solidFill>
                            <a:srgbClr val="323232"/>
                          </a:solidFill>
                          <a:latin typeface="Arial" pitchFamily="34" charset="0"/>
                          <a:cs typeface="Arial" pitchFamily="34" charset="0"/>
                        </a:rPr>
                        <a:t> on Twitter</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7"/>
                  </a:ext>
                </a:extLst>
              </a:tr>
              <a:tr h="370840">
                <a:tc>
                  <a:txBody>
                    <a:bodyPr/>
                    <a:lstStyle/>
                    <a:p>
                      <a:r>
                        <a:rPr lang="en-US" sz="1600" b="1" dirty="0">
                          <a:solidFill>
                            <a:srgbClr val="323232"/>
                          </a:solidFill>
                          <a:latin typeface="Arial" pitchFamily="34" charset="0"/>
                          <a:cs typeface="Arial" pitchFamily="34" charset="0"/>
                        </a:rPr>
                        <a:t>8,868</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Number of tweets per second in August for the MTV Video Music Awards</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8"/>
                  </a:ext>
                </a:extLst>
              </a:tr>
              <a:tr h="370840">
                <a:tc>
                  <a:txBody>
                    <a:bodyPr/>
                    <a:lstStyle/>
                    <a:p>
                      <a:r>
                        <a:rPr lang="en-US" sz="1600" b="1" dirty="0">
                          <a:solidFill>
                            <a:srgbClr val="323232"/>
                          </a:solidFill>
                          <a:latin typeface="Arial" pitchFamily="34" charset="0"/>
                          <a:cs typeface="Arial" pitchFamily="34" charset="0"/>
                        </a:rPr>
                        <a:t>$50,000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The amount raised for charity by the most </a:t>
                      </a:r>
                      <a:r>
                        <a:rPr lang="en-US" sz="1600" dirty="0" err="1">
                          <a:solidFill>
                            <a:srgbClr val="323232"/>
                          </a:solidFill>
                          <a:latin typeface="Arial" pitchFamily="34" charset="0"/>
                          <a:cs typeface="Arial" pitchFamily="34" charset="0"/>
                        </a:rPr>
                        <a:t>retweeted</a:t>
                      </a:r>
                      <a:r>
                        <a:rPr lang="en-US" sz="1600" dirty="0">
                          <a:solidFill>
                            <a:srgbClr val="323232"/>
                          </a:solidFill>
                          <a:latin typeface="Arial" pitchFamily="34" charset="0"/>
                          <a:cs typeface="Arial" pitchFamily="34" charset="0"/>
                        </a:rPr>
                        <a:t> tweet of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09"/>
                  </a:ext>
                </a:extLst>
              </a:tr>
              <a:tr h="370840">
                <a:tc>
                  <a:txBody>
                    <a:bodyPr/>
                    <a:lstStyle/>
                    <a:p>
                      <a:r>
                        <a:rPr lang="en-US" sz="1600" b="1" dirty="0">
                          <a:solidFill>
                            <a:srgbClr val="323232"/>
                          </a:solidFill>
                          <a:latin typeface="Arial" pitchFamily="34" charset="0"/>
                          <a:cs typeface="Arial" pitchFamily="34" charset="0"/>
                        </a:rPr>
                        <a:t>39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The number of </a:t>
                      </a:r>
                      <a:r>
                        <a:rPr lang="en-US" sz="1600" dirty="0" err="1">
                          <a:solidFill>
                            <a:srgbClr val="323232"/>
                          </a:solidFill>
                          <a:latin typeface="Arial" pitchFamily="34" charset="0"/>
                          <a:cs typeface="Arial" pitchFamily="34" charset="0"/>
                        </a:rPr>
                        <a:t>Tumblr</a:t>
                      </a:r>
                      <a:r>
                        <a:rPr lang="en-US" sz="1600" dirty="0">
                          <a:solidFill>
                            <a:srgbClr val="323232"/>
                          </a:solidFill>
                          <a:latin typeface="Arial" pitchFamily="34" charset="0"/>
                          <a:cs typeface="Arial" pitchFamily="34" charset="0"/>
                        </a:rPr>
                        <a:t> blogs by the end of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10"/>
                  </a:ext>
                </a:extLst>
              </a:tr>
              <a:tr h="370840">
                <a:tc>
                  <a:txBody>
                    <a:bodyPr/>
                    <a:lstStyle/>
                    <a:p>
                      <a:r>
                        <a:rPr lang="en-US" sz="1600" b="1" dirty="0">
                          <a:solidFill>
                            <a:srgbClr val="323232"/>
                          </a:solidFill>
                          <a:latin typeface="Arial" pitchFamily="34" charset="0"/>
                          <a:cs typeface="Arial" pitchFamily="34" charset="0"/>
                        </a:rPr>
                        <a:t>70 million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Total number of </a:t>
                      </a:r>
                      <a:r>
                        <a:rPr lang="en-US" sz="1600" dirty="0" err="1">
                          <a:solidFill>
                            <a:srgbClr val="323232"/>
                          </a:solidFill>
                          <a:latin typeface="Arial" pitchFamily="34" charset="0"/>
                          <a:cs typeface="Arial" pitchFamily="34" charset="0"/>
                        </a:rPr>
                        <a:t>WordPress</a:t>
                      </a:r>
                      <a:r>
                        <a:rPr lang="en-US" sz="1600" dirty="0">
                          <a:solidFill>
                            <a:srgbClr val="323232"/>
                          </a:solidFill>
                          <a:latin typeface="Arial" pitchFamily="34" charset="0"/>
                          <a:cs typeface="Arial" pitchFamily="34" charset="0"/>
                        </a:rPr>
                        <a:t> blogs by the end of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11"/>
                  </a:ext>
                </a:extLst>
              </a:tr>
              <a:tr h="370840">
                <a:tc>
                  <a:txBody>
                    <a:bodyPr/>
                    <a:lstStyle/>
                    <a:p>
                      <a:r>
                        <a:rPr lang="en-US" sz="1600" b="1" dirty="0">
                          <a:solidFill>
                            <a:srgbClr val="323232"/>
                          </a:solidFill>
                          <a:latin typeface="Arial" pitchFamily="34" charset="0"/>
                          <a:cs typeface="Arial" pitchFamily="34" charset="0"/>
                        </a:rPr>
                        <a:t>1 billion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The number of messages sent with </a:t>
                      </a:r>
                      <a:r>
                        <a:rPr lang="en-US" sz="1600" dirty="0" err="1">
                          <a:solidFill>
                            <a:srgbClr val="323232"/>
                          </a:solidFill>
                          <a:latin typeface="Arial" pitchFamily="34" charset="0"/>
                          <a:cs typeface="Arial" pitchFamily="34" charset="0"/>
                        </a:rPr>
                        <a:t>WhatsApp</a:t>
                      </a:r>
                      <a:r>
                        <a:rPr lang="en-US" sz="1600" dirty="0">
                          <a:solidFill>
                            <a:srgbClr val="323232"/>
                          </a:solidFill>
                          <a:latin typeface="Arial" pitchFamily="34" charset="0"/>
                          <a:cs typeface="Arial" pitchFamily="34" charset="0"/>
                        </a:rPr>
                        <a:t> during one day (October 2011)</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12"/>
                  </a:ext>
                </a:extLst>
              </a:tr>
              <a:tr h="370840">
                <a:tc>
                  <a:txBody>
                    <a:bodyPr/>
                    <a:lstStyle/>
                    <a:p>
                      <a:r>
                        <a:rPr lang="en-US" sz="1600" b="1" dirty="0">
                          <a:solidFill>
                            <a:srgbClr val="323232"/>
                          </a:solidFill>
                          <a:latin typeface="Arial" pitchFamily="34" charset="0"/>
                          <a:cs typeface="Arial" pitchFamily="34" charset="0"/>
                        </a:rPr>
                        <a:t>2.6 billion </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Worldwide IM accounts</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13"/>
                  </a:ext>
                </a:extLst>
              </a:tr>
              <a:tr h="370840">
                <a:tc>
                  <a:txBody>
                    <a:bodyPr/>
                    <a:lstStyle/>
                    <a:p>
                      <a:r>
                        <a:rPr lang="en-US" sz="1600" b="1" dirty="0">
                          <a:solidFill>
                            <a:srgbClr val="323232"/>
                          </a:solidFill>
                          <a:latin typeface="Arial" pitchFamily="34" charset="0"/>
                          <a:cs typeface="Arial" pitchFamily="34" charset="0"/>
                        </a:rPr>
                        <a:t>2.4 billion</a:t>
                      </a:r>
                      <a:endParaRPr lang="de-DE" sz="1600" dirty="0">
                        <a:solidFill>
                          <a:srgbClr val="323232"/>
                        </a:solidFill>
                        <a:latin typeface="Arial" pitchFamily="34" charset="0"/>
                        <a:cs typeface="Arial" pitchFamily="34" charset="0"/>
                      </a:endParaRPr>
                    </a:p>
                  </a:txBody>
                  <a:tcPr/>
                </a:tc>
                <a:tc>
                  <a:txBody>
                    <a:bodyPr/>
                    <a:lstStyle/>
                    <a:p>
                      <a:r>
                        <a:rPr lang="en-US" sz="1600" dirty="0">
                          <a:solidFill>
                            <a:srgbClr val="323232"/>
                          </a:solidFill>
                          <a:latin typeface="Arial" pitchFamily="34" charset="0"/>
                          <a:cs typeface="Arial" pitchFamily="34" charset="0"/>
                        </a:rPr>
                        <a:t>Social networking accounts worldwide</a:t>
                      </a:r>
                      <a:endParaRPr lang="de-DE" sz="1600" dirty="0">
                        <a:solidFill>
                          <a:srgbClr val="323232"/>
                        </a:solidFill>
                        <a:latin typeface="Arial" pitchFamily="34" charset="0"/>
                        <a:cs typeface="Arial" pitchFamily="34" charset="0"/>
                      </a:endParaRPr>
                    </a:p>
                  </a:txBody>
                  <a:tcPr/>
                </a:tc>
                <a:extLst>
                  <a:ext uri="{0D108BD9-81ED-4DB2-BD59-A6C34878D82A}">
                    <a16:rowId xmlns:a16="http://schemas.microsoft.com/office/drawing/2014/main" val="10014"/>
                  </a:ext>
                </a:extLst>
              </a:tr>
            </a:tbl>
          </a:graphicData>
        </a:graphic>
      </p:graphicFrame>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r>
              <a:rPr lang="de-DE" dirty="0" err="1"/>
              <a:t>Social</a:t>
            </a:r>
            <a:r>
              <a:rPr lang="de-DE" dirty="0"/>
              <a:t> </a:t>
            </a:r>
            <a:r>
              <a:rPr lang="de-DE" dirty="0" err="1"/>
              <a:t>business</a:t>
            </a:r>
            <a:endParaRPr lang="de-DE"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Business</a:t>
            </a:r>
          </a:p>
        </p:txBody>
      </p:sp>
      <p:sp>
        <p:nvSpPr>
          <p:cNvPr id="3" name="Inhaltsplatzhalter 2"/>
          <p:cNvSpPr>
            <a:spLocks noGrp="1"/>
          </p:cNvSpPr>
          <p:nvPr>
            <p:ph type="body" sz="quarter" idx="13"/>
          </p:nvPr>
        </p:nvSpPr>
        <p:spPr>
          <a:prstGeom prst="rect">
            <a:avLst/>
          </a:prstGeom>
        </p:spPr>
        <p:txBody>
          <a:bodyPr/>
          <a:lstStyle/>
          <a:p>
            <a:pPr>
              <a:buNone/>
            </a:pPr>
            <a:r>
              <a:rPr lang="en-US" dirty="0"/>
              <a:t>	</a:t>
            </a:r>
          </a:p>
          <a:p>
            <a:pPr>
              <a:buNone/>
            </a:pPr>
            <a:r>
              <a:rPr lang="en-US" dirty="0"/>
              <a:t>	“A social business </a:t>
            </a:r>
            <a:r>
              <a:rPr lang="en-US" i="1" dirty="0"/>
              <a:t>is a non-loss, non-dividend company designed to address a social objective. The profits are used to expand the company’s reach and improve the product/service.”</a:t>
            </a:r>
            <a:endParaRPr lang="de-DE" dirty="0"/>
          </a:p>
        </p:txBody>
      </p:sp>
      <p:sp>
        <p:nvSpPr>
          <p:cNvPr id="4" name="Textfeld 3"/>
          <p:cNvSpPr txBox="1"/>
          <p:nvPr/>
        </p:nvSpPr>
        <p:spPr>
          <a:xfrm>
            <a:off x="6625362" y="6642556"/>
            <a:ext cx="2518638" cy="215444"/>
          </a:xfrm>
          <a:prstGeom prst="rect">
            <a:avLst/>
          </a:prstGeom>
          <a:noFill/>
        </p:spPr>
        <p:txBody>
          <a:bodyPr wrap="none" rtlCol="0">
            <a:spAutoFit/>
          </a:bodyPr>
          <a:lstStyle/>
          <a:p>
            <a:r>
              <a:rPr lang="de-DE" sz="800" dirty="0"/>
              <a:t>Quelle: http://en.wikipedia.org/wiki/Social_business</a:t>
            </a: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Gartner Magic Quadrant </a:t>
            </a:r>
            <a:r>
              <a:rPr lang="de-DE" dirty="0" err="1"/>
              <a:t>Social</a:t>
            </a:r>
            <a:r>
              <a:rPr lang="de-DE" dirty="0"/>
              <a:t> Software 2011</a:t>
            </a:r>
          </a:p>
        </p:txBody>
      </p:sp>
      <p:pic>
        <p:nvPicPr>
          <p:cNvPr id="19458" name="Picture 2" descr="H:\Veranstaltungen_Org\Aktuell\Veranstaltungen2011\Abbott20110913\GartnerMagicQuadrant2011SocBiz.png"/>
          <p:cNvPicPr>
            <a:picLocks noChangeAspect="1" noChangeArrowheads="1"/>
          </p:cNvPicPr>
          <p:nvPr/>
        </p:nvPicPr>
        <p:blipFill>
          <a:blip r:embed="rId2" cstate="print"/>
          <a:srcRect t="9463"/>
          <a:stretch>
            <a:fillRect/>
          </a:stretch>
        </p:blipFill>
        <p:spPr bwMode="auto">
          <a:xfrm>
            <a:off x="2123728" y="1065369"/>
            <a:ext cx="5144618" cy="5099935"/>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t>
            </a:r>
            <a:r>
              <a:rPr lang="de-DE" dirty="0" err="1"/>
              <a:t>SocBiz</a:t>
            </a:r>
            <a:r>
              <a:rPr lang="de-DE" dirty="0"/>
              <a:t>“</a:t>
            </a:r>
          </a:p>
        </p:txBody>
      </p:sp>
      <p:sp>
        <p:nvSpPr>
          <p:cNvPr id="3" name="Textplatzhalter 2"/>
          <p:cNvSpPr>
            <a:spLocks noGrp="1"/>
          </p:cNvSpPr>
          <p:nvPr>
            <p:ph type="body" sz="quarter" idx="13"/>
          </p:nvPr>
        </p:nvSpPr>
        <p:spPr/>
        <p:txBody>
          <a:bodyPr/>
          <a:lstStyle/>
          <a:p>
            <a:pPr>
              <a:spcAft>
                <a:spcPts val="600"/>
              </a:spcAft>
            </a:pPr>
            <a:endParaRPr lang="de-DE" dirty="0"/>
          </a:p>
          <a:p>
            <a:pPr>
              <a:spcAft>
                <a:spcPts val="600"/>
              </a:spcAft>
            </a:pPr>
            <a:r>
              <a:rPr lang="de-DE" dirty="0"/>
              <a:t>Weltweit nutzen schon 53 Prozent der </a:t>
            </a:r>
            <a:r>
              <a:rPr lang="de-DE" dirty="0" err="1"/>
              <a:t>Unterneh-men</a:t>
            </a:r>
            <a:r>
              <a:rPr lang="de-DE" dirty="0"/>
              <a:t> mit mehr als 5000 Mitarbeitern </a:t>
            </a:r>
            <a:r>
              <a:rPr lang="de-DE" dirty="0" err="1"/>
              <a:t>Social</a:t>
            </a:r>
            <a:r>
              <a:rPr lang="de-DE" dirty="0"/>
              <a:t>-Media-Werkzeuge für die Zusammenarbeit. </a:t>
            </a:r>
          </a:p>
          <a:p>
            <a:r>
              <a:rPr lang="de-DE" dirty="0"/>
              <a:t>Meist kommt Sharepoint zum Einsatz, aber auch Wikis und (Unternehmens-)Blogs werden genutzt.</a:t>
            </a:r>
          </a:p>
          <a:p>
            <a:endParaRPr lang="de-DE"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Social</a:t>
            </a:r>
            <a:r>
              <a:rPr lang="de-DE" dirty="0"/>
              <a:t> Business als Nachfolger von ECM?</a:t>
            </a:r>
          </a:p>
        </p:txBody>
      </p:sp>
      <p:sp>
        <p:nvSpPr>
          <p:cNvPr id="3" name="Textplatzhalter 2"/>
          <p:cNvSpPr>
            <a:spLocks noGrp="1"/>
          </p:cNvSpPr>
          <p:nvPr>
            <p:ph type="body" sz="quarter" idx="13"/>
          </p:nvPr>
        </p:nvSpPr>
        <p:spPr/>
        <p:txBody>
          <a:bodyPr>
            <a:normAutofit lnSpcReduction="10000"/>
          </a:bodyPr>
          <a:lstStyle/>
          <a:p>
            <a:r>
              <a:rPr lang="de-DE" dirty="0"/>
              <a:t>Ein wenig Einbindung von Dokumenten-Technologien und Archiven in </a:t>
            </a:r>
            <a:r>
              <a:rPr lang="de-DE" dirty="0" err="1"/>
              <a:t>Social</a:t>
            </a:r>
            <a:r>
              <a:rPr lang="de-DE" dirty="0"/>
              <a:t>-Community- oder Portal-Software macht noch kein </a:t>
            </a:r>
            <a:r>
              <a:rPr lang="de-DE" dirty="0" err="1"/>
              <a:t>Social</a:t>
            </a:r>
            <a:r>
              <a:rPr lang="de-DE" dirty="0"/>
              <a:t> Business aus</a:t>
            </a:r>
          </a:p>
          <a:p>
            <a:r>
              <a:rPr lang="de-DE" dirty="0"/>
              <a:t>Hier werden durch neue, andere Anbieter die Maßstäbe gesetzt. </a:t>
            </a:r>
          </a:p>
          <a:p>
            <a:r>
              <a:rPr lang="de-DE" dirty="0"/>
              <a:t>Wandel weg vom geschlossenen Dokument-Charakter hin zu Daten, die nur noch als </a:t>
            </a:r>
            <a:r>
              <a:rPr lang="de-DE" dirty="0" err="1"/>
              <a:t>Mash</a:t>
            </a:r>
            <a:r>
              <a:rPr lang="de-DE" dirty="0"/>
              <a:t>-</a:t>
            </a:r>
            <a:r>
              <a:rPr lang="de-DE" dirty="0" err="1"/>
              <a:t>Up</a:t>
            </a:r>
            <a:r>
              <a:rPr lang="de-DE" dirty="0"/>
              <a:t>-View eines Dokumentes zusammengebaut werden</a:t>
            </a:r>
          </a:p>
          <a:p>
            <a:r>
              <a:rPr lang="de-DE" dirty="0"/>
              <a:t>Die Anforderungen aus dem Web und der </a:t>
            </a:r>
            <a:r>
              <a:rPr lang="de-DE" dirty="0" err="1"/>
              <a:t>Social</a:t>
            </a:r>
            <a:r>
              <a:rPr lang="de-DE" dirty="0"/>
              <a:t>-Bewegung lassen sich mit überkommenen ECM-Ansätzen kaum bedienen</a:t>
            </a:r>
          </a:p>
          <a:p>
            <a:r>
              <a:rPr lang="de-DE" dirty="0"/>
              <a:t>ECM gilt in dieser Gemeinschaft heute bereits als veraltete </a:t>
            </a:r>
            <a:r>
              <a:rPr lang="de-DE" dirty="0" err="1"/>
              <a:t>Inhouse</a:t>
            </a:r>
            <a:r>
              <a:rPr lang="de-DE" dirty="0"/>
              <a:t>-Technologie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200" dirty="0" err="1"/>
              <a:t>Social</a:t>
            </a:r>
            <a:r>
              <a:rPr lang="de-DE" sz="3200" dirty="0"/>
              <a:t> vs. E-Mail</a:t>
            </a:r>
          </a:p>
        </p:txBody>
      </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E-Mail</a:t>
            </a:r>
          </a:p>
        </p:txBody>
      </p:sp>
      <p:graphicFrame>
        <p:nvGraphicFramePr>
          <p:cNvPr id="4" name="Tabelle 3"/>
          <p:cNvGraphicFramePr>
            <a:graphicFrameLocks noGrp="1"/>
          </p:cNvGraphicFramePr>
          <p:nvPr/>
        </p:nvGraphicFramePr>
        <p:xfrm>
          <a:off x="1043608" y="1052736"/>
          <a:ext cx="7776864" cy="5088608"/>
        </p:xfrm>
        <a:graphic>
          <a:graphicData uri="http://schemas.openxmlformats.org/drawingml/2006/table">
            <a:tbl>
              <a:tblPr firstRow="1" bandRow="1">
                <a:tableStyleId>{5940675A-B579-460E-94D1-54222C63F5DA}</a:tableStyleId>
              </a:tblPr>
              <a:tblGrid>
                <a:gridCol w="1512168">
                  <a:extLst>
                    <a:ext uri="{9D8B030D-6E8A-4147-A177-3AD203B41FA5}">
                      <a16:colId xmlns:a16="http://schemas.microsoft.com/office/drawing/2014/main" val="20000"/>
                    </a:ext>
                  </a:extLst>
                </a:gridCol>
                <a:gridCol w="6264696">
                  <a:extLst>
                    <a:ext uri="{9D8B030D-6E8A-4147-A177-3AD203B41FA5}">
                      <a16:colId xmlns:a16="http://schemas.microsoft.com/office/drawing/2014/main" val="20001"/>
                    </a:ext>
                  </a:extLst>
                </a:gridCol>
              </a:tblGrid>
              <a:tr h="472052">
                <a:tc>
                  <a:txBody>
                    <a:bodyPr/>
                    <a:lstStyle/>
                    <a:p>
                      <a:r>
                        <a:rPr lang="en-US" b="1" dirty="0">
                          <a:solidFill>
                            <a:srgbClr val="323232"/>
                          </a:solidFill>
                          <a:latin typeface="Arial" pitchFamily="34" charset="0"/>
                          <a:cs typeface="Arial" pitchFamily="34" charset="0"/>
                        </a:rPr>
                        <a:t>3.146 billion </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Number of email accounts worldwide</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72052">
                <a:tc>
                  <a:txBody>
                    <a:bodyPr/>
                    <a:lstStyle/>
                    <a:p>
                      <a:r>
                        <a:rPr lang="en-US" b="1" dirty="0">
                          <a:solidFill>
                            <a:srgbClr val="323232"/>
                          </a:solidFill>
                          <a:latin typeface="Arial" pitchFamily="34" charset="0"/>
                          <a:cs typeface="Arial" pitchFamily="34" charset="0"/>
                        </a:rPr>
                        <a:t>27.6%</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Microsoft Outlook was the most popular email client</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72052">
                <a:tc>
                  <a:txBody>
                    <a:bodyPr/>
                    <a:lstStyle/>
                    <a:p>
                      <a:r>
                        <a:rPr lang="en-US" b="1" dirty="0">
                          <a:solidFill>
                            <a:srgbClr val="323232"/>
                          </a:solidFill>
                          <a:latin typeface="Arial" pitchFamily="34" charset="0"/>
                          <a:cs typeface="Arial" pitchFamily="34" charset="0"/>
                        </a:rPr>
                        <a:t>19%</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Percentage of spam emails delivered to corporate email inboxes despite spam filters</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72052">
                <a:tc>
                  <a:txBody>
                    <a:bodyPr/>
                    <a:lstStyle/>
                    <a:p>
                      <a:r>
                        <a:rPr lang="en-US" b="1" dirty="0">
                          <a:solidFill>
                            <a:srgbClr val="323232"/>
                          </a:solidFill>
                          <a:latin typeface="Arial" pitchFamily="34" charset="0"/>
                          <a:cs typeface="Arial" pitchFamily="34" charset="0"/>
                        </a:rPr>
                        <a:t>112</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Number of emails sent and received per day by the average corporate user</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72052">
                <a:tc>
                  <a:txBody>
                    <a:bodyPr/>
                    <a:lstStyle/>
                    <a:p>
                      <a:r>
                        <a:rPr lang="en-US" b="1" dirty="0">
                          <a:solidFill>
                            <a:srgbClr val="323232"/>
                          </a:solidFill>
                          <a:latin typeface="Arial" pitchFamily="34" charset="0"/>
                          <a:cs typeface="Arial" pitchFamily="34" charset="0"/>
                        </a:rPr>
                        <a:t>71%</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Percentage of worldwide email traffic that was spam (November 2011).</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72052">
                <a:tc>
                  <a:txBody>
                    <a:bodyPr/>
                    <a:lstStyle/>
                    <a:p>
                      <a:r>
                        <a:rPr lang="en-US" b="1" dirty="0">
                          <a:solidFill>
                            <a:srgbClr val="323232"/>
                          </a:solidFill>
                          <a:latin typeface="Arial" pitchFamily="34" charset="0"/>
                          <a:cs typeface="Arial" pitchFamily="34" charset="0"/>
                        </a:rPr>
                        <a:t>360 million </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Total number of Hotmail users (largest email service in the world).</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72052">
                <a:tc>
                  <a:txBody>
                    <a:bodyPr/>
                    <a:lstStyle/>
                    <a:p>
                      <a:r>
                        <a:rPr lang="en-US" b="1" dirty="0">
                          <a:solidFill>
                            <a:srgbClr val="323232"/>
                          </a:solidFill>
                          <a:latin typeface="Arial" pitchFamily="34" charset="0"/>
                          <a:cs typeface="Arial" pitchFamily="34" charset="0"/>
                        </a:rPr>
                        <a:t>$44.25 </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The estimated return on $1 invested in email marketing in 2011.</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72052">
                <a:tc>
                  <a:txBody>
                    <a:bodyPr/>
                    <a:lstStyle/>
                    <a:p>
                      <a:r>
                        <a:rPr lang="en-US" b="1" dirty="0">
                          <a:solidFill>
                            <a:srgbClr val="323232"/>
                          </a:solidFill>
                          <a:latin typeface="Arial" pitchFamily="34" charset="0"/>
                          <a:cs typeface="Arial" pitchFamily="34" charset="0"/>
                        </a:rPr>
                        <a:t>40</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Years since the first email was sent, in 1971</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72052">
                <a:tc>
                  <a:txBody>
                    <a:bodyPr/>
                    <a:lstStyle/>
                    <a:p>
                      <a:r>
                        <a:rPr lang="en-US" b="1" dirty="0">
                          <a:solidFill>
                            <a:srgbClr val="323232"/>
                          </a:solidFill>
                          <a:latin typeface="Arial" pitchFamily="34" charset="0"/>
                          <a:cs typeface="Arial" pitchFamily="34" charset="0"/>
                        </a:rPr>
                        <a:t>0.39%</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en-US" dirty="0">
                          <a:solidFill>
                            <a:srgbClr val="323232"/>
                          </a:solidFill>
                          <a:latin typeface="Arial" pitchFamily="34" charset="0"/>
                          <a:cs typeface="Arial" pitchFamily="34" charset="0"/>
                        </a:rPr>
                        <a:t>Percentage of email that was malicious (November 2011).</a:t>
                      </a:r>
                      <a:endParaRPr lang="de-DE" dirty="0">
                        <a:solidFill>
                          <a:srgbClr val="323232"/>
                        </a:solidFill>
                        <a:latin typeface="Arial" pitchFamily="34" charset="0"/>
                        <a:cs typeface="Arial"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bl>
          </a:graphicData>
        </a:graphic>
      </p:graphicFrame>
      <p:sp>
        <p:nvSpPr>
          <p:cNvPr id="5" name="Textfeld 4"/>
          <p:cNvSpPr txBox="1"/>
          <p:nvPr/>
        </p:nvSpPr>
        <p:spPr>
          <a:xfrm>
            <a:off x="6989243" y="6481911"/>
            <a:ext cx="2154757"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a:t>
            </a:r>
            <a:r>
              <a:rPr lang="de-DE" sz="800" dirty="0" err="1">
                <a:solidFill>
                  <a:srgbClr val="323232"/>
                </a:solidFill>
                <a:latin typeface="Arial" pitchFamily="34" charset="0"/>
                <a:cs typeface="Arial" pitchFamily="34" charset="0"/>
              </a:rPr>
              <a:t>Pingdom</a:t>
            </a:r>
            <a:r>
              <a:rPr lang="de-DE" sz="800" dirty="0">
                <a:solidFill>
                  <a:srgbClr val="323232"/>
                </a:solidFill>
                <a:latin typeface="Arial" pitchFamily="34" charset="0"/>
                <a:cs typeface="Arial" pitchFamily="34" charset="0"/>
              </a:rPr>
              <a:t>: </a:t>
            </a:r>
            <a:r>
              <a:rPr lang="en-US" sz="800" dirty="0">
                <a:solidFill>
                  <a:srgbClr val="323232"/>
                </a:solidFill>
                <a:latin typeface="Arial" pitchFamily="34" charset="0"/>
                <a:cs typeface="Arial" pitchFamily="34" charset="0"/>
              </a:rPr>
              <a:t>Internet 2011 in numbers</a:t>
            </a:r>
            <a:endParaRPr lang="de-DE" sz="800" dirty="0">
              <a:solidFill>
                <a:srgbClr val="323232"/>
              </a:solidFill>
              <a:latin typeface="Arial" pitchFamily="34" charset="0"/>
              <a:cs typeface="Arial"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200" dirty="0"/>
              <a:t>Der Europäische Social Media und E-Mail Monitor </a:t>
            </a:r>
          </a:p>
        </p:txBody>
      </p:sp>
      <p:pic>
        <p:nvPicPr>
          <p:cNvPr id="4" name="Inhaltsplatzhalter 3" descr="digitaler_dialog.jpg"/>
          <p:cNvPicPr>
            <a:picLocks noGrp="1" noChangeAspect="1"/>
          </p:cNvPicPr>
          <p:nvPr>
            <p:ph idx="4294967295"/>
          </p:nvPr>
        </p:nvPicPr>
        <p:blipFill>
          <a:blip r:embed="rId2" cstate="print"/>
          <a:stretch>
            <a:fillRect/>
          </a:stretch>
        </p:blipFill>
        <p:spPr>
          <a:xfrm>
            <a:off x="827584" y="1268760"/>
            <a:ext cx="7559675" cy="4897437"/>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Portale, </a:t>
            </a:r>
            <a:r>
              <a:rPr lang="de-DE" dirty="0" err="1"/>
              <a:t>Apps</a:t>
            </a:r>
            <a:r>
              <a:rPr lang="de-DE" dirty="0"/>
              <a:t> und Mobile</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de-DE" dirty="0"/>
              <a:t>Ablösung der E-Mail durch Portale?</a:t>
            </a:r>
          </a:p>
          <a:p>
            <a:pPr lvl="1">
              <a:buFont typeface="Arial" pitchFamily="34" charset="0"/>
              <a:buChar char="•"/>
            </a:pPr>
            <a:r>
              <a:rPr lang="de-DE" dirty="0"/>
              <a:t>Immer mehr Bestellportale und Unternehmensportale werden genutzt</a:t>
            </a:r>
          </a:p>
          <a:p>
            <a:pPr lvl="1">
              <a:buFont typeface="Arial" pitchFamily="34" charset="0"/>
              <a:buChar char="•"/>
            </a:pPr>
            <a:r>
              <a:rPr lang="de-DE" dirty="0"/>
              <a:t>E-Mail in Communities: XING-Mail / </a:t>
            </a:r>
            <a:r>
              <a:rPr lang="de-DE" dirty="0" err="1"/>
              <a:t>Facebook</a:t>
            </a:r>
            <a:r>
              <a:rPr lang="de-DE" dirty="0"/>
              <a:t>-Mail - keine Trennung mehr zwischen </a:t>
            </a:r>
            <a:r>
              <a:rPr lang="de-DE" dirty="0" err="1"/>
              <a:t>Social</a:t>
            </a:r>
            <a:r>
              <a:rPr lang="de-DE" dirty="0"/>
              <a:t> Network Messages und E-Mail</a:t>
            </a:r>
          </a:p>
          <a:p>
            <a:pPr>
              <a:buFont typeface="Arial" pitchFamily="34" charset="0"/>
              <a:buChar char="•"/>
            </a:pPr>
            <a:r>
              <a:rPr lang="de-DE" dirty="0"/>
              <a:t>E-Mails auf </a:t>
            </a:r>
            <a:r>
              <a:rPr lang="de-DE" dirty="0" err="1"/>
              <a:t>Smartphones</a:t>
            </a:r>
            <a:r>
              <a:rPr lang="de-DE" dirty="0"/>
              <a:t> die wichtigsten Anwendungen – Optimierung der Mail- und Newsletter-Gestaltung (HTML) sowie Kommunikations-</a:t>
            </a:r>
            <a:r>
              <a:rPr lang="de-DE" dirty="0" err="1"/>
              <a:t>Usability</a:t>
            </a:r>
            <a:r>
              <a:rPr lang="de-DE" dirty="0"/>
              <a:t> für den mobilen Bereich</a:t>
            </a:r>
          </a:p>
          <a:p>
            <a:pPr lvl="1">
              <a:buFont typeface="Arial" pitchFamily="34" charset="0"/>
              <a:buChar char="•"/>
            </a:pPr>
            <a:r>
              <a:rPr lang="de-DE" dirty="0"/>
              <a:t>Business </a:t>
            </a:r>
            <a:r>
              <a:rPr lang="de-DE" dirty="0" err="1"/>
              <a:t>Apps</a:t>
            </a:r>
            <a:r>
              <a:rPr lang="de-DE" dirty="0"/>
              <a:t> für geschäftliche Tätigkeiten können auch E-Mail ersetzen</a:t>
            </a:r>
          </a:p>
          <a:p>
            <a:pPr>
              <a:buFont typeface="Arial" pitchFamily="34" charset="0"/>
              <a:buChar char="•"/>
            </a:pPr>
            <a:endParaRPr lang="de-DE" dirty="0"/>
          </a:p>
          <a:p>
            <a:endParaRPr lang="de-DE"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Microblogging</a:t>
            </a:r>
            <a:endParaRPr lang="de-DE" dirty="0"/>
          </a:p>
        </p:txBody>
      </p:sp>
      <p:sp>
        <p:nvSpPr>
          <p:cNvPr id="3" name="Inhaltsplatzhalter 2"/>
          <p:cNvSpPr>
            <a:spLocks noGrp="1"/>
          </p:cNvSpPr>
          <p:nvPr>
            <p:ph type="body" sz="quarter" idx="13"/>
          </p:nvPr>
        </p:nvSpPr>
        <p:spPr>
          <a:prstGeom prst="rect">
            <a:avLst/>
          </a:prstGeom>
        </p:spPr>
        <p:txBody>
          <a:bodyPr>
            <a:normAutofit/>
          </a:bodyPr>
          <a:lstStyle/>
          <a:p>
            <a:pPr>
              <a:spcAft>
                <a:spcPts val="600"/>
              </a:spcAft>
              <a:buFont typeface="Arial" pitchFamily="34" charset="0"/>
              <a:buChar char="•"/>
            </a:pPr>
            <a:r>
              <a:rPr lang="de-DE" dirty="0" err="1"/>
              <a:t>Twitter</a:t>
            </a:r>
            <a:r>
              <a:rPr lang="de-DE" dirty="0"/>
              <a:t> als Mittel für die geschäftliche Kommunikation? Bestellformulare </a:t>
            </a:r>
            <a:r>
              <a:rPr lang="de-DE" dirty="0" err="1"/>
              <a:t>twittern</a:t>
            </a:r>
            <a:r>
              <a:rPr lang="de-DE" dirty="0"/>
              <a:t>?</a:t>
            </a:r>
          </a:p>
          <a:p>
            <a:pPr>
              <a:spcAft>
                <a:spcPts val="600"/>
              </a:spcAft>
              <a:buFont typeface="Arial" pitchFamily="34" charset="0"/>
              <a:buChar char="•"/>
            </a:pPr>
            <a:r>
              <a:rPr lang="de-DE" dirty="0"/>
              <a:t>Unternehmensinterne Kurznachrichten per </a:t>
            </a:r>
            <a:r>
              <a:rPr lang="de-DE" dirty="0" err="1"/>
              <a:t>Microblogging</a:t>
            </a:r>
            <a:endParaRPr lang="de-DE" dirty="0"/>
          </a:p>
          <a:p>
            <a:pPr>
              <a:spcAft>
                <a:spcPts val="600"/>
              </a:spcAft>
              <a:buFont typeface="Arial" pitchFamily="34" charset="0"/>
              <a:buChar char="•"/>
            </a:pPr>
            <a:r>
              <a:rPr lang="de-DE" dirty="0" err="1"/>
              <a:t>Microblogs</a:t>
            </a:r>
            <a:r>
              <a:rPr lang="de-DE" dirty="0"/>
              <a:t> in sozialen Netzwerken wie XING oder Facebook – als Statusmeldung</a:t>
            </a:r>
          </a:p>
          <a:p>
            <a:pPr>
              <a:spcAft>
                <a:spcPts val="600"/>
              </a:spcAft>
              <a:buFont typeface="Arial" pitchFamily="34" charset="0"/>
              <a:buChar char="•"/>
            </a:pPr>
            <a:r>
              <a:rPr lang="de-DE" dirty="0"/>
              <a:t>Nachrichten und auf Dokumente nur noch verlinken?</a:t>
            </a:r>
          </a:p>
          <a:p>
            <a:pPr lvl="1">
              <a:buFont typeface="Arial" pitchFamily="34" charset="0"/>
              <a:buChar char="•"/>
            </a:pPr>
            <a:r>
              <a:rPr lang="de-DE" dirty="0"/>
              <a:t>Ist dies der schnellere Weg als per E-Mail?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cap="small" dirty="0"/>
              <a:t>4	EIM Trends </a:t>
            </a:r>
            <a:br>
              <a:rPr lang="de-DE" cap="small" dirty="0"/>
            </a:br>
            <a:r>
              <a:rPr lang="de-DE" cap="small" dirty="0"/>
              <a:t>	aus Anwendersicht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Übersicht Wichtige Themen aus Anwendersicht</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de-DE" dirty="0"/>
              <a:t>Rechnungseingang</a:t>
            </a:r>
          </a:p>
          <a:p>
            <a:pPr>
              <a:buFont typeface="Arial" pitchFamily="34" charset="0"/>
              <a:buChar char="•"/>
            </a:pPr>
            <a:r>
              <a:rPr lang="de-DE" dirty="0"/>
              <a:t>Elektronische Akte</a:t>
            </a:r>
          </a:p>
          <a:p>
            <a:pPr>
              <a:buFont typeface="Arial" pitchFamily="34" charset="0"/>
              <a:buChar char="•"/>
            </a:pPr>
            <a:r>
              <a:rPr lang="de-DE" dirty="0"/>
              <a:t>Revisionssichere Archivierung</a:t>
            </a:r>
          </a:p>
          <a:p>
            <a:pPr>
              <a:buFont typeface="Arial" pitchFamily="34" charset="0"/>
              <a:buChar char="•"/>
            </a:pPr>
            <a:r>
              <a:rPr lang="de-DE" dirty="0"/>
              <a:t>BPM Business </a:t>
            </a:r>
            <a:r>
              <a:rPr lang="de-DE" dirty="0" err="1"/>
              <a:t>Process</a:t>
            </a:r>
            <a:r>
              <a:rPr lang="de-DE" dirty="0"/>
              <a:t> Management</a:t>
            </a:r>
          </a:p>
          <a:p>
            <a:pPr>
              <a:buFont typeface="Arial" pitchFamily="34" charset="0"/>
              <a:buChar char="•"/>
            </a:pPr>
            <a:r>
              <a:rPr lang="de-DE" dirty="0"/>
              <a:t>Collaboration</a:t>
            </a:r>
          </a:p>
          <a:p>
            <a:r>
              <a:rPr lang="de-DE" dirty="0" err="1"/>
              <a:t>Search</a:t>
            </a:r>
            <a:endParaRPr lang="de-DE" dirty="0"/>
          </a:p>
          <a:p>
            <a:pPr>
              <a:buNone/>
            </a:pPr>
            <a:endParaRPr lang="de-DE"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normAutofit/>
          </a:bodyPr>
          <a:lstStyle/>
          <a:p>
            <a:pPr lvl="0"/>
            <a:r>
              <a:rPr lang="de-DE" sz="3200" dirty="0"/>
              <a:t>Rechnungseingang</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de-DE"/>
              <a:t>Elektronische Rechnungen</a:t>
            </a:r>
            <a:endParaRPr lang="de-DE" dirty="0"/>
          </a:p>
        </p:txBody>
      </p:sp>
      <p:sp>
        <p:nvSpPr>
          <p:cNvPr id="87043" name="Rectangle 3"/>
          <p:cNvSpPr>
            <a:spLocks noGrp="1" noChangeArrowheads="1"/>
          </p:cNvSpPr>
          <p:nvPr>
            <p:ph type="body" idx="13"/>
          </p:nvPr>
        </p:nvSpPr>
        <p:spPr>
          <a:xfrm>
            <a:off x="827088" y="1125538"/>
            <a:ext cx="7561262" cy="5183187"/>
          </a:xfrm>
        </p:spPr>
        <p:txBody>
          <a:bodyPr>
            <a:normAutofit/>
          </a:bodyPr>
          <a:lstStyle/>
          <a:p>
            <a:r>
              <a:rPr lang="de-DE" dirty="0"/>
              <a:t>Die automatische Erfassung von </a:t>
            </a:r>
            <a:r>
              <a:rPr lang="de-DE" dirty="0" err="1"/>
              <a:t>Eingangsrechnun</a:t>
            </a:r>
            <a:r>
              <a:rPr lang="de-DE" dirty="0"/>
              <a:t>-gen versucht die auf Papier vorhandenen unterneh-mensrelevanten Informationen zu erkennen und in eine elektronische Repräsentation zu </a:t>
            </a:r>
            <a:r>
              <a:rPr lang="de-DE" dirty="0" err="1"/>
              <a:t>transformie-ren</a:t>
            </a:r>
            <a:r>
              <a:rPr lang="de-DE" dirty="0"/>
              <a:t>, so dass sie mit den vorhandenen Daten und Prozessen von ERP- oder Workflow-Management-Systemen kombiniert und weiterverarbeitet werden können. </a:t>
            </a:r>
          </a:p>
          <a:p>
            <a:r>
              <a:rPr lang="de-DE" dirty="0"/>
              <a:t>Auf dem Markt werden zahlreiche Systeme angeboten, die den Prozess der </a:t>
            </a:r>
            <a:r>
              <a:rPr lang="de-DE" dirty="0" err="1"/>
              <a:t>Rechnungsver-arbeitung</a:t>
            </a:r>
            <a:r>
              <a:rPr lang="de-DE" dirty="0"/>
              <a:t> ganz unterschiedlich fokussieren. </a:t>
            </a:r>
          </a:p>
          <a:p>
            <a:pPr>
              <a:buNone/>
            </a:pPr>
            <a:endParaRPr lang="de-DE" dirty="0"/>
          </a:p>
        </p:txBody>
      </p:sp>
      <p:sp>
        <p:nvSpPr>
          <p:cNvPr id="6" name="Textfeld 5"/>
          <p:cNvSpPr txBox="1"/>
          <p:nvPr/>
        </p:nvSpPr>
        <p:spPr>
          <a:xfrm>
            <a:off x="4572000" y="6237312"/>
            <a:ext cx="4333238" cy="338554"/>
          </a:xfrm>
          <a:prstGeom prst="rect">
            <a:avLst/>
          </a:prstGeom>
          <a:noFill/>
        </p:spPr>
        <p:txBody>
          <a:bodyPr wrap="none" rtlCol="0">
            <a:spAutoFit/>
          </a:bodyPr>
          <a:lstStyle/>
          <a:p>
            <a:r>
              <a:rPr lang="de-DE" sz="800" dirty="0"/>
              <a:t>(http://www3.dfki.uni-kl.de/agd/dengel/content/e157/e190/e192/Ausschnitt_der_Studie_ger.pdf)</a:t>
            </a:r>
          </a:p>
          <a:p>
            <a:endParaRPr lang="de-DE" sz="800"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br>
              <a:rPr lang="de-DE" dirty="0"/>
            </a:br>
            <a:r>
              <a:rPr lang="de-DE" dirty="0"/>
              <a:t>Systematisierung von Prozessvorgängen</a:t>
            </a:r>
            <a:br>
              <a:rPr lang="de-DE" dirty="0"/>
            </a:br>
            <a:endParaRPr lang="de-DE" dirty="0"/>
          </a:p>
        </p:txBody>
      </p:sp>
      <p:grpSp>
        <p:nvGrpSpPr>
          <p:cNvPr id="41" name="Gruppieren 40"/>
          <p:cNvGrpSpPr/>
          <p:nvPr/>
        </p:nvGrpSpPr>
        <p:grpSpPr>
          <a:xfrm>
            <a:off x="1691680" y="1268760"/>
            <a:ext cx="5256584" cy="5088343"/>
            <a:chOff x="2071670" y="1714488"/>
            <a:chExt cx="4464051" cy="4321176"/>
          </a:xfrm>
        </p:grpSpPr>
        <p:sp>
          <p:nvSpPr>
            <p:cNvPr id="115" name="Rectangle 3"/>
            <p:cNvSpPr>
              <a:spLocks noChangeArrowheads="1"/>
            </p:cNvSpPr>
            <p:nvPr/>
          </p:nvSpPr>
          <p:spPr bwMode="auto">
            <a:xfrm>
              <a:off x="2143107" y="1714488"/>
              <a:ext cx="4392613" cy="4321175"/>
            </a:xfrm>
            <a:prstGeom prst="rect">
              <a:avLst/>
            </a:prstGeom>
            <a:solidFill>
              <a:srgbClr val="0066CC">
                <a:alpha val="20000"/>
              </a:srgbClr>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16" name="Line 4"/>
            <p:cNvSpPr>
              <a:spLocks noChangeShapeType="1"/>
            </p:cNvSpPr>
            <p:nvPr/>
          </p:nvSpPr>
          <p:spPr bwMode="auto">
            <a:xfrm>
              <a:off x="2216132" y="4164001"/>
              <a:ext cx="4319588" cy="0"/>
            </a:xfrm>
            <a:prstGeom prst="line">
              <a:avLst/>
            </a:prstGeom>
            <a:noFill/>
            <a:ln w="28575">
              <a:solidFill>
                <a:srgbClr val="D03323"/>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17" name="Line 5"/>
            <p:cNvSpPr>
              <a:spLocks noChangeShapeType="1"/>
            </p:cNvSpPr>
            <p:nvPr/>
          </p:nvSpPr>
          <p:spPr bwMode="auto">
            <a:xfrm>
              <a:off x="4664057" y="1787513"/>
              <a:ext cx="0" cy="2376488"/>
            </a:xfrm>
            <a:prstGeom prst="line">
              <a:avLst/>
            </a:prstGeom>
            <a:noFill/>
            <a:ln w="28575">
              <a:solidFill>
                <a:srgbClr val="D03323"/>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18" name="Text Box 6"/>
            <p:cNvSpPr txBox="1">
              <a:spLocks noChangeArrowheads="1"/>
            </p:cNvSpPr>
            <p:nvPr/>
          </p:nvSpPr>
          <p:spPr bwMode="auto">
            <a:xfrm>
              <a:off x="3151170" y="1908163"/>
              <a:ext cx="1200150" cy="284163"/>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a:ln>
                    <a:noFill/>
                  </a:ln>
                  <a:solidFill>
                    <a:srgbClr val="000000"/>
                  </a:solidFill>
                  <a:effectLst/>
                  <a:uLnTx/>
                  <a:uFillTx/>
                </a:rPr>
                <a:t>Alle Prozesse</a:t>
              </a:r>
            </a:p>
          </p:txBody>
        </p:sp>
        <p:sp>
          <p:nvSpPr>
            <p:cNvPr id="119" name="Text Box 7"/>
            <p:cNvSpPr txBox="1">
              <a:spLocks noChangeArrowheads="1"/>
            </p:cNvSpPr>
            <p:nvPr/>
          </p:nvSpPr>
          <p:spPr bwMode="auto">
            <a:xfrm>
              <a:off x="4943457" y="1909751"/>
              <a:ext cx="1217613" cy="284162"/>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a:ln>
                    <a:noFill/>
                  </a:ln>
                  <a:solidFill>
                    <a:srgbClr val="000000"/>
                  </a:solidFill>
                  <a:effectLst/>
                  <a:uLnTx/>
                  <a:uFillTx/>
                </a:rPr>
                <a:t>Einzelprozess</a:t>
              </a:r>
            </a:p>
          </p:txBody>
        </p:sp>
        <p:sp>
          <p:nvSpPr>
            <p:cNvPr id="120" name="Text Box 8"/>
            <p:cNvSpPr txBox="1">
              <a:spLocks noChangeArrowheads="1"/>
            </p:cNvSpPr>
            <p:nvPr/>
          </p:nvSpPr>
          <p:spPr bwMode="auto">
            <a:xfrm>
              <a:off x="2071670" y="3082913"/>
              <a:ext cx="728662" cy="284163"/>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a:ln>
                    <a:noFill/>
                  </a:ln>
                  <a:solidFill>
                    <a:srgbClr val="000000"/>
                  </a:solidFill>
                  <a:effectLst/>
                  <a:uLnTx/>
                  <a:uFillTx/>
                </a:rPr>
                <a:t>Projekt</a:t>
              </a:r>
            </a:p>
          </p:txBody>
        </p:sp>
        <p:sp>
          <p:nvSpPr>
            <p:cNvPr id="121" name="Text Box 9"/>
            <p:cNvSpPr txBox="1">
              <a:spLocks noChangeArrowheads="1"/>
            </p:cNvSpPr>
            <p:nvPr/>
          </p:nvSpPr>
          <p:spPr bwMode="auto">
            <a:xfrm>
              <a:off x="2143107" y="4954576"/>
              <a:ext cx="550863" cy="284162"/>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a:ln>
                    <a:noFill/>
                  </a:ln>
                  <a:solidFill>
                    <a:srgbClr val="000000"/>
                  </a:solidFill>
                  <a:effectLst/>
                  <a:uLnTx/>
                  <a:uFillTx/>
                </a:rPr>
                <a:t>Linie</a:t>
              </a:r>
            </a:p>
          </p:txBody>
        </p:sp>
        <p:grpSp>
          <p:nvGrpSpPr>
            <p:cNvPr id="3" name="Group 10"/>
            <p:cNvGrpSpPr>
              <a:grpSpLocks/>
            </p:cNvGrpSpPr>
            <p:nvPr/>
          </p:nvGrpSpPr>
          <p:grpSpPr bwMode="auto">
            <a:xfrm>
              <a:off x="4735496" y="2290751"/>
              <a:ext cx="1800225" cy="1873250"/>
              <a:chOff x="2653" y="1298"/>
              <a:chExt cx="1134" cy="1180"/>
            </a:xfrm>
          </p:grpSpPr>
          <p:sp>
            <p:nvSpPr>
              <p:cNvPr id="145" name="Rectangle 11"/>
              <p:cNvSpPr>
                <a:spLocks noChangeArrowheads="1"/>
              </p:cNvSpPr>
              <p:nvPr/>
            </p:nvSpPr>
            <p:spPr bwMode="auto">
              <a:xfrm rot="-16200000">
                <a:off x="2630" y="1321"/>
                <a:ext cx="1180" cy="1134"/>
              </a:xfrm>
              <a:prstGeom prst="rect">
                <a:avLst/>
              </a:prstGeom>
              <a:solidFill>
                <a:srgbClr val="D03323"/>
              </a:solidFill>
              <a:ln w="9525">
                <a:noFill/>
                <a:miter lim="800000"/>
                <a:headEnd/>
                <a:tailEnd/>
              </a:ln>
              <a:effectLst/>
            </p:spPr>
            <p:txBody>
              <a:bodyPr rot="10800000" vert="eaVert"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6" name="Rectangle 12"/>
              <p:cNvSpPr>
                <a:spLocks noChangeArrowheads="1"/>
              </p:cNvSpPr>
              <p:nvPr/>
            </p:nvSpPr>
            <p:spPr bwMode="auto">
              <a:xfrm>
                <a:off x="2699" y="1389"/>
                <a:ext cx="885" cy="291"/>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Business </a:t>
                </a:r>
                <a:r>
                  <a:rPr kumimoji="0" lang="de-DE" sz="1200" b="0" i="0" u="none" strike="noStrike" kern="0" cap="none" spc="0" normalizeH="0" baseline="0" noProof="0" dirty="0" err="1">
                    <a:ln>
                      <a:noFill/>
                    </a:ln>
                    <a:solidFill>
                      <a:schemeClr val="bg1"/>
                    </a:solidFill>
                    <a:effectLst/>
                    <a:uLnTx/>
                    <a:uFillTx/>
                  </a:rPr>
                  <a:t>Process</a:t>
                </a:r>
                <a:endParaRPr kumimoji="0" lang="de-DE" sz="12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Reengineering</a:t>
                </a:r>
                <a:endParaRPr kumimoji="0" lang="de-DE" sz="1200" b="0" i="0" u="none" strike="noStrike" kern="0" cap="none" spc="0" normalizeH="0" baseline="0" noProof="0" dirty="0">
                  <a:ln>
                    <a:noFill/>
                  </a:ln>
                  <a:solidFill>
                    <a:schemeClr val="bg1"/>
                  </a:solidFill>
                  <a:effectLst/>
                  <a:uLnTx/>
                  <a:uFillTx/>
                </a:endParaRPr>
              </a:p>
            </p:txBody>
          </p:sp>
          <p:sp>
            <p:nvSpPr>
              <p:cNvPr id="147" name="Rectangle 13"/>
              <p:cNvSpPr>
                <a:spLocks noChangeArrowheads="1"/>
              </p:cNvSpPr>
              <p:nvPr/>
            </p:nvSpPr>
            <p:spPr bwMode="auto">
              <a:xfrm>
                <a:off x="2789" y="1888"/>
                <a:ext cx="514" cy="266"/>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br>
                  <a:rPr kumimoji="0" lang="de-DE" sz="1800" b="0" i="0" u="none" strike="noStrike" kern="0" cap="none" spc="0" normalizeH="0" baseline="0" noProof="0">
                    <a:ln>
                      <a:noFill/>
                    </a:ln>
                    <a:solidFill>
                      <a:sysClr val="windowText" lastClr="000000"/>
                    </a:solidFill>
                    <a:effectLst/>
                    <a:uLnTx/>
                    <a:uFillTx/>
                  </a:rPr>
                </a:br>
                <a:r>
                  <a:rPr kumimoji="0" lang="de-DE" sz="1800" b="0" i="0" u="none" strike="noStrike" kern="0" cap="none" spc="0" normalizeH="0" baseline="0" noProof="0">
                    <a:ln>
                      <a:noFill/>
                    </a:ln>
                    <a:solidFill>
                      <a:sysClr val="windowText" lastClr="000000"/>
                    </a:solidFill>
                    <a:effectLst/>
                    <a:uLnTx/>
                    <a:uFillTx/>
                  </a:rPr>
                  <a:t>Six Sigma</a:t>
                </a:r>
              </a:p>
            </p:txBody>
          </p:sp>
          <p:sp>
            <p:nvSpPr>
              <p:cNvPr id="148" name="Rectangle 14"/>
              <p:cNvSpPr>
                <a:spLocks noChangeArrowheads="1"/>
              </p:cNvSpPr>
              <p:nvPr/>
            </p:nvSpPr>
            <p:spPr bwMode="auto">
              <a:xfrm>
                <a:off x="2775" y="1706"/>
                <a:ext cx="990" cy="291"/>
              </a:xfrm>
              <a:prstGeom prst="rect">
                <a:avLst/>
              </a:prstGeom>
              <a:solidFill>
                <a:srgbClr val="D03323"/>
              </a:solidFill>
              <a:ln w="9525">
                <a:noFill/>
                <a:miter lim="800000"/>
                <a:headEnd/>
                <a:tailEnd/>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Geschäftsprozess-</a:t>
                </a:r>
                <a:r>
                  <a:rPr kumimoji="0" lang="de-DE" sz="1200" b="0" i="0" u="none" strike="noStrike" kern="0" cap="none" spc="0" normalizeH="0" baseline="0" noProof="0" dirty="0" err="1">
                    <a:ln>
                      <a:noFill/>
                    </a:ln>
                    <a:solidFill>
                      <a:schemeClr val="bg1"/>
                    </a:solidFill>
                    <a:effectLst/>
                    <a:uLnTx/>
                    <a:uFillTx/>
                  </a:rPr>
                  <a:t>optimierung</a:t>
                </a:r>
                <a:endParaRPr kumimoji="0" lang="de-DE" sz="1200" b="0" i="0" u="none" strike="noStrike" kern="0" cap="none" spc="0" normalizeH="0" baseline="0" noProof="0" dirty="0">
                  <a:ln>
                    <a:noFill/>
                  </a:ln>
                  <a:solidFill>
                    <a:schemeClr val="bg1"/>
                  </a:solidFill>
                  <a:effectLst/>
                  <a:uLnTx/>
                  <a:uFillTx/>
                </a:endParaRPr>
              </a:p>
            </p:txBody>
          </p:sp>
          <p:sp>
            <p:nvSpPr>
              <p:cNvPr id="149" name="Rectangle 15"/>
              <p:cNvSpPr>
                <a:spLocks noChangeArrowheads="1"/>
              </p:cNvSpPr>
              <p:nvPr/>
            </p:nvSpPr>
            <p:spPr bwMode="auto">
              <a:xfrm>
                <a:off x="2699" y="2115"/>
                <a:ext cx="1076" cy="349"/>
              </a:xfrm>
              <a:prstGeom prst="rect">
                <a:avLst/>
              </a:prstGeom>
              <a:solidFill>
                <a:srgbClr val="D03323"/>
              </a:solidFill>
              <a:ln w="9525">
                <a:noFill/>
                <a:miter lim="800000"/>
                <a:headEnd/>
                <a:tailEnd/>
              </a:ln>
              <a:effec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br>
                  <a:rPr kumimoji="0" lang="de-DE" sz="1800" b="0" i="0" u="none" strike="noStrike" kern="0" cap="none" spc="0" normalizeH="0" baseline="0" noProof="0" dirty="0">
                    <a:ln>
                      <a:noFill/>
                    </a:ln>
                    <a:solidFill>
                      <a:schemeClr val="bg1"/>
                    </a:solidFill>
                    <a:effectLst/>
                    <a:uLnTx/>
                    <a:uFillTx/>
                  </a:rPr>
                </a:br>
                <a:r>
                  <a:rPr kumimoji="0" lang="de-DE" sz="1200" b="0" i="0" u="none" strike="noStrike" kern="0" cap="none" spc="0" normalizeH="0" baseline="0" noProof="0" dirty="0">
                    <a:ln>
                      <a:noFill/>
                    </a:ln>
                    <a:solidFill>
                      <a:schemeClr val="bg1"/>
                    </a:solidFill>
                    <a:effectLst/>
                    <a:uLnTx/>
                    <a:uFillTx/>
                  </a:rPr>
                  <a:t>Workflowmanagement</a:t>
                </a:r>
              </a:p>
            </p:txBody>
          </p:sp>
        </p:grpSp>
        <p:sp>
          <p:nvSpPr>
            <p:cNvPr id="123" name="Line 16"/>
            <p:cNvSpPr>
              <a:spLocks noChangeShapeType="1"/>
            </p:cNvSpPr>
            <p:nvPr/>
          </p:nvSpPr>
          <p:spPr bwMode="auto">
            <a:xfrm>
              <a:off x="4664057" y="4235438"/>
              <a:ext cx="0" cy="1800225"/>
            </a:xfrm>
            <a:prstGeom prst="line">
              <a:avLst/>
            </a:prstGeom>
            <a:noFill/>
            <a:ln w="38100">
              <a:solidFill>
                <a:srgbClr val="D03323"/>
              </a:solidFill>
              <a:round/>
              <a:headEnd/>
              <a:tailEn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grpSp>
          <p:nvGrpSpPr>
            <p:cNvPr id="4" name="Group 17"/>
            <p:cNvGrpSpPr>
              <a:grpSpLocks/>
            </p:cNvGrpSpPr>
            <p:nvPr/>
          </p:nvGrpSpPr>
          <p:grpSpPr bwMode="auto">
            <a:xfrm>
              <a:off x="4664057" y="4235439"/>
              <a:ext cx="1871663" cy="1800225"/>
              <a:chOff x="2608" y="2523"/>
              <a:chExt cx="1179" cy="1134"/>
            </a:xfrm>
          </p:grpSpPr>
          <p:grpSp>
            <p:nvGrpSpPr>
              <p:cNvPr id="5" name="Group 18"/>
              <p:cNvGrpSpPr>
                <a:grpSpLocks/>
              </p:cNvGrpSpPr>
              <p:nvPr/>
            </p:nvGrpSpPr>
            <p:grpSpPr bwMode="auto">
              <a:xfrm>
                <a:off x="2653" y="2523"/>
                <a:ext cx="1134" cy="1134"/>
                <a:chOff x="2653" y="2523"/>
                <a:chExt cx="1134" cy="1134"/>
              </a:xfrm>
            </p:grpSpPr>
            <p:sp>
              <p:nvSpPr>
                <p:cNvPr id="140" name="Rectangle 19"/>
                <p:cNvSpPr>
                  <a:spLocks noChangeArrowheads="1"/>
                </p:cNvSpPr>
                <p:nvPr/>
              </p:nvSpPr>
              <p:spPr bwMode="auto">
                <a:xfrm rot="10800000">
                  <a:off x="2653" y="2523"/>
                  <a:ext cx="1134" cy="1134"/>
                </a:xfrm>
                <a:prstGeom prst="rect">
                  <a:avLst/>
                </a:prstGeom>
                <a:solidFill>
                  <a:srgbClr val="D03323"/>
                </a:solidFill>
                <a:ln w="9525">
                  <a:noFill/>
                  <a:miter lim="800000"/>
                  <a:headEnd/>
                  <a:tailEnd/>
                </a:ln>
                <a:effectLst/>
              </p:spPr>
              <p:txBody>
                <a:bodyPr rot="10800000"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41" name="Rectangle 20"/>
                <p:cNvSpPr>
                  <a:spLocks noChangeArrowheads="1"/>
                </p:cNvSpPr>
                <p:nvPr/>
              </p:nvSpPr>
              <p:spPr bwMode="auto">
                <a:xfrm>
                  <a:off x="2738" y="3365"/>
                  <a:ext cx="1046" cy="291"/>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Process</a:t>
                  </a:r>
                  <a:r>
                    <a:rPr kumimoji="0" lang="de-DE" sz="1200" b="0" i="0" u="none" strike="noStrike" kern="0" cap="none" spc="0" normalizeH="0" baseline="0" noProof="0" dirty="0">
                      <a:ln>
                        <a:noFill/>
                      </a:ln>
                      <a:solidFill>
                        <a:schemeClr val="bg1"/>
                      </a:solidFill>
                      <a:effectLst/>
                      <a:uLnTx/>
                      <a:uFillTx/>
                    </a:rPr>
                    <a:t> Performance</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Management</a:t>
                  </a:r>
                </a:p>
              </p:txBody>
            </p:sp>
            <p:sp>
              <p:nvSpPr>
                <p:cNvPr id="142" name="Rectangle 21"/>
                <p:cNvSpPr>
                  <a:spLocks noChangeArrowheads="1"/>
                </p:cNvSpPr>
                <p:nvPr/>
              </p:nvSpPr>
              <p:spPr bwMode="auto">
                <a:xfrm>
                  <a:off x="2699" y="2568"/>
                  <a:ext cx="411"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Kaizen</a:t>
                  </a:r>
                  <a:endParaRPr kumimoji="0" lang="de-DE" sz="1200" b="0" i="0" u="none" strike="noStrike" kern="0" cap="none" spc="0" normalizeH="0" baseline="0" noProof="0" dirty="0">
                    <a:ln>
                      <a:noFill/>
                    </a:ln>
                    <a:solidFill>
                      <a:schemeClr val="bg1"/>
                    </a:solidFill>
                    <a:effectLst/>
                    <a:uLnTx/>
                    <a:uFillTx/>
                  </a:endParaRPr>
                </a:p>
              </p:txBody>
            </p:sp>
            <p:sp>
              <p:nvSpPr>
                <p:cNvPr id="143" name="Rectangle 22"/>
                <p:cNvSpPr>
                  <a:spLocks noChangeArrowheads="1"/>
                </p:cNvSpPr>
                <p:nvPr/>
              </p:nvSpPr>
              <p:spPr bwMode="auto">
                <a:xfrm>
                  <a:off x="2655" y="2704"/>
                  <a:ext cx="1125" cy="291"/>
                </a:xfrm>
                <a:prstGeom prst="rect">
                  <a:avLst/>
                </a:prstGeom>
                <a:solidFill>
                  <a:srgbClr val="D03323"/>
                </a:solidFill>
                <a:ln w="9525">
                  <a:noFill/>
                  <a:miter lim="800000"/>
                  <a:headEnd/>
                  <a:tailEnd/>
                </a:ln>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Kontinuierlicher</a:t>
                  </a:r>
                  <a:br>
                    <a:rPr kumimoji="0" lang="de-DE" sz="1200" b="0" i="0" u="none" strike="noStrike" kern="0" cap="none" spc="0" normalizeH="0" baseline="0" noProof="0" dirty="0">
                      <a:ln>
                        <a:noFill/>
                      </a:ln>
                      <a:solidFill>
                        <a:schemeClr val="bg1"/>
                      </a:solidFill>
                      <a:effectLst/>
                      <a:uLnTx/>
                      <a:uFillTx/>
                    </a:rPr>
                  </a:br>
                  <a:r>
                    <a:rPr kumimoji="0" lang="de-DE" sz="1200" b="0" i="0" u="none" strike="noStrike" kern="0" cap="none" spc="0" normalizeH="0" baseline="0" noProof="0" dirty="0">
                      <a:ln>
                        <a:noFill/>
                      </a:ln>
                      <a:solidFill>
                        <a:schemeClr val="bg1"/>
                      </a:solidFill>
                      <a:effectLst/>
                      <a:uLnTx/>
                      <a:uFillTx/>
                    </a:rPr>
                    <a:t>Verbesserungsprozess</a:t>
                  </a:r>
                </a:p>
              </p:txBody>
            </p:sp>
            <p:sp>
              <p:nvSpPr>
                <p:cNvPr id="144" name="Rectangle 23"/>
                <p:cNvSpPr>
                  <a:spLocks noChangeArrowheads="1"/>
                </p:cNvSpPr>
                <p:nvPr/>
              </p:nvSpPr>
              <p:spPr bwMode="auto">
                <a:xfrm>
                  <a:off x="2653" y="3203"/>
                  <a:ext cx="733"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Benchmarking</a:t>
                  </a:r>
                  <a:endParaRPr kumimoji="0" lang="de-DE" sz="1200" b="0" i="0" u="none" strike="noStrike" kern="0" cap="none" spc="0" normalizeH="0" baseline="0" noProof="0" dirty="0">
                    <a:ln>
                      <a:noFill/>
                    </a:ln>
                    <a:solidFill>
                      <a:schemeClr val="bg1"/>
                    </a:solidFill>
                    <a:effectLst/>
                    <a:uLnTx/>
                    <a:uFillTx/>
                  </a:endParaRPr>
                </a:p>
              </p:txBody>
            </p:sp>
          </p:grpSp>
          <p:sp>
            <p:nvSpPr>
              <p:cNvPr id="139" name="Rectangle 24"/>
              <p:cNvSpPr>
                <a:spLocks noChangeArrowheads="1"/>
              </p:cNvSpPr>
              <p:nvPr/>
            </p:nvSpPr>
            <p:spPr bwMode="auto">
              <a:xfrm>
                <a:off x="2608" y="3022"/>
                <a:ext cx="1157" cy="165"/>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100" b="0" i="0" u="none" strike="noStrike" kern="0" cap="none" spc="0" normalizeH="0" baseline="0" noProof="0" dirty="0">
                    <a:ln>
                      <a:noFill/>
                    </a:ln>
                    <a:solidFill>
                      <a:sysClr val="windowText" lastClr="000000"/>
                    </a:solidFill>
                    <a:effectLst/>
                    <a:uLnTx/>
                    <a:uFillTx/>
                  </a:rPr>
                  <a:t>Total Quality Management</a:t>
                </a:r>
              </a:p>
            </p:txBody>
          </p:sp>
        </p:grpSp>
        <p:grpSp>
          <p:nvGrpSpPr>
            <p:cNvPr id="6" name="Group 25"/>
            <p:cNvGrpSpPr>
              <a:grpSpLocks/>
            </p:cNvGrpSpPr>
            <p:nvPr/>
          </p:nvGrpSpPr>
          <p:grpSpPr bwMode="auto">
            <a:xfrm>
              <a:off x="2719371" y="2290751"/>
              <a:ext cx="2052638" cy="1873250"/>
              <a:chOff x="1383" y="1298"/>
              <a:chExt cx="1293" cy="1180"/>
            </a:xfrm>
          </p:grpSpPr>
          <p:sp>
            <p:nvSpPr>
              <p:cNvPr id="133" name="Rectangle 26"/>
              <p:cNvSpPr>
                <a:spLocks noChangeArrowheads="1"/>
              </p:cNvSpPr>
              <p:nvPr/>
            </p:nvSpPr>
            <p:spPr bwMode="auto">
              <a:xfrm>
                <a:off x="1429" y="1298"/>
                <a:ext cx="1180" cy="1180"/>
              </a:xfrm>
              <a:prstGeom prst="rect">
                <a:avLst/>
              </a:prstGeom>
              <a:solidFill>
                <a:srgbClr val="D03323"/>
              </a:solidFill>
              <a:ln w="9525">
                <a:noFill/>
                <a:miter lim="800000"/>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34" name="Rectangle 27"/>
              <p:cNvSpPr>
                <a:spLocks noChangeArrowheads="1"/>
              </p:cNvSpPr>
              <p:nvPr/>
            </p:nvSpPr>
            <p:spPr bwMode="auto">
              <a:xfrm>
                <a:off x="1383" y="1933"/>
                <a:ext cx="1293" cy="174"/>
              </a:xfrm>
              <a:prstGeom prst="rect">
                <a:avLst/>
              </a:prstGeom>
              <a:no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ysClr val="windowText" lastClr="000000"/>
                    </a:solidFill>
                    <a:effectLst/>
                    <a:uLnTx/>
                    <a:uFillTx/>
                  </a:rPr>
                  <a:t>Strategisches Management</a:t>
                </a:r>
              </a:p>
            </p:txBody>
          </p:sp>
          <p:sp>
            <p:nvSpPr>
              <p:cNvPr id="135" name="Rectangle 28"/>
              <p:cNvSpPr>
                <a:spLocks noChangeArrowheads="1"/>
              </p:cNvSpPr>
              <p:nvPr/>
            </p:nvSpPr>
            <p:spPr bwMode="auto">
              <a:xfrm>
                <a:off x="1429" y="1389"/>
                <a:ext cx="1161"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Business </a:t>
                </a:r>
                <a:r>
                  <a:rPr kumimoji="0" lang="de-DE" sz="1200" b="0" i="0" u="none" strike="noStrike" kern="0" cap="none" spc="0" normalizeH="0" baseline="0" noProof="0" dirty="0" err="1">
                    <a:ln>
                      <a:noFill/>
                    </a:ln>
                    <a:solidFill>
                      <a:schemeClr val="bg1"/>
                    </a:solidFill>
                    <a:effectLst/>
                    <a:uLnTx/>
                    <a:uFillTx/>
                  </a:rPr>
                  <a:t>Reengineering</a:t>
                </a:r>
                <a:endParaRPr kumimoji="0" lang="de-DE" sz="1200" b="0" i="0" u="none" strike="noStrike" kern="0" cap="none" spc="0" normalizeH="0" baseline="0" noProof="0" dirty="0">
                  <a:ln>
                    <a:noFill/>
                  </a:ln>
                  <a:solidFill>
                    <a:schemeClr val="bg1"/>
                  </a:solidFill>
                  <a:effectLst/>
                  <a:uLnTx/>
                  <a:uFillTx/>
                </a:endParaRPr>
              </a:p>
            </p:txBody>
          </p:sp>
          <p:sp>
            <p:nvSpPr>
              <p:cNvPr id="136" name="Rectangle 29"/>
              <p:cNvSpPr>
                <a:spLocks noChangeArrowheads="1"/>
              </p:cNvSpPr>
              <p:nvPr/>
            </p:nvSpPr>
            <p:spPr bwMode="auto">
              <a:xfrm>
                <a:off x="1519" y="2160"/>
                <a:ext cx="971" cy="291"/>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Strategiefokussierte</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Organisation</a:t>
                </a:r>
              </a:p>
            </p:txBody>
          </p:sp>
          <p:sp>
            <p:nvSpPr>
              <p:cNvPr id="137" name="Rectangle 30"/>
              <p:cNvSpPr>
                <a:spLocks noChangeArrowheads="1"/>
              </p:cNvSpPr>
              <p:nvPr/>
            </p:nvSpPr>
            <p:spPr bwMode="auto">
              <a:xfrm>
                <a:off x="1610" y="1616"/>
                <a:ext cx="917" cy="291"/>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Prozesszentriertes</a:t>
                </a: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Unternehmen</a:t>
                </a:r>
              </a:p>
            </p:txBody>
          </p:sp>
        </p:grpSp>
        <p:grpSp>
          <p:nvGrpSpPr>
            <p:cNvPr id="7" name="Group 31"/>
            <p:cNvGrpSpPr>
              <a:grpSpLocks/>
            </p:cNvGrpSpPr>
            <p:nvPr/>
          </p:nvGrpSpPr>
          <p:grpSpPr bwMode="auto">
            <a:xfrm>
              <a:off x="2792395" y="4235438"/>
              <a:ext cx="1871662" cy="1800225"/>
              <a:chOff x="1429" y="2523"/>
              <a:chExt cx="1179" cy="1134"/>
            </a:xfrm>
          </p:grpSpPr>
          <p:sp>
            <p:nvSpPr>
              <p:cNvPr id="127" name="Rectangle 32"/>
              <p:cNvSpPr>
                <a:spLocks noChangeArrowheads="1"/>
              </p:cNvSpPr>
              <p:nvPr/>
            </p:nvSpPr>
            <p:spPr bwMode="auto">
              <a:xfrm rot="-5400000">
                <a:off x="1452" y="2500"/>
                <a:ext cx="1134" cy="1179"/>
              </a:xfrm>
              <a:prstGeom prst="rect">
                <a:avLst/>
              </a:prstGeom>
              <a:solidFill>
                <a:srgbClr val="D03323"/>
              </a:solidFill>
              <a:ln w="9525">
                <a:noFill/>
                <a:miter lim="800000"/>
                <a:headEnd/>
                <a:tailEnd/>
              </a:ln>
              <a:effectLst/>
            </p:spPr>
            <p:txBody>
              <a:bodyPr vert="eaVert"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a:ln>
                    <a:noFill/>
                  </a:ln>
                  <a:solidFill>
                    <a:sysClr val="windowText" lastClr="000000"/>
                  </a:solidFill>
                  <a:effectLst/>
                  <a:uLnTx/>
                  <a:uFillTx/>
                </a:endParaRPr>
              </a:p>
            </p:txBody>
          </p:sp>
          <p:sp>
            <p:nvSpPr>
              <p:cNvPr id="128" name="Rectangle 33"/>
              <p:cNvSpPr>
                <a:spLocks noChangeArrowheads="1"/>
              </p:cNvSpPr>
              <p:nvPr/>
            </p:nvSpPr>
            <p:spPr bwMode="auto">
              <a:xfrm>
                <a:off x="1565" y="3339"/>
                <a:ext cx="885" cy="291"/>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Business </a:t>
                </a:r>
                <a:r>
                  <a:rPr kumimoji="0" lang="de-DE" sz="1200" b="0" i="0" u="none" strike="noStrike" kern="0" cap="none" spc="0" normalizeH="0" baseline="0" noProof="0" dirty="0" err="1">
                    <a:ln>
                      <a:noFill/>
                    </a:ln>
                    <a:solidFill>
                      <a:schemeClr val="bg1"/>
                    </a:solidFill>
                    <a:effectLst/>
                    <a:uLnTx/>
                    <a:uFillTx/>
                  </a:rPr>
                  <a:t>Process</a:t>
                </a:r>
                <a:endParaRPr kumimoji="0" lang="de-DE" sz="1200" b="0" i="0" u="none" strike="noStrike" kern="0" cap="none" spc="0" normalizeH="0" baseline="0" noProof="0" dirty="0">
                  <a:ln>
                    <a:noFill/>
                  </a:ln>
                  <a:solidFill>
                    <a:schemeClr val="bg1"/>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Management</a:t>
                </a:r>
              </a:p>
            </p:txBody>
          </p:sp>
          <p:sp>
            <p:nvSpPr>
              <p:cNvPr id="129" name="Rectangle 34"/>
              <p:cNvSpPr>
                <a:spLocks noChangeArrowheads="1"/>
              </p:cNvSpPr>
              <p:nvPr/>
            </p:nvSpPr>
            <p:spPr bwMode="auto">
              <a:xfrm>
                <a:off x="2018" y="2614"/>
                <a:ext cx="525"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ISO 9000</a:t>
                </a:r>
              </a:p>
            </p:txBody>
          </p:sp>
          <p:sp>
            <p:nvSpPr>
              <p:cNvPr id="130" name="Rectangle 35"/>
              <p:cNvSpPr>
                <a:spLocks noChangeArrowheads="1"/>
              </p:cNvSpPr>
              <p:nvPr/>
            </p:nvSpPr>
            <p:spPr bwMode="auto">
              <a:xfrm>
                <a:off x="1610" y="2750"/>
                <a:ext cx="397"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EFQM</a:t>
                </a:r>
              </a:p>
            </p:txBody>
          </p:sp>
          <p:sp>
            <p:nvSpPr>
              <p:cNvPr id="131" name="Rectangle 36"/>
              <p:cNvSpPr>
                <a:spLocks noChangeArrowheads="1"/>
              </p:cNvSpPr>
              <p:nvPr/>
            </p:nvSpPr>
            <p:spPr bwMode="auto">
              <a:xfrm>
                <a:off x="1519" y="3158"/>
                <a:ext cx="986"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Balanced</a:t>
                </a:r>
                <a:r>
                  <a:rPr kumimoji="0" lang="de-DE" sz="1200" b="0" i="0" u="none" strike="noStrike" kern="0" cap="none" spc="0" normalizeH="0" baseline="0" noProof="0" dirty="0">
                    <a:ln>
                      <a:noFill/>
                    </a:ln>
                    <a:solidFill>
                      <a:schemeClr val="bg1"/>
                    </a:solidFill>
                    <a:effectLst/>
                    <a:uLnTx/>
                    <a:uFillTx/>
                  </a:rPr>
                  <a:t> </a:t>
                </a:r>
                <a:r>
                  <a:rPr kumimoji="0" lang="de-DE" sz="1200" b="0" i="0" u="none" strike="noStrike" kern="0" cap="none" spc="0" normalizeH="0" baseline="0" noProof="0" dirty="0" err="1">
                    <a:ln>
                      <a:noFill/>
                    </a:ln>
                    <a:solidFill>
                      <a:schemeClr val="bg1"/>
                    </a:solidFill>
                    <a:effectLst/>
                    <a:uLnTx/>
                    <a:uFillTx/>
                  </a:rPr>
                  <a:t>Scorecard</a:t>
                </a:r>
                <a:endParaRPr kumimoji="0" lang="de-DE" sz="1200" b="0" i="0" u="none" strike="noStrike" kern="0" cap="none" spc="0" normalizeH="0" baseline="0" noProof="0" dirty="0">
                  <a:ln>
                    <a:noFill/>
                  </a:ln>
                  <a:solidFill>
                    <a:schemeClr val="bg1"/>
                  </a:solidFill>
                  <a:effectLst/>
                  <a:uLnTx/>
                  <a:uFillTx/>
                </a:endParaRPr>
              </a:p>
            </p:txBody>
          </p:sp>
          <p:sp>
            <p:nvSpPr>
              <p:cNvPr id="132" name="Rectangle 37"/>
              <p:cNvSpPr>
                <a:spLocks noChangeArrowheads="1"/>
              </p:cNvSpPr>
              <p:nvPr/>
            </p:nvSpPr>
            <p:spPr bwMode="auto">
              <a:xfrm>
                <a:off x="1655" y="2931"/>
                <a:ext cx="953" cy="174"/>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a:ln>
                      <a:noFill/>
                    </a:ln>
                    <a:solidFill>
                      <a:schemeClr val="bg1"/>
                    </a:solidFill>
                    <a:effectLst/>
                    <a:uLnTx/>
                    <a:uFillTx/>
                  </a:rPr>
                  <a:t>Business </a:t>
                </a:r>
                <a:r>
                  <a:rPr kumimoji="0" lang="de-DE" sz="1200" b="0" i="0" u="none" strike="noStrike" kern="0" cap="none" spc="0" normalizeH="0" baseline="0" noProof="0" dirty="0" err="1">
                    <a:ln>
                      <a:noFill/>
                    </a:ln>
                    <a:solidFill>
                      <a:schemeClr val="bg1"/>
                    </a:solidFill>
                    <a:effectLst/>
                    <a:uLnTx/>
                    <a:uFillTx/>
                  </a:rPr>
                  <a:t>Exellence</a:t>
                </a:r>
                <a:endParaRPr kumimoji="0" lang="de-DE" sz="1200" b="0" i="0" u="none" strike="noStrike" kern="0" cap="none" spc="0" normalizeH="0" baseline="0" noProof="0" dirty="0">
                  <a:ln>
                    <a:noFill/>
                  </a:ln>
                  <a:solidFill>
                    <a:schemeClr val="bg1"/>
                  </a:solidFill>
                  <a:effectLst/>
                  <a:uLnTx/>
                  <a:uFillTx/>
                </a:endParaRPr>
              </a:p>
            </p:txBody>
          </p:sp>
        </p:grpSp>
        <p:sp>
          <p:nvSpPr>
            <p:cNvPr id="151" name="Rectangle 13"/>
            <p:cNvSpPr>
              <a:spLocks noChangeArrowheads="1"/>
            </p:cNvSpPr>
            <p:nvPr/>
          </p:nvSpPr>
          <p:spPr bwMode="auto">
            <a:xfrm>
              <a:off x="5000628" y="3509191"/>
              <a:ext cx="875561" cy="276999"/>
            </a:xfrm>
            <a:prstGeom prst="rect">
              <a:avLst/>
            </a:prstGeom>
            <a:solidFill>
              <a:srgbClr val="D03323"/>
            </a:solidFill>
            <a:ln w="9525">
              <a:noFill/>
              <a:miter lim="800000"/>
              <a:headEnd/>
              <a:tailEnd/>
            </a:ln>
            <a:effec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de-DE" sz="1200" b="0" i="0" u="none" strike="noStrike" kern="0" cap="none" spc="0" normalizeH="0" baseline="0" noProof="0" dirty="0" err="1">
                  <a:ln>
                    <a:noFill/>
                  </a:ln>
                  <a:solidFill>
                    <a:schemeClr val="bg1"/>
                  </a:solidFill>
                  <a:effectLst/>
                  <a:uLnTx/>
                  <a:uFillTx/>
                </a:rPr>
                <a:t>Six</a:t>
              </a:r>
              <a:r>
                <a:rPr kumimoji="0" lang="de-DE" sz="1200" b="0" i="0" u="none" strike="noStrike" kern="0" cap="none" spc="0" normalizeH="0" baseline="0" noProof="0" dirty="0">
                  <a:ln>
                    <a:noFill/>
                  </a:ln>
                  <a:solidFill>
                    <a:schemeClr val="bg1"/>
                  </a:solidFill>
                  <a:effectLst/>
                  <a:uLnTx/>
                  <a:uFillTx/>
                </a:rPr>
                <a:t> Sigma</a:t>
              </a:r>
            </a:p>
          </p:txBody>
        </p:sp>
      </p:gr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de-DE" dirty="0"/>
              <a:t>Beispiel: Rechnungseingangsverarbeitung…</a:t>
            </a:r>
          </a:p>
        </p:txBody>
      </p:sp>
      <p:sp>
        <p:nvSpPr>
          <p:cNvPr id="366" name="Textplatzhalter 365"/>
          <p:cNvSpPr>
            <a:spLocks noGrp="1"/>
          </p:cNvSpPr>
          <p:nvPr>
            <p:ph type="body" sz="quarter" idx="13"/>
          </p:nvPr>
        </p:nvSpPr>
        <p:spPr/>
        <p:txBody>
          <a:bodyPr/>
          <a:lstStyle/>
          <a:p>
            <a:pPr>
              <a:buNone/>
            </a:pPr>
            <a:r>
              <a:rPr lang="de-DE" b="1" dirty="0"/>
              <a:t>…auf Basis Papier</a:t>
            </a:r>
          </a:p>
        </p:txBody>
      </p:sp>
      <p:pic>
        <p:nvPicPr>
          <p:cNvPr id="307203" name="Picture 3"/>
          <p:cNvPicPr>
            <a:picLocks noChangeArrowheads="1"/>
          </p:cNvPicPr>
          <p:nvPr/>
        </p:nvPicPr>
        <p:blipFill>
          <a:blip r:embed="rId3" cstate="print"/>
          <a:srcRect/>
          <a:stretch>
            <a:fillRect/>
          </a:stretch>
        </p:blipFill>
        <p:spPr bwMode="auto">
          <a:xfrm>
            <a:off x="3101975" y="4824413"/>
            <a:ext cx="936625" cy="820737"/>
          </a:xfrm>
          <a:prstGeom prst="rect">
            <a:avLst/>
          </a:prstGeom>
          <a:noFill/>
        </p:spPr>
      </p:pic>
      <p:grpSp>
        <p:nvGrpSpPr>
          <p:cNvPr id="2" name="Group 4"/>
          <p:cNvGrpSpPr>
            <a:grpSpLocks/>
          </p:cNvGrpSpPr>
          <p:nvPr/>
        </p:nvGrpSpPr>
        <p:grpSpPr bwMode="auto">
          <a:xfrm>
            <a:off x="2093913" y="2736850"/>
            <a:ext cx="795337" cy="819150"/>
            <a:chOff x="340" y="1595"/>
            <a:chExt cx="501" cy="516"/>
          </a:xfrm>
        </p:grpSpPr>
        <p:sp>
          <p:nvSpPr>
            <p:cNvPr id="307205" name="Text Box 5"/>
            <p:cNvSpPr txBox="1">
              <a:spLocks noChangeArrowheads="1"/>
            </p:cNvSpPr>
            <p:nvPr/>
          </p:nvSpPr>
          <p:spPr bwMode="auto">
            <a:xfrm>
              <a:off x="360" y="1953"/>
              <a:ext cx="413" cy="158"/>
            </a:xfrm>
            <a:prstGeom prst="rect">
              <a:avLst/>
            </a:prstGeom>
            <a:noFill/>
            <a:ln w="12700">
              <a:noFill/>
              <a:miter lim="800000"/>
              <a:headEnd type="none" w="sm" len="sm"/>
              <a:tailEnd type="none" w="sm" len="sm"/>
            </a:ln>
          </p:spPr>
          <p:txBody>
            <a:bodyPr lIns="102167" tIns="51083" rIns="102167" bIns="51083" anchor="ctr" anchorCtr="1"/>
            <a:lstStyle/>
            <a:p>
              <a:pPr algn="ctr">
                <a:spcBef>
                  <a:spcPct val="0"/>
                </a:spcBef>
              </a:pPr>
              <a:r>
                <a:rPr lang="de-DE" sz="1000" b="1">
                  <a:solidFill>
                    <a:srgbClr val="000000"/>
                  </a:solidFill>
                  <a:latin typeface="Times New Roman" pitchFamily="18" charset="0"/>
                  <a:ea typeface="Times New Roman" pitchFamily="18" charset="0"/>
                  <a:cs typeface="Arial" pitchFamily="34" charset="0"/>
                </a:rPr>
                <a:t>Papier</a:t>
              </a:r>
              <a:endParaRPr lang="de-DE" sz="2400">
                <a:latin typeface="Times New Roman" pitchFamily="18" charset="0"/>
                <a:ea typeface="Times New Roman" pitchFamily="18" charset="0"/>
                <a:cs typeface="Arial" pitchFamily="34" charset="0"/>
              </a:endParaRPr>
            </a:p>
          </p:txBody>
        </p:sp>
        <p:pic>
          <p:nvPicPr>
            <p:cNvPr id="307206" name="Picture 6" descr="Lot_Flux_Quotidien_Varié"/>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flipH="1">
              <a:off x="340" y="1595"/>
              <a:ext cx="501" cy="428"/>
            </a:xfrm>
            <a:prstGeom prst="rect">
              <a:avLst/>
            </a:prstGeom>
            <a:noFill/>
          </p:spPr>
        </p:pic>
      </p:grpSp>
      <p:grpSp>
        <p:nvGrpSpPr>
          <p:cNvPr id="3" name="Group 7"/>
          <p:cNvGrpSpPr>
            <a:grpSpLocks/>
          </p:cNvGrpSpPr>
          <p:nvPr/>
        </p:nvGrpSpPr>
        <p:grpSpPr bwMode="auto">
          <a:xfrm>
            <a:off x="2163763" y="2232025"/>
            <a:ext cx="696912" cy="492125"/>
            <a:chOff x="387" y="2247"/>
            <a:chExt cx="439" cy="310"/>
          </a:xfrm>
        </p:grpSpPr>
        <p:pic>
          <p:nvPicPr>
            <p:cNvPr id="307208" name="Picture 8"/>
            <p:cNvPicPr>
              <a:picLocks noChangeAspect="1" noChangeArrowheads="1"/>
            </p:cNvPicPr>
            <p:nvPr/>
          </p:nvPicPr>
          <p:blipFill>
            <a:blip r:embed="rId5" cstate="print"/>
            <a:srcRect/>
            <a:stretch>
              <a:fillRect/>
            </a:stretch>
          </p:blipFill>
          <p:spPr bwMode="auto">
            <a:xfrm>
              <a:off x="407" y="2247"/>
              <a:ext cx="419" cy="175"/>
            </a:xfrm>
            <a:prstGeom prst="rect">
              <a:avLst/>
            </a:prstGeom>
            <a:noFill/>
          </p:spPr>
        </p:pic>
        <p:sp>
          <p:nvSpPr>
            <p:cNvPr id="307209" name="Text Box 9"/>
            <p:cNvSpPr txBox="1">
              <a:spLocks noChangeArrowheads="1"/>
            </p:cNvSpPr>
            <p:nvPr/>
          </p:nvSpPr>
          <p:spPr bwMode="auto">
            <a:xfrm>
              <a:off x="387" y="2403"/>
              <a:ext cx="435" cy="154"/>
            </a:xfrm>
            <a:prstGeom prst="rect">
              <a:avLst/>
            </a:prstGeom>
            <a:noFill/>
            <a:ln w="9525">
              <a:noFill/>
              <a:miter lim="800000"/>
              <a:headEnd/>
              <a:tailEnd/>
            </a:ln>
          </p:spPr>
          <p:txBody>
            <a:bodyPr/>
            <a:lstStyle/>
            <a:p>
              <a:pPr algn="just">
                <a:spcBef>
                  <a:spcPct val="0"/>
                </a:spcBef>
              </a:pPr>
              <a:r>
                <a:rPr lang="de-DE" sz="900" b="1">
                  <a:solidFill>
                    <a:srgbClr val="000000"/>
                  </a:solidFill>
                  <a:latin typeface="Times New Roman" pitchFamily="18" charset="0"/>
                  <a:ea typeface="Times New Roman" pitchFamily="18" charset="0"/>
                  <a:cs typeface="Arial" pitchFamily="34" charset="0"/>
                </a:rPr>
                <a:t>Barcode</a:t>
              </a:r>
              <a:endParaRPr lang="de-DE" sz="2400">
                <a:latin typeface="Times New Roman" pitchFamily="18" charset="0"/>
                <a:ea typeface="Times New Roman" pitchFamily="18" charset="0"/>
                <a:cs typeface="Arial" pitchFamily="34" charset="0"/>
              </a:endParaRPr>
            </a:p>
          </p:txBody>
        </p:sp>
      </p:grpSp>
      <p:sp>
        <p:nvSpPr>
          <p:cNvPr id="307210" name="Rectangle 10"/>
          <p:cNvSpPr>
            <a:spLocks noChangeArrowheads="1"/>
          </p:cNvSpPr>
          <p:nvPr/>
        </p:nvSpPr>
        <p:spPr bwMode="auto">
          <a:xfrm>
            <a:off x="1979613" y="2060575"/>
            <a:ext cx="1065212" cy="1684338"/>
          </a:xfrm>
          <a:prstGeom prst="rect">
            <a:avLst/>
          </a:prstGeom>
          <a:noFill/>
          <a:ln w="9525">
            <a:solidFill>
              <a:srgbClr val="000000"/>
            </a:solidFill>
            <a:miter lim="800000"/>
            <a:headEnd/>
            <a:tailEnd/>
          </a:ln>
        </p:spPr>
        <p:txBody>
          <a:bodyPr wrap="none" anchor="ctr"/>
          <a:lstStyle/>
          <a:p>
            <a:endParaRPr lang="de-DE"/>
          </a:p>
        </p:txBody>
      </p:sp>
      <p:sp>
        <p:nvSpPr>
          <p:cNvPr id="307211" name="Line 11"/>
          <p:cNvSpPr>
            <a:spLocks noChangeShapeType="1"/>
          </p:cNvSpPr>
          <p:nvPr/>
        </p:nvSpPr>
        <p:spPr bwMode="auto">
          <a:xfrm flipH="1">
            <a:off x="2452688" y="3743325"/>
            <a:ext cx="0" cy="1441450"/>
          </a:xfrm>
          <a:prstGeom prst="line">
            <a:avLst/>
          </a:prstGeom>
          <a:noFill/>
          <a:ln w="28575">
            <a:solidFill>
              <a:srgbClr val="000000"/>
            </a:solidFill>
            <a:round/>
            <a:headEnd/>
            <a:tailEnd/>
          </a:ln>
        </p:spPr>
        <p:txBody>
          <a:bodyPr/>
          <a:lstStyle/>
          <a:p>
            <a:endParaRPr lang="de-DE"/>
          </a:p>
        </p:txBody>
      </p:sp>
      <p:sp>
        <p:nvSpPr>
          <p:cNvPr id="307212" name="Line 12"/>
          <p:cNvSpPr>
            <a:spLocks noChangeShapeType="1"/>
          </p:cNvSpPr>
          <p:nvPr/>
        </p:nvSpPr>
        <p:spPr bwMode="auto">
          <a:xfrm flipV="1">
            <a:off x="2452688" y="5184775"/>
            <a:ext cx="649287" cy="12700"/>
          </a:xfrm>
          <a:prstGeom prst="line">
            <a:avLst/>
          </a:prstGeom>
          <a:noFill/>
          <a:ln w="28575">
            <a:solidFill>
              <a:srgbClr val="000000"/>
            </a:solidFill>
            <a:round/>
            <a:headEnd/>
            <a:tailEnd type="triangle" w="med" len="med"/>
          </a:ln>
        </p:spPr>
        <p:txBody>
          <a:bodyPr/>
          <a:lstStyle/>
          <a:p>
            <a:endParaRPr lang="de-DE"/>
          </a:p>
        </p:txBody>
      </p:sp>
      <p:sp>
        <p:nvSpPr>
          <p:cNvPr id="307213" name="Line 13"/>
          <p:cNvSpPr>
            <a:spLocks noChangeShapeType="1"/>
          </p:cNvSpPr>
          <p:nvPr/>
        </p:nvSpPr>
        <p:spPr bwMode="auto">
          <a:xfrm flipV="1">
            <a:off x="6053138" y="3527425"/>
            <a:ext cx="0" cy="936625"/>
          </a:xfrm>
          <a:prstGeom prst="line">
            <a:avLst/>
          </a:prstGeom>
          <a:noFill/>
          <a:ln w="28575">
            <a:solidFill>
              <a:srgbClr val="000000"/>
            </a:solidFill>
            <a:round/>
            <a:headEnd type="triangle" w="med" len="med"/>
            <a:tailEnd type="triangle" w="med" len="med"/>
          </a:ln>
        </p:spPr>
        <p:txBody>
          <a:bodyPr/>
          <a:lstStyle/>
          <a:p>
            <a:endParaRPr lang="de-DE"/>
          </a:p>
        </p:txBody>
      </p:sp>
      <p:sp>
        <p:nvSpPr>
          <p:cNvPr id="307214" name="Line 14"/>
          <p:cNvSpPr>
            <a:spLocks noChangeShapeType="1"/>
          </p:cNvSpPr>
          <p:nvPr/>
        </p:nvSpPr>
        <p:spPr bwMode="auto">
          <a:xfrm>
            <a:off x="3046413" y="2857500"/>
            <a:ext cx="1516062" cy="0"/>
          </a:xfrm>
          <a:prstGeom prst="line">
            <a:avLst/>
          </a:prstGeom>
          <a:noFill/>
          <a:ln w="28575">
            <a:solidFill>
              <a:srgbClr val="000000"/>
            </a:solidFill>
            <a:round/>
            <a:headEnd/>
            <a:tailEnd type="triangle" w="med" len="med"/>
          </a:ln>
        </p:spPr>
        <p:txBody>
          <a:bodyPr/>
          <a:lstStyle/>
          <a:p>
            <a:endParaRPr lang="de-DE"/>
          </a:p>
        </p:txBody>
      </p:sp>
      <p:sp>
        <p:nvSpPr>
          <p:cNvPr id="307215" name="Text Box 15"/>
          <p:cNvSpPr txBox="1">
            <a:spLocks noChangeArrowheads="1"/>
          </p:cNvSpPr>
          <p:nvPr/>
        </p:nvSpPr>
        <p:spPr bwMode="auto">
          <a:xfrm>
            <a:off x="3192463" y="2695575"/>
            <a:ext cx="1323975" cy="376238"/>
          </a:xfrm>
          <a:prstGeom prst="rect">
            <a:avLst/>
          </a:prstGeom>
          <a:solidFill>
            <a:srgbClr val="FFFFFF"/>
          </a:solidFill>
          <a:ln w="9525">
            <a:solidFill>
              <a:srgbClr val="000000"/>
            </a:solidFill>
            <a:miter lim="800000"/>
            <a:headEnd/>
            <a:tailEnd/>
          </a:ln>
        </p:spPr>
        <p:txBody>
          <a:bodyPr wrap="none">
            <a:spAutoFit/>
          </a:bodyPr>
          <a:lstStyle/>
          <a:p>
            <a:pPr algn="ctr">
              <a:spcBef>
                <a:spcPct val="0"/>
              </a:spcBef>
            </a:pPr>
            <a:r>
              <a:rPr lang="de-DE" sz="1800">
                <a:solidFill>
                  <a:srgbClr val="000000"/>
                </a:solidFill>
                <a:latin typeface="Times New Roman" pitchFamily="18" charset="0"/>
                <a:ea typeface="Times New Roman" pitchFamily="18" charset="0"/>
                <a:cs typeface="Arial" pitchFamily="34" charset="0"/>
              </a:rPr>
              <a:t>Verbuchung</a:t>
            </a:r>
            <a:endParaRPr lang="de-DE" sz="2400">
              <a:latin typeface="Times New Roman" pitchFamily="18" charset="0"/>
              <a:ea typeface="Times New Roman" pitchFamily="18" charset="0"/>
              <a:cs typeface="Arial" pitchFamily="34" charset="0"/>
            </a:endParaRPr>
          </a:p>
        </p:txBody>
      </p:sp>
      <p:sp>
        <p:nvSpPr>
          <p:cNvPr id="307216" name="Text Box 16"/>
          <p:cNvSpPr txBox="1">
            <a:spLocks noChangeArrowheads="1"/>
          </p:cNvSpPr>
          <p:nvPr/>
        </p:nvSpPr>
        <p:spPr bwMode="auto">
          <a:xfrm>
            <a:off x="6164263" y="3600450"/>
            <a:ext cx="1247775" cy="650875"/>
          </a:xfrm>
          <a:prstGeom prst="rect">
            <a:avLst/>
          </a:prstGeom>
          <a:solidFill>
            <a:srgbClr val="FFFFFF"/>
          </a:solidFill>
          <a:ln w="9525">
            <a:solidFill>
              <a:srgbClr val="000000"/>
            </a:solidFill>
            <a:miter lim="800000"/>
            <a:headEnd/>
            <a:tailEnd/>
          </a:ln>
        </p:spPr>
        <p:txBody>
          <a:bodyPr wrap="none">
            <a:spAutoFit/>
          </a:bodyPr>
          <a:lstStyle/>
          <a:p>
            <a:pPr algn="ctr">
              <a:spcBef>
                <a:spcPct val="0"/>
              </a:spcBef>
            </a:pPr>
            <a:r>
              <a:rPr lang="de-DE" sz="1800">
                <a:solidFill>
                  <a:srgbClr val="000000"/>
                </a:solidFill>
                <a:latin typeface="Times New Roman" pitchFamily="18" charset="0"/>
                <a:ea typeface="Times New Roman" pitchFamily="18" charset="0"/>
                <a:cs typeface="Arial" pitchFamily="34" charset="0"/>
              </a:rPr>
              <a:t>Automat.</a:t>
            </a:r>
            <a:endParaRPr lang="de-DE" sz="900">
              <a:latin typeface="Times New Roman" pitchFamily="18" charset="0"/>
              <a:ea typeface="Times New Roman" pitchFamily="18" charset="0"/>
              <a:cs typeface="Arial" pitchFamily="34" charset="0"/>
            </a:endParaRPr>
          </a:p>
          <a:p>
            <a:pPr algn="ctr">
              <a:spcBef>
                <a:spcPct val="0"/>
              </a:spcBef>
            </a:pPr>
            <a:r>
              <a:rPr lang="de-DE" sz="1800">
                <a:solidFill>
                  <a:srgbClr val="000000"/>
                </a:solidFill>
                <a:latin typeface="Times New Roman" pitchFamily="18" charset="0"/>
                <a:ea typeface="Times New Roman" pitchFamily="18" charset="0"/>
                <a:cs typeface="Arial" pitchFamily="34" charset="0"/>
              </a:rPr>
              <a:t>Indizierung</a:t>
            </a:r>
            <a:endParaRPr lang="de-DE" sz="2400">
              <a:latin typeface="Times New Roman" pitchFamily="18" charset="0"/>
              <a:ea typeface="Times New Roman" pitchFamily="18" charset="0"/>
              <a:cs typeface="Arial" pitchFamily="34" charset="0"/>
            </a:endParaRPr>
          </a:p>
        </p:txBody>
      </p:sp>
      <p:sp>
        <p:nvSpPr>
          <p:cNvPr id="307217" name="Text Box 17"/>
          <p:cNvSpPr txBox="1">
            <a:spLocks noChangeArrowheads="1"/>
          </p:cNvSpPr>
          <p:nvPr/>
        </p:nvSpPr>
        <p:spPr bwMode="auto">
          <a:xfrm>
            <a:off x="2959100" y="5616575"/>
            <a:ext cx="1035050" cy="366713"/>
          </a:xfrm>
          <a:prstGeom prst="rect">
            <a:avLst/>
          </a:prstGeom>
          <a:noFill/>
          <a:ln w="9525">
            <a:noFill/>
            <a:miter lim="800000"/>
            <a:headEnd/>
            <a:tailEnd/>
          </a:ln>
        </p:spPr>
        <p:txBody>
          <a:bodyPr wrap="none">
            <a:spAutoFit/>
          </a:bodyPr>
          <a:lstStyle/>
          <a:p>
            <a:pPr algn="just">
              <a:spcBef>
                <a:spcPct val="0"/>
              </a:spcBef>
            </a:pPr>
            <a:r>
              <a:rPr lang="de-DE" sz="1800">
                <a:solidFill>
                  <a:srgbClr val="000000"/>
                </a:solidFill>
                <a:latin typeface="Times New Roman" pitchFamily="18" charset="0"/>
                <a:ea typeface="Times New Roman" pitchFamily="18" charset="0"/>
                <a:cs typeface="Arial" pitchFamily="34" charset="0"/>
              </a:rPr>
              <a:t>Scanning</a:t>
            </a:r>
            <a:endParaRPr lang="de-DE" sz="2400">
              <a:latin typeface="Times New Roman" pitchFamily="18" charset="0"/>
              <a:ea typeface="Times New Roman" pitchFamily="18" charset="0"/>
              <a:cs typeface="Arial" pitchFamily="34" charset="0"/>
            </a:endParaRPr>
          </a:p>
        </p:txBody>
      </p:sp>
      <p:grpSp>
        <p:nvGrpSpPr>
          <p:cNvPr id="4" name="Group 18"/>
          <p:cNvGrpSpPr>
            <a:grpSpLocks/>
          </p:cNvGrpSpPr>
          <p:nvPr/>
        </p:nvGrpSpPr>
        <p:grpSpPr bwMode="auto">
          <a:xfrm>
            <a:off x="4037013" y="3095625"/>
            <a:ext cx="1068387" cy="1027113"/>
            <a:chOff x="1532" y="1811"/>
            <a:chExt cx="673" cy="647"/>
          </a:xfrm>
        </p:grpSpPr>
        <p:grpSp>
          <p:nvGrpSpPr>
            <p:cNvPr id="5" name="Group 19"/>
            <p:cNvGrpSpPr>
              <a:grpSpLocks/>
            </p:cNvGrpSpPr>
            <p:nvPr/>
          </p:nvGrpSpPr>
          <p:grpSpPr bwMode="auto">
            <a:xfrm>
              <a:off x="1532" y="1811"/>
              <a:ext cx="673" cy="647"/>
              <a:chOff x="454" y="3110"/>
              <a:chExt cx="673" cy="647"/>
            </a:xfrm>
          </p:grpSpPr>
          <p:sp>
            <p:nvSpPr>
              <p:cNvPr id="307220" name="Freeform 20"/>
              <p:cNvSpPr>
                <a:spLocks/>
              </p:cNvSpPr>
              <p:nvPr/>
            </p:nvSpPr>
            <p:spPr bwMode="auto">
              <a:xfrm>
                <a:off x="454" y="3110"/>
                <a:ext cx="673" cy="647"/>
              </a:xfrm>
              <a:custGeom>
                <a:avLst/>
                <a:gdLst/>
                <a:ahLst/>
                <a:cxnLst>
                  <a:cxn ang="0">
                    <a:pos x="345" y="1041"/>
                  </a:cxn>
                  <a:cxn ang="0">
                    <a:pos x="0" y="1041"/>
                  </a:cxn>
                  <a:cxn ang="0">
                    <a:pos x="0" y="1585"/>
                  </a:cxn>
                  <a:cxn ang="0">
                    <a:pos x="1582" y="1585"/>
                  </a:cxn>
                  <a:cxn ang="0">
                    <a:pos x="1582" y="1041"/>
                  </a:cxn>
                  <a:cxn ang="0">
                    <a:pos x="1238" y="1041"/>
                  </a:cxn>
                  <a:cxn ang="0">
                    <a:pos x="1238" y="966"/>
                  </a:cxn>
                  <a:cxn ang="0">
                    <a:pos x="1385" y="966"/>
                  </a:cxn>
                  <a:cxn ang="0">
                    <a:pos x="1385" y="0"/>
                  </a:cxn>
                  <a:cxn ang="0">
                    <a:pos x="197" y="0"/>
                  </a:cxn>
                  <a:cxn ang="0">
                    <a:pos x="197" y="966"/>
                  </a:cxn>
                  <a:cxn ang="0">
                    <a:pos x="345" y="966"/>
                  </a:cxn>
                  <a:cxn ang="0">
                    <a:pos x="345" y="1041"/>
                  </a:cxn>
                </a:cxnLst>
                <a:rect l="0" t="0" r="r" b="b"/>
                <a:pathLst>
                  <a:path w="1582" h="1585">
                    <a:moveTo>
                      <a:pt x="345" y="1041"/>
                    </a:moveTo>
                    <a:lnTo>
                      <a:pt x="0" y="1041"/>
                    </a:lnTo>
                    <a:lnTo>
                      <a:pt x="0" y="1585"/>
                    </a:lnTo>
                    <a:lnTo>
                      <a:pt x="1582" y="1585"/>
                    </a:lnTo>
                    <a:lnTo>
                      <a:pt x="1582" y="1041"/>
                    </a:lnTo>
                    <a:lnTo>
                      <a:pt x="1238" y="1041"/>
                    </a:lnTo>
                    <a:lnTo>
                      <a:pt x="1238" y="966"/>
                    </a:lnTo>
                    <a:lnTo>
                      <a:pt x="1385" y="966"/>
                    </a:lnTo>
                    <a:lnTo>
                      <a:pt x="1385" y="0"/>
                    </a:lnTo>
                    <a:lnTo>
                      <a:pt x="197" y="0"/>
                    </a:lnTo>
                    <a:lnTo>
                      <a:pt x="197" y="966"/>
                    </a:lnTo>
                    <a:lnTo>
                      <a:pt x="345" y="966"/>
                    </a:lnTo>
                    <a:lnTo>
                      <a:pt x="345" y="1041"/>
                    </a:lnTo>
                    <a:close/>
                  </a:path>
                </a:pathLst>
              </a:custGeom>
              <a:solidFill>
                <a:srgbClr val="FFFFFF"/>
              </a:solidFill>
              <a:ln w="9525">
                <a:noFill/>
                <a:round/>
                <a:headEnd/>
                <a:tailEnd/>
              </a:ln>
            </p:spPr>
            <p:txBody>
              <a:bodyPr/>
              <a:lstStyle/>
              <a:p>
                <a:endParaRPr lang="de-DE"/>
              </a:p>
            </p:txBody>
          </p:sp>
          <p:sp>
            <p:nvSpPr>
              <p:cNvPr id="307221" name="Freeform 21"/>
              <p:cNvSpPr>
                <a:spLocks/>
              </p:cNvSpPr>
              <p:nvPr/>
            </p:nvSpPr>
            <p:spPr bwMode="auto">
              <a:xfrm>
                <a:off x="454" y="3110"/>
                <a:ext cx="673" cy="647"/>
              </a:xfrm>
              <a:custGeom>
                <a:avLst/>
                <a:gdLst/>
                <a:ahLst/>
                <a:cxnLst>
                  <a:cxn ang="0">
                    <a:pos x="345" y="1041"/>
                  </a:cxn>
                  <a:cxn ang="0">
                    <a:pos x="0" y="1041"/>
                  </a:cxn>
                  <a:cxn ang="0">
                    <a:pos x="0" y="1585"/>
                  </a:cxn>
                  <a:cxn ang="0">
                    <a:pos x="1582" y="1585"/>
                  </a:cxn>
                  <a:cxn ang="0">
                    <a:pos x="1582" y="1041"/>
                  </a:cxn>
                  <a:cxn ang="0">
                    <a:pos x="1238" y="1041"/>
                  </a:cxn>
                  <a:cxn ang="0">
                    <a:pos x="1238" y="966"/>
                  </a:cxn>
                  <a:cxn ang="0">
                    <a:pos x="1385" y="966"/>
                  </a:cxn>
                  <a:cxn ang="0">
                    <a:pos x="1385" y="0"/>
                  </a:cxn>
                  <a:cxn ang="0">
                    <a:pos x="197" y="0"/>
                  </a:cxn>
                  <a:cxn ang="0">
                    <a:pos x="197" y="966"/>
                  </a:cxn>
                  <a:cxn ang="0">
                    <a:pos x="345" y="966"/>
                  </a:cxn>
                  <a:cxn ang="0">
                    <a:pos x="345" y="1041"/>
                  </a:cxn>
                </a:cxnLst>
                <a:rect l="0" t="0" r="r" b="b"/>
                <a:pathLst>
                  <a:path w="1582" h="1585">
                    <a:moveTo>
                      <a:pt x="345" y="1041"/>
                    </a:moveTo>
                    <a:lnTo>
                      <a:pt x="0" y="1041"/>
                    </a:lnTo>
                    <a:lnTo>
                      <a:pt x="0" y="1585"/>
                    </a:lnTo>
                    <a:lnTo>
                      <a:pt x="1582" y="1585"/>
                    </a:lnTo>
                    <a:lnTo>
                      <a:pt x="1582" y="1041"/>
                    </a:lnTo>
                    <a:lnTo>
                      <a:pt x="1238" y="1041"/>
                    </a:lnTo>
                    <a:lnTo>
                      <a:pt x="1238" y="966"/>
                    </a:lnTo>
                    <a:lnTo>
                      <a:pt x="1385" y="966"/>
                    </a:lnTo>
                    <a:lnTo>
                      <a:pt x="1385" y="0"/>
                    </a:lnTo>
                    <a:lnTo>
                      <a:pt x="197" y="0"/>
                    </a:lnTo>
                    <a:lnTo>
                      <a:pt x="197" y="966"/>
                    </a:lnTo>
                    <a:lnTo>
                      <a:pt x="345" y="966"/>
                    </a:lnTo>
                    <a:lnTo>
                      <a:pt x="345" y="1041"/>
                    </a:lnTo>
                  </a:path>
                </a:pathLst>
              </a:custGeom>
              <a:noFill/>
              <a:ln w="9525">
                <a:solidFill>
                  <a:srgbClr val="000000"/>
                </a:solidFill>
                <a:round/>
                <a:headEnd/>
                <a:tailEnd/>
              </a:ln>
            </p:spPr>
            <p:txBody>
              <a:bodyPr/>
              <a:lstStyle/>
              <a:p>
                <a:endParaRPr lang="de-DE"/>
              </a:p>
            </p:txBody>
          </p:sp>
          <p:sp>
            <p:nvSpPr>
              <p:cNvPr id="307222" name="Line 22"/>
              <p:cNvSpPr>
                <a:spLocks noChangeShapeType="1"/>
              </p:cNvSpPr>
              <p:nvPr/>
            </p:nvSpPr>
            <p:spPr bwMode="auto">
              <a:xfrm>
                <a:off x="601" y="3535"/>
                <a:ext cx="379" cy="1"/>
              </a:xfrm>
              <a:prstGeom prst="line">
                <a:avLst/>
              </a:prstGeom>
              <a:noFill/>
              <a:ln w="9525">
                <a:solidFill>
                  <a:srgbClr val="000000"/>
                </a:solidFill>
                <a:round/>
                <a:headEnd/>
                <a:tailEnd/>
              </a:ln>
            </p:spPr>
            <p:txBody>
              <a:bodyPr/>
              <a:lstStyle/>
              <a:p>
                <a:endParaRPr lang="de-DE"/>
              </a:p>
            </p:txBody>
          </p:sp>
          <p:sp>
            <p:nvSpPr>
              <p:cNvPr id="307223" name="Line 23"/>
              <p:cNvSpPr>
                <a:spLocks noChangeShapeType="1"/>
              </p:cNvSpPr>
              <p:nvPr/>
            </p:nvSpPr>
            <p:spPr bwMode="auto">
              <a:xfrm>
                <a:off x="601" y="3505"/>
                <a:ext cx="379" cy="1"/>
              </a:xfrm>
              <a:prstGeom prst="line">
                <a:avLst/>
              </a:prstGeom>
              <a:noFill/>
              <a:ln w="9525">
                <a:solidFill>
                  <a:srgbClr val="000000"/>
                </a:solidFill>
                <a:round/>
                <a:headEnd/>
                <a:tailEnd/>
              </a:ln>
            </p:spPr>
            <p:txBody>
              <a:bodyPr/>
              <a:lstStyle/>
              <a:p>
                <a:endParaRPr lang="de-DE"/>
              </a:p>
            </p:txBody>
          </p:sp>
          <p:sp>
            <p:nvSpPr>
              <p:cNvPr id="307224" name="Freeform 24"/>
              <p:cNvSpPr>
                <a:spLocks noEditPoints="1"/>
              </p:cNvSpPr>
              <p:nvPr/>
            </p:nvSpPr>
            <p:spPr bwMode="auto">
              <a:xfrm>
                <a:off x="801" y="3555"/>
                <a:ext cx="273" cy="182"/>
              </a:xfrm>
              <a:custGeom>
                <a:avLst/>
                <a:gdLst/>
                <a:ahLst/>
                <a:cxnLst>
                  <a:cxn ang="0">
                    <a:pos x="0" y="446"/>
                  </a:cxn>
                  <a:cxn ang="0">
                    <a:pos x="519" y="446"/>
                  </a:cxn>
                  <a:cxn ang="0">
                    <a:pos x="519" y="0"/>
                  </a:cxn>
                  <a:cxn ang="0">
                    <a:pos x="0" y="0"/>
                  </a:cxn>
                  <a:cxn ang="0">
                    <a:pos x="0" y="446"/>
                  </a:cxn>
                  <a:cxn ang="0">
                    <a:pos x="569" y="74"/>
                  </a:cxn>
                  <a:cxn ang="0">
                    <a:pos x="644" y="74"/>
                  </a:cxn>
                  <a:cxn ang="0">
                    <a:pos x="644" y="0"/>
                  </a:cxn>
                  <a:cxn ang="0">
                    <a:pos x="569" y="0"/>
                  </a:cxn>
                  <a:cxn ang="0">
                    <a:pos x="569" y="74"/>
                  </a:cxn>
                </a:cxnLst>
                <a:rect l="0" t="0" r="r" b="b"/>
                <a:pathLst>
                  <a:path w="644" h="446">
                    <a:moveTo>
                      <a:pt x="0" y="446"/>
                    </a:moveTo>
                    <a:lnTo>
                      <a:pt x="519" y="446"/>
                    </a:lnTo>
                    <a:lnTo>
                      <a:pt x="519" y="0"/>
                    </a:lnTo>
                    <a:lnTo>
                      <a:pt x="0" y="0"/>
                    </a:lnTo>
                    <a:lnTo>
                      <a:pt x="0" y="446"/>
                    </a:lnTo>
                    <a:close/>
                    <a:moveTo>
                      <a:pt x="569" y="74"/>
                    </a:moveTo>
                    <a:lnTo>
                      <a:pt x="644" y="74"/>
                    </a:lnTo>
                    <a:lnTo>
                      <a:pt x="644" y="0"/>
                    </a:lnTo>
                    <a:lnTo>
                      <a:pt x="569" y="0"/>
                    </a:lnTo>
                    <a:lnTo>
                      <a:pt x="569" y="74"/>
                    </a:lnTo>
                    <a:close/>
                  </a:path>
                </a:pathLst>
              </a:custGeom>
              <a:solidFill>
                <a:srgbClr val="FFFFFF"/>
              </a:solidFill>
              <a:ln w="9525">
                <a:noFill/>
                <a:round/>
                <a:headEnd/>
                <a:tailEnd/>
              </a:ln>
            </p:spPr>
            <p:txBody>
              <a:bodyPr/>
              <a:lstStyle/>
              <a:p>
                <a:endParaRPr lang="de-DE"/>
              </a:p>
            </p:txBody>
          </p:sp>
          <p:sp>
            <p:nvSpPr>
              <p:cNvPr id="307225" name="Rectangle 25"/>
              <p:cNvSpPr>
                <a:spLocks noChangeArrowheads="1"/>
              </p:cNvSpPr>
              <p:nvPr/>
            </p:nvSpPr>
            <p:spPr bwMode="auto">
              <a:xfrm>
                <a:off x="801" y="3555"/>
                <a:ext cx="221" cy="182"/>
              </a:xfrm>
              <a:prstGeom prst="rect">
                <a:avLst/>
              </a:prstGeom>
              <a:noFill/>
              <a:ln w="3175">
                <a:solidFill>
                  <a:srgbClr val="000000"/>
                </a:solidFill>
                <a:miter lim="800000"/>
                <a:headEnd/>
                <a:tailEnd/>
              </a:ln>
            </p:spPr>
            <p:txBody>
              <a:bodyPr/>
              <a:lstStyle/>
              <a:p>
                <a:endParaRPr lang="de-DE"/>
              </a:p>
            </p:txBody>
          </p:sp>
          <p:sp>
            <p:nvSpPr>
              <p:cNvPr id="307226" name="Line 26"/>
              <p:cNvSpPr>
                <a:spLocks noChangeShapeType="1"/>
              </p:cNvSpPr>
              <p:nvPr/>
            </p:nvSpPr>
            <p:spPr bwMode="auto">
              <a:xfrm>
                <a:off x="801" y="3616"/>
                <a:ext cx="221" cy="1"/>
              </a:xfrm>
              <a:prstGeom prst="line">
                <a:avLst/>
              </a:prstGeom>
              <a:noFill/>
              <a:ln w="3175">
                <a:solidFill>
                  <a:srgbClr val="000000"/>
                </a:solidFill>
                <a:round/>
                <a:headEnd/>
                <a:tailEnd/>
              </a:ln>
            </p:spPr>
            <p:txBody>
              <a:bodyPr/>
              <a:lstStyle/>
              <a:p>
                <a:endParaRPr lang="de-DE"/>
              </a:p>
            </p:txBody>
          </p:sp>
          <p:sp>
            <p:nvSpPr>
              <p:cNvPr id="307227" name="Line 27"/>
              <p:cNvSpPr>
                <a:spLocks noChangeShapeType="1"/>
              </p:cNvSpPr>
              <p:nvPr/>
            </p:nvSpPr>
            <p:spPr bwMode="auto">
              <a:xfrm>
                <a:off x="801" y="3675"/>
                <a:ext cx="221" cy="1"/>
              </a:xfrm>
              <a:prstGeom prst="line">
                <a:avLst/>
              </a:prstGeom>
              <a:noFill/>
              <a:ln w="3175">
                <a:solidFill>
                  <a:srgbClr val="000000"/>
                </a:solidFill>
                <a:round/>
                <a:headEnd/>
                <a:tailEnd/>
              </a:ln>
            </p:spPr>
            <p:txBody>
              <a:bodyPr/>
              <a:lstStyle/>
              <a:p>
                <a:endParaRPr lang="de-DE"/>
              </a:p>
            </p:txBody>
          </p:sp>
          <p:sp>
            <p:nvSpPr>
              <p:cNvPr id="307228" name="Line 28"/>
              <p:cNvSpPr>
                <a:spLocks noChangeShapeType="1"/>
              </p:cNvSpPr>
              <p:nvPr/>
            </p:nvSpPr>
            <p:spPr bwMode="auto">
              <a:xfrm>
                <a:off x="812" y="3646"/>
                <a:ext cx="199" cy="1"/>
              </a:xfrm>
              <a:prstGeom prst="line">
                <a:avLst/>
              </a:prstGeom>
              <a:noFill/>
              <a:ln w="3175">
                <a:solidFill>
                  <a:srgbClr val="000000"/>
                </a:solidFill>
                <a:round/>
                <a:headEnd/>
                <a:tailEnd/>
              </a:ln>
            </p:spPr>
            <p:txBody>
              <a:bodyPr/>
              <a:lstStyle/>
              <a:p>
                <a:endParaRPr lang="de-DE"/>
              </a:p>
            </p:txBody>
          </p:sp>
          <p:sp>
            <p:nvSpPr>
              <p:cNvPr id="307229" name="Rectangle 29"/>
              <p:cNvSpPr>
                <a:spLocks noChangeArrowheads="1"/>
              </p:cNvSpPr>
              <p:nvPr/>
            </p:nvSpPr>
            <p:spPr bwMode="auto">
              <a:xfrm>
                <a:off x="927" y="3626"/>
                <a:ext cx="63" cy="40"/>
              </a:xfrm>
              <a:prstGeom prst="rect">
                <a:avLst/>
              </a:prstGeom>
              <a:noFill/>
              <a:ln w="3175">
                <a:solidFill>
                  <a:srgbClr val="000000"/>
                </a:solidFill>
                <a:miter lim="800000"/>
                <a:headEnd/>
                <a:tailEnd/>
              </a:ln>
            </p:spPr>
            <p:txBody>
              <a:bodyPr/>
              <a:lstStyle/>
              <a:p>
                <a:endParaRPr lang="de-DE"/>
              </a:p>
            </p:txBody>
          </p:sp>
          <p:sp>
            <p:nvSpPr>
              <p:cNvPr id="307230" name="Rectangle 30"/>
              <p:cNvSpPr>
                <a:spLocks noChangeArrowheads="1"/>
              </p:cNvSpPr>
              <p:nvPr/>
            </p:nvSpPr>
            <p:spPr bwMode="auto">
              <a:xfrm>
                <a:off x="1043" y="3555"/>
                <a:ext cx="31" cy="30"/>
              </a:xfrm>
              <a:prstGeom prst="rect">
                <a:avLst/>
              </a:prstGeom>
              <a:noFill/>
              <a:ln w="3175">
                <a:solidFill>
                  <a:srgbClr val="000000"/>
                </a:solidFill>
                <a:miter lim="800000"/>
                <a:headEnd/>
                <a:tailEnd/>
              </a:ln>
            </p:spPr>
            <p:txBody>
              <a:bodyPr/>
              <a:lstStyle/>
              <a:p>
                <a:endParaRPr lang="de-DE"/>
              </a:p>
            </p:txBody>
          </p:sp>
          <p:sp>
            <p:nvSpPr>
              <p:cNvPr id="307231" name="Freeform 31"/>
              <p:cNvSpPr>
                <a:spLocks noEditPoints="1"/>
              </p:cNvSpPr>
              <p:nvPr/>
            </p:nvSpPr>
            <p:spPr bwMode="auto">
              <a:xfrm>
                <a:off x="474" y="3156"/>
                <a:ext cx="633" cy="435"/>
              </a:xfrm>
              <a:custGeom>
                <a:avLst/>
                <a:gdLst/>
                <a:ahLst/>
                <a:cxnLst>
                  <a:cxn ang="0">
                    <a:pos x="1245" y="761"/>
                  </a:cxn>
                  <a:cxn ang="0">
                    <a:pos x="1301" y="761"/>
                  </a:cxn>
                  <a:cxn ang="0">
                    <a:pos x="1301" y="744"/>
                  </a:cxn>
                  <a:cxn ang="0">
                    <a:pos x="1245" y="744"/>
                  </a:cxn>
                  <a:cxn ang="0">
                    <a:pos x="1245" y="761"/>
                  </a:cxn>
                  <a:cxn ang="0">
                    <a:pos x="335" y="631"/>
                  </a:cxn>
                  <a:cxn ang="0">
                    <a:pos x="335" y="75"/>
                  </a:cxn>
                  <a:cxn ang="0">
                    <a:pos x="1151" y="75"/>
                  </a:cxn>
                  <a:cxn ang="0">
                    <a:pos x="1151" y="631"/>
                  </a:cxn>
                  <a:cxn ang="0">
                    <a:pos x="335" y="631"/>
                  </a:cxn>
                  <a:cxn ang="0">
                    <a:pos x="297" y="669"/>
                  </a:cxn>
                  <a:cxn ang="0">
                    <a:pos x="1190" y="669"/>
                  </a:cxn>
                  <a:cxn ang="0">
                    <a:pos x="1190" y="36"/>
                  </a:cxn>
                  <a:cxn ang="0">
                    <a:pos x="1226" y="36"/>
                  </a:cxn>
                  <a:cxn ang="0">
                    <a:pos x="1226" y="0"/>
                  </a:cxn>
                  <a:cxn ang="0">
                    <a:pos x="260" y="0"/>
                  </a:cxn>
                  <a:cxn ang="0">
                    <a:pos x="260" y="705"/>
                  </a:cxn>
                  <a:cxn ang="0">
                    <a:pos x="297" y="705"/>
                  </a:cxn>
                  <a:cxn ang="0">
                    <a:pos x="297" y="669"/>
                  </a:cxn>
                  <a:cxn ang="0">
                    <a:pos x="0" y="1028"/>
                  </a:cxn>
                  <a:cxn ang="0">
                    <a:pos x="149" y="1028"/>
                  </a:cxn>
                  <a:cxn ang="0">
                    <a:pos x="149" y="978"/>
                  </a:cxn>
                  <a:cxn ang="0">
                    <a:pos x="0" y="978"/>
                  </a:cxn>
                  <a:cxn ang="0">
                    <a:pos x="0" y="1028"/>
                  </a:cxn>
                  <a:cxn ang="0">
                    <a:pos x="868" y="1066"/>
                  </a:cxn>
                  <a:cxn ang="0">
                    <a:pos x="1190" y="1066"/>
                  </a:cxn>
                  <a:cxn ang="0">
                    <a:pos x="1190" y="1041"/>
                  </a:cxn>
                  <a:cxn ang="0">
                    <a:pos x="868" y="1041"/>
                  </a:cxn>
                  <a:cxn ang="0">
                    <a:pos x="868" y="1066"/>
                  </a:cxn>
                  <a:cxn ang="0">
                    <a:pos x="1437" y="1003"/>
                  </a:cxn>
                  <a:cxn ang="0">
                    <a:pos x="1487" y="1003"/>
                  </a:cxn>
                  <a:cxn ang="0">
                    <a:pos x="1487" y="978"/>
                  </a:cxn>
                  <a:cxn ang="0">
                    <a:pos x="1437" y="978"/>
                  </a:cxn>
                  <a:cxn ang="0">
                    <a:pos x="1437" y="1003"/>
                  </a:cxn>
                  <a:cxn ang="0">
                    <a:pos x="1437" y="1052"/>
                  </a:cxn>
                  <a:cxn ang="0">
                    <a:pos x="1487" y="1052"/>
                  </a:cxn>
                  <a:cxn ang="0">
                    <a:pos x="1487" y="1028"/>
                  </a:cxn>
                  <a:cxn ang="0">
                    <a:pos x="1437" y="1028"/>
                  </a:cxn>
                  <a:cxn ang="0">
                    <a:pos x="1437" y="1052"/>
                  </a:cxn>
                </a:cxnLst>
                <a:rect l="0" t="0" r="r" b="b"/>
                <a:pathLst>
                  <a:path w="1487" h="1066">
                    <a:moveTo>
                      <a:pt x="1245" y="761"/>
                    </a:moveTo>
                    <a:lnTo>
                      <a:pt x="1301" y="761"/>
                    </a:lnTo>
                    <a:lnTo>
                      <a:pt x="1301" y="744"/>
                    </a:lnTo>
                    <a:lnTo>
                      <a:pt x="1245" y="744"/>
                    </a:lnTo>
                    <a:lnTo>
                      <a:pt x="1245" y="761"/>
                    </a:lnTo>
                    <a:close/>
                    <a:moveTo>
                      <a:pt x="335" y="631"/>
                    </a:moveTo>
                    <a:lnTo>
                      <a:pt x="335" y="75"/>
                    </a:lnTo>
                    <a:lnTo>
                      <a:pt x="1151" y="75"/>
                    </a:lnTo>
                    <a:lnTo>
                      <a:pt x="1151" y="631"/>
                    </a:lnTo>
                    <a:lnTo>
                      <a:pt x="335" y="631"/>
                    </a:lnTo>
                    <a:close/>
                    <a:moveTo>
                      <a:pt x="297" y="669"/>
                    </a:moveTo>
                    <a:lnTo>
                      <a:pt x="1190" y="669"/>
                    </a:lnTo>
                    <a:lnTo>
                      <a:pt x="1190" y="36"/>
                    </a:lnTo>
                    <a:lnTo>
                      <a:pt x="1226" y="36"/>
                    </a:lnTo>
                    <a:lnTo>
                      <a:pt x="1226" y="0"/>
                    </a:lnTo>
                    <a:lnTo>
                      <a:pt x="260" y="0"/>
                    </a:lnTo>
                    <a:lnTo>
                      <a:pt x="260" y="705"/>
                    </a:lnTo>
                    <a:lnTo>
                      <a:pt x="297" y="705"/>
                    </a:lnTo>
                    <a:lnTo>
                      <a:pt x="297" y="669"/>
                    </a:lnTo>
                    <a:close/>
                    <a:moveTo>
                      <a:pt x="0" y="1028"/>
                    </a:moveTo>
                    <a:lnTo>
                      <a:pt x="149" y="1028"/>
                    </a:lnTo>
                    <a:lnTo>
                      <a:pt x="149" y="978"/>
                    </a:lnTo>
                    <a:lnTo>
                      <a:pt x="0" y="978"/>
                    </a:lnTo>
                    <a:lnTo>
                      <a:pt x="0" y="1028"/>
                    </a:lnTo>
                    <a:close/>
                    <a:moveTo>
                      <a:pt x="868" y="1066"/>
                    </a:moveTo>
                    <a:lnTo>
                      <a:pt x="1190" y="1066"/>
                    </a:lnTo>
                    <a:lnTo>
                      <a:pt x="1190" y="1041"/>
                    </a:lnTo>
                    <a:lnTo>
                      <a:pt x="868" y="1041"/>
                    </a:lnTo>
                    <a:lnTo>
                      <a:pt x="868" y="1066"/>
                    </a:lnTo>
                    <a:close/>
                    <a:moveTo>
                      <a:pt x="1437" y="1003"/>
                    </a:moveTo>
                    <a:lnTo>
                      <a:pt x="1487" y="1003"/>
                    </a:lnTo>
                    <a:lnTo>
                      <a:pt x="1487" y="978"/>
                    </a:lnTo>
                    <a:lnTo>
                      <a:pt x="1437" y="978"/>
                    </a:lnTo>
                    <a:lnTo>
                      <a:pt x="1437" y="1003"/>
                    </a:lnTo>
                    <a:close/>
                    <a:moveTo>
                      <a:pt x="1437" y="1052"/>
                    </a:moveTo>
                    <a:lnTo>
                      <a:pt x="1487" y="1052"/>
                    </a:lnTo>
                    <a:lnTo>
                      <a:pt x="1487" y="1028"/>
                    </a:lnTo>
                    <a:lnTo>
                      <a:pt x="1437" y="1028"/>
                    </a:lnTo>
                    <a:lnTo>
                      <a:pt x="1437" y="1052"/>
                    </a:lnTo>
                    <a:close/>
                  </a:path>
                </a:pathLst>
              </a:custGeom>
              <a:solidFill>
                <a:srgbClr val="99CC00"/>
              </a:solidFill>
              <a:ln w="9525">
                <a:noFill/>
                <a:round/>
                <a:headEnd/>
                <a:tailEnd/>
              </a:ln>
            </p:spPr>
            <p:txBody>
              <a:bodyPr/>
              <a:lstStyle/>
              <a:p>
                <a:endParaRPr lang="de-DE"/>
              </a:p>
            </p:txBody>
          </p:sp>
          <p:sp>
            <p:nvSpPr>
              <p:cNvPr id="307232" name="Rectangle 32"/>
              <p:cNvSpPr>
                <a:spLocks noChangeArrowheads="1"/>
              </p:cNvSpPr>
              <p:nvPr/>
            </p:nvSpPr>
            <p:spPr bwMode="auto">
              <a:xfrm>
                <a:off x="1004" y="3459"/>
                <a:ext cx="24" cy="8"/>
              </a:xfrm>
              <a:prstGeom prst="rect">
                <a:avLst/>
              </a:prstGeom>
              <a:noFill/>
              <a:ln w="3175">
                <a:solidFill>
                  <a:srgbClr val="000000"/>
                </a:solidFill>
                <a:miter lim="800000"/>
                <a:headEnd/>
                <a:tailEnd/>
              </a:ln>
            </p:spPr>
            <p:txBody>
              <a:bodyPr/>
              <a:lstStyle/>
              <a:p>
                <a:endParaRPr lang="de-DE"/>
              </a:p>
            </p:txBody>
          </p:sp>
          <p:sp>
            <p:nvSpPr>
              <p:cNvPr id="307233" name="Rectangle 33"/>
              <p:cNvSpPr>
                <a:spLocks noChangeArrowheads="1"/>
              </p:cNvSpPr>
              <p:nvPr/>
            </p:nvSpPr>
            <p:spPr bwMode="auto">
              <a:xfrm>
                <a:off x="617" y="3186"/>
                <a:ext cx="347" cy="227"/>
              </a:xfrm>
              <a:prstGeom prst="rect">
                <a:avLst/>
              </a:prstGeom>
              <a:noFill/>
              <a:ln w="3175">
                <a:solidFill>
                  <a:srgbClr val="000000"/>
                </a:solidFill>
                <a:miter lim="800000"/>
                <a:headEnd/>
                <a:tailEnd/>
              </a:ln>
            </p:spPr>
            <p:txBody>
              <a:bodyPr/>
              <a:lstStyle/>
              <a:p>
                <a:endParaRPr lang="de-DE"/>
              </a:p>
            </p:txBody>
          </p:sp>
          <p:sp>
            <p:nvSpPr>
              <p:cNvPr id="307234" name="Freeform 34"/>
              <p:cNvSpPr>
                <a:spLocks/>
              </p:cNvSpPr>
              <p:nvPr/>
            </p:nvSpPr>
            <p:spPr bwMode="auto">
              <a:xfrm>
                <a:off x="586" y="3156"/>
                <a:ext cx="409" cy="288"/>
              </a:xfrm>
              <a:custGeom>
                <a:avLst/>
                <a:gdLst/>
                <a:ahLst/>
                <a:cxnLst>
                  <a:cxn ang="0">
                    <a:pos x="37" y="669"/>
                  </a:cxn>
                  <a:cxn ang="0">
                    <a:pos x="930" y="669"/>
                  </a:cxn>
                  <a:cxn ang="0">
                    <a:pos x="930" y="36"/>
                  </a:cxn>
                  <a:cxn ang="0">
                    <a:pos x="966" y="36"/>
                  </a:cxn>
                  <a:cxn ang="0">
                    <a:pos x="966" y="0"/>
                  </a:cxn>
                  <a:cxn ang="0">
                    <a:pos x="0" y="0"/>
                  </a:cxn>
                  <a:cxn ang="0">
                    <a:pos x="0" y="705"/>
                  </a:cxn>
                  <a:cxn ang="0">
                    <a:pos x="37" y="705"/>
                  </a:cxn>
                  <a:cxn ang="0">
                    <a:pos x="37" y="669"/>
                  </a:cxn>
                </a:cxnLst>
                <a:rect l="0" t="0" r="r" b="b"/>
                <a:pathLst>
                  <a:path w="966" h="705">
                    <a:moveTo>
                      <a:pt x="37" y="669"/>
                    </a:moveTo>
                    <a:lnTo>
                      <a:pt x="930" y="669"/>
                    </a:lnTo>
                    <a:lnTo>
                      <a:pt x="930" y="36"/>
                    </a:lnTo>
                    <a:lnTo>
                      <a:pt x="966" y="36"/>
                    </a:lnTo>
                    <a:lnTo>
                      <a:pt x="966" y="0"/>
                    </a:lnTo>
                    <a:lnTo>
                      <a:pt x="0" y="0"/>
                    </a:lnTo>
                    <a:lnTo>
                      <a:pt x="0" y="705"/>
                    </a:lnTo>
                    <a:lnTo>
                      <a:pt x="37" y="705"/>
                    </a:lnTo>
                    <a:lnTo>
                      <a:pt x="37" y="669"/>
                    </a:lnTo>
                  </a:path>
                </a:pathLst>
              </a:custGeom>
              <a:noFill/>
              <a:ln w="3175">
                <a:solidFill>
                  <a:srgbClr val="000000"/>
                </a:solidFill>
                <a:round/>
                <a:headEnd/>
                <a:tailEnd/>
              </a:ln>
            </p:spPr>
            <p:txBody>
              <a:bodyPr/>
              <a:lstStyle/>
              <a:p>
                <a:endParaRPr lang="de-DE"/>
              </a:p>
            </p:txBody>
          </p:sp>
          <p:sp>
            <p:nvSpPr>
              <p:cNvPr id="307235" name="Line 35"/>
              <p:cNvSpPr>
                <a:spLocks noChangeShapeType="1"/>
              </p:cNvSpPr>
              <p:nvPr/>
            </p:nvSpPr>
            <p:spPr bwMode="auto">
              <a:xfrm>
                <a:off x="538" y="3482"/>
                <a:ext cx="505" cy="1"/>
              </a:xfrm>
              <a:prstGeom prst="line">
                <a:avLst/>
              </a:prstGeom>
              <a:noFill/>
              <a:ln w="3175">
                <a:solidFill>
                  <a:srgbClr val="000000"/>
                </a:solidFill>
                <a:round/>
                <a:headEnd/>
                <a:tailEnd/>
              </a:ln>
            </p:spPr>
            <p:txBody>
              <a:bodyPr/>
              <a:lstStyle/>
              <a:p>
                <a:endParaRPr lang="de-DE"/>
              </a:p>
            </p:txBody>
          </p:sp>
          <p:sp>
            <p:nvSpPr>
              <p:cNvPr id="307236" name="Line 36"/>
              <p:cNvSpPr>
                <a:spLocks noChangeShapeType="1"/>
              </p:cNvSpPr>
              <p:nvPr/>
            </p:nvSpPr>
            <p:spPr bwMode="auto">
              <a:xfrm flipV="1">
                <a:off x="665" y="3482"/>
                <a:ext cx="1" cy="23"/>
              </a:xfrm>
              <a:prstGeom prst="line">
                <a:avLst/>
              </a:prstGeom>
              <a:noFill/>
              <a:ln w="3175">
                <a:solidFill>
                  <a:srgbClr val="000000"/>
                </a:solidFill>
                <a:round/>
                <a:headEnd/>
                <a:tailEnd/>
              </a:ln>
            </p:spPr>
            <p:txBody>
              <a:bodyPr/>
              <a:lstStyle/>
              <a:p>
                <a:endParaRPr lang="de-DE"/>
              </a:p>
            </p:txBody>
          </p:sp>
          <p:sp>
            <p:nvSpPr>
              <p:cNvPr id="307237" name="Line 37"/>
              <p:cNvSpPr>
                <a:spLocks noChangeShapeType="1"/>
              </p:cNvSpPr>
              <p:nvPr/>
            </p:nvSpPr>
            <p:spPr bwMode="auto">
              <a:xfrm flipV="1">
                <a:off x="791" y="3482"/>
                <a:ext cx="0" cy="23"/>
              </a:xfrm>
              <a:prstGeom prst="line">
                <a:avLst/>
              </a:prstGeom>
              <a:noFill/>
              <a:ln w="3175">
                <a:solidFill>
                  <a:srgbClr val="000000"/>
                </a:solidFill>
                <a:round/>
                <a:headEnd/>
                <a:tailEnd/>
              </a:ln>
            </p:spPr>
            <p:txBody>
              <a:bodyPr/>
              <a:lstStyle/>
              <a:p>
                <a:endParaRPr lang="de-DE"/>
              </a:p>
            </p:txBody>
          </p:sp>
          <p:sp>
            <p:nvSpPr>
              <p:cNvPr id="307238" name="Rectangle 38"/>
              <p:cNvSpPr>
                <a:spLocks noChangeArrowheads="1"/>
              </p:cNvSpPr>
              <p:nvPr/>
            </p:nvSpPr>
            <p:spPr bwMode="auto">
              <a:xfrm>
                <a:off x="474" y="3555"/>
                <a:ext cx="64" cy="20"/>
              </a:xfrm>
              <a:prstGeom prst="rect">
                <a:avLst/>
              </a:prstGeom>
              <a:noFill/>
              <a:ln w="3175">
                <a:solidFill>
                  <a:srgbClr val="000000"/>
                </a:solidFill>
                <a:miter lim="800000"/>
                <a:headEnd/>
                <a:tailEnd/>
              </a:ln>
            </p:spPr>
            <p:txBody>
              <a:bodyPr/>
              <a:lstStyle/>
              <a:p>
                <a:endParaRPr lang="de-DE"/>
              </a:p>
            </p:txBody>
          </p:sp>
          <p:sp>
            <p:nvSpPr>
              <p:cNvPr id="307239" name="Rectangle 39"/>
              <p:cNvSpPr>
                <a:spLocks noChangeArrowheads="1"/>
              </p:cNvSpPr>
              <p:nvPr/>
            </p:nvSpPr>
            <p:spPr bwMode="auto">
              <a:xfrm>
                <a:off x="843" y="3580"/>
                <a:ext cx="137" cy="11"/>
              </a:xfrm>
              <a:prstGeom prst="rect">
                <a:avLst/>
              </a:prstGeom>
              <a:noFill/>
              <a:ln w="3175">
                <a:solidFill>
                  <a:srgbClr val="000000"/>
                </a:solidFill>
                <a:miter lim="800000"/>
                <a:headEnd/>
                <a:tailEnd/>
              </a:ln>
            </p:spPr>
            <p:txBody>
              <a:bodyPr/>
              <a:lstStyle/>
              <a:p>
                <a:endParaRPr lang="de-DE"/>
              </a:p>
            </p:txBody>
          </p:sp>
          <p:sp>
            <p:nvSpPr>
              <p:cNvPr id="307240" name="Rectangle 40"/>
              <p:cNvSpPr>
                <a:spLocks noChangeArrowheads="1"/>
              </p:cNvSpPr>
              <p:nvPr/>
            </p:nvSpPr>
            <p:spPr bwMode="auto">
              <a:xfrm>
                <a:off x="1085" y="3555"/>
                <a:ext cx="22" cy="9"/>
              </a:xfrm>
              <a:prstGeom prst="rect">
                <a:avLst/>
              </a:prstGeom>
              <a:noFill/>
              <a:ln w="3175">
                <a:solidFill>
                  <a:srgbClr val="000000"/>
                </a:solidFill>
                <a:miter lim="800000"/>
                <a:headEnd/>
                <a:tailEnd/>
              </a:ln>
            </p:spPr>
            <p:txBody>
              <a:bodyPr/>
              <a:lstStyle/>
              <a:p>
                <a:endParaRPr lang="de-DE"/>
              </a:p>
            </p:txBody>
          </p:sp>
          <p:sp>
            <p:nvSpPr>
              <p:cNvPr id="307241" name="Rectangle 41"/>
              <p:cNvSpPr>
                <a:spLocks noChangeArrowheads="1"/>
              </p:cNvSpPr>
              <p:nvPr/>
            </p:nvSpPr>
            <p:spPr bwMode="auto">
              <a:xfrm>
                <a:off x="1085" y="3575"/>
                <a:ext cx="22" cy="10"/>
              </a:xfrm>
              <a:prstGeom prst="rect">
                <a:avLst/>
              </a:prstGeom>
              <a:noFill/>
              <a:ln w="3175">
                <a:solidFill>
                  <a:srgbClr val="000000"/>
                </a:solidFill>
                <a:miter lim="800000"/>
                <a:headEnd/>
                <a:tailEnd/>
              </a:ln>
            </p:spPr>
            <p:txBody>
              <a:bodyPr/>
              <a:lstStyle/>
              <a:p>
                <a:endParaRPr lang="de-DE"/>
              </a:p>
            </p:txBody>
          </p:sp>
        </p:grpSp>
        <p:sp>
          <p:nvSpPr>
            <p:cNvPr id="307242" name="Rectangle 42"/>
            <p:cNvSpPr>
              <a:spLocks noChangeArrowheads="1"/>
            </p:cNvSpPr>
            <p:nvPr/>
          </p:nvSpPr>
          <p:spPr bwMode="auto">
            <a:xfrm>
              <a:off x="1788" y="1905"/>
              <a:ext cx="153" cy="201"/>
            </a:xfrm>
            <a:prstGeom prst="rect">
              <a:avLst/>
            </a:prstGeom>
            <a:solidFill>
              <a:srgbClr val="FFFFFF"/>
            </a:solidFill>
            <a:ln w="9525">
              <a:solidFill>
                <a:srgbClr val="000000"/>
              </a:solidFill>
              <a:miter lim="800000"/>
              <a:headEnd/>
              <a:tailEnd/>
            </a:ln>
          </p:spPr>
          <p:txBody>
            <a:bodyPr anchor="b"/>
            <a:lstStyle/>
            <a:p>
              <a:endParaRPr lang="de-DE"/>
            </a:p>
          </p:txBody>
        </p:sp>
        <p:pic>
          <p:nvPicPr>
            <p:cNvPr id="307243" name="Picture 43" descr="ATOS LOGO1"/>
            <p:cNvPicPr>
              <a:picLocks noChangeAspect="1" noChangeArrowheads="1"/>
            </p:cNvPicPr>
            <p:nvPr/>
          </p:nvPicPr>
          <p:blipFill>
            <a:blip r:embed="rId6" cstate="print"/>
            <a:srcRect l="57045" b="44897"/>
            <a:stretch>
              <a:fillRect/>
            </a:stretch>
          </p:blipFill>
          <p:spPr bwMode="auto">
            <a:xfrm>
              <a:off x="1830" y="1913"/>
              <a:ext cx="101" cy="65"/>
            </a:xfrm>
            <a:prstGeom prst="rect">
              <a:avLst/>
            </a:prstGeom>
            <a:noFill/>
          </p:spPr>
        </p:pic>
      </p:grpSp>
      <p:grpSp>
        <p:nvGrpSpPr>
          <p:cNvPr id="6" name="Group 44"/>
          <p:cNvGrpSpPr>
            <a:grpSpLocks/>
          </p:cNvGrpSpPr>
          <p:nvPr/>
        </p:nvGrpSpPr>
        <p:grpSpPr bwMode="auto">
          <a:xfrm>
            <a:off x="4902200" y="4464050"/>
            <a:ext cx="1858963" cy="1303338"/>
            <a:chOff x="2753" y="2893"/>
            <a:chExt cx="1171" cy="821"/>
          </a:xfrm>
        </p:grpSpPr>
        <p:sp>
          <p:nvSpPr>
            <p:cNvPr id="307245" name="computr3"/>
            <p:cNvSpPr>
              <a:spLocks noEditPoints="1" noChangeArrowheads="1"/>
            </p:cNvSpPr>
            <p:nvPr/>
          </p:nvSpPr>
          <p:spPr bwMode="auto">
            <a:xfrm>
              <a:off x="2753" y="3239"/>
              <a:ext cx="545" cy="388"/>
            </a:xfrm>
            <a:custGeom>
              <a:avLst/>
              <a:gdLst>
                <a:gd name="T0" fmla="*/ 0 w 21600"/>
                <a:gd name="T1" fmla="*/ 10800 h 21600"/>
                <a:gd name="T2" fmla="*/ 10800 w 21600"/>
                <a:gd name="T3" fmla="*/ 0 h 21600"/>
                <a:gd name="T4" fmla="*/ 10800 w 21600"/>
                <a:gd name="T5" fmla="*/ 21600 h 21600"/>
                <a:gd name="T6" fmla="*/ 18135 w 21600"/>
                <a:gd name="T7" fmla="*/ 10800 h 21600"/>
                <a:gd name="T8" fmla="*/ 7811 w 21600"/>
                <a:gd name="T9" fmla="*/ 2584 h 21600"/>
                <a:gd name="T10" fmla="*/ 16359 w 21600"/>
                <a:gd name="T11" fmla="*/ 11764 h 21600"/>
              </a:gdLst>
              <a:ahLst/>
              <a:cxnLst>
                <a:cxn ang="0">
                  <a:pos x="T0" y="T1"/>
                </a:cxn>
                <a:cxn ang="0">
                  <a:pos x="T2" y="T3"/>
                </a:cxn>
                <a:cxn ang="0">
                  <a:pos x="T4" y="T5"/>
                </a:cxn>
                <a:cxn ang="0">
                  <a:pos x="T6" y="T7"/>
                </a:cxn>
              </a:cxnLst>
              <a:rect l="T8" t="T9" r="T10" b="T11"/>
              <a:pathLst>
                <a:path w="21600" h="21600" extrusionOk="0">
                  <a:moveTo>
                    <a:pt x="18250" y="17743"/>
                  </a:moveTo>
                  <a:lnTo>
                    <a:pt x="17557" y="16971"/>
                  </a:lnTo>
                  <a:lnTo>
                    <a:pt x="5429" y="16971"/>
                  </a:lnTo>
                  <a:lnTo>
                    <a:pt x="4736" y="17743"/>
                  </a:lnTo>
                  <a:lnTo>
                    <a:pt x="18250" y="17743"/>
                  </a:lnTo>
                  <a:close/>
                </a:path>
                <a:path w="21600" h="21600" extrusionOk="0">
                  <a:moveTo>
                    <a:pt x="18250" y="17743"/>
                  </a:moveTo>
                  <a:moveTo>
                    <a:pt x="19405" y="19131"/>
                  </a:moveTo>
                  <a:lnTo>
                    <a:pt x="18712" y="18360"/>
                  </a:lnTo>
                  <a:lnTo>
                    <a:pt x="4274" y="18360"/>
                  </a:lnTo>
                  <a:lnTo>
                    <a:pt x="3581" y="19131"/>
                  </a:lnTo>
                  <a:lnTo>
                    <a:pt x="19405" y="19131"/>
                  </a:lnTo>
                  <a:close/>
                </a:path>
                <a:path w="21600" h="21600" extrusionOk="0">
                  <a:moveTo>
                    <a:pt x="19405" y="19131"/>
                  </a:moveTo>
                  <a:moveTo>
                    <a:pt x="20560" y="20520"/>
                  </a:moveTo>
                  <a:lnTo>
                    <a:pt x="19867" y="19749"/>
                  </a:lnTo>
                  <a:lnTo>
                    <a:pt x="3119" y="19749"/>
                  </a:lnTo>
                  <a:lnTo>
                    <a:pt x="2426" y="20520"/>
                  </a:lnTo>
                  <a:lnTo>
                    <a:pt x="20560" y="20520"/>
                  </a:lnTo>
                  <a:close/>
                </a:path>
                <a:path w="21600" h="21600" extrusionOk="0">
                  <a:moveTo>
                    <a:pt x="20560" y="20520"/>
                  </a:moveTo>
                  <a:moveTo>
                    <a:pt x="4620" y="16971"/>
                  </a:moveTo>
                  <a:lnTo>
                    <a:pt x="5313" y="16200"/>
                  </a:lnTo>
                  <a:lnTo>
                    <a:pt x="7624" y="16200"/>
                  </a:lnTo>
                  <a:lnTo>
                    <a:pt x="7624" y="14194"/>
                  </a:lnTo>
                  <a:lnTo>
                    <a:pt x="5891" y="14194"/>
                  </a:lnTo>
                  <a:lnTo>
                    <a:pt x="5891" y="0"/>
                  </a:lnTo>
                  <a:lnTo>
                    <a:pt x="12013" y="0"/>
                  </a:lnTo>
                  <a:lnTo>
                    <a:pt x="18135" y="0"/>
                  </a:lnTo>
                  <a:lnTo>
                    <a:pt x="18135" y="10800"/>
                  </a:lnTo>
                  <a:lnTo>
                    <a:pt x="18135" y="14194"/>
                  </a:lnTo>
                  <a:lnTo>
                    <a:pt x="16402" y="14194"/>
                  </a:lnTo>
                  <a:lnTo>
                    <a:pt x="16402" y="16200"/>
                  </a:lnTo>
                  <a:lnTo>
                    <a:pt x="17788" y="16200"/>
                  </a:lnTo>
                  <a:lnTo>
                    <a:pt x="19059" y="17743"/>
                  </a:lnTo>
                  <a:lnTo>
                    <a:pt x="21022" y="19903"/>
                  </a:lnTo>
                  <a:lnTo>
                    <a:pt x="21253" y="20057"/>
                  </a:lnTo>
                  <a:lnTo>
                    <a:pt x="21369" y="20366"/>
                  </a:lnTo>
                  <a:lnTo>
                    <a:pt x="21600" y="20674"/>
                  </a:lnTo>
                  <a:lnTo>
                    <a:pt x="21600" y="20829"/>
                  </a:lnTo>
                  <a:lnTo>
                    <a:pt x="21600" y="20983"/>
                  </a:lnTo>
                  <a:lnTo>
                    <a:pt x="21600" y="21137"/>
                  </a:lnTo>
                  <a:lnTo>
                    <a:pt x="21600" y="21291"/>
                  </a:lnTo>
                  <a:lnTo>
                    <a:pt x="21484" y="21446"/>
                  </a:lnTo>
                  <a:lnTo>
                    <a:pt x="21369" y="21446"/>
                  </a:lnTo>
                  <a:lnTo>
                    <a:pt x="21138" y="21600"/>
                  </a:lnTo>
                  <a:lnTo>
                    <a:pt x="21022" y="21600"/>
                  </a:lnTo>
                  <a:lnTo>
                    <a:pt x="10973" y="21600"/>
                  </a:lnTo>
                  <a:lnTo>
                    <a:pt x="2079" y="21600"/>
                  </a:lnTo>
                  <a:lnTo>
                    <a:pt x="1848" y="21600"/>
                  </a:lnTo>
                  <a:lnTo>
                    <a:pt x="1733" y="21446"/>
                  </a:lnTo>
                  <a:lnTo>
                    <a:pt x="1617" y="21446"/>
                  </a:lnTo>
                  <a:lnTo>
                    <a:pt x="1502" y="21291"/>
                  </a:lnTo>
                  <a:lnTo>
                    <a:pt x="1386" y="21291"/>
                  </a:lnTo>
                  <a:lnTo>
                    <a:pt x="1386" y="21137"/>
                  </a:lnTo>
                  <a:lnTo>
                    <a:pt x="1386" y="20983"/>
                  </a:lnTo>
                  <a:lnTo>
                    <a:pt x="1386" y="20829"/>
                  </a:lnTo>
                  <a:lnTo>
                    <a:pt x="1502" y="20674"/>
                  </a:lnTo>
                  <a:lnTo>
                    <a:pt x="1617" y="20366"/>
                  </a:lnTo>
                  <a:lnTo>
                    <a:pt x="1733" y="20057"/>
                  </a:lnTo>
                  <a:lnTo>
                    <a:pt x="1964" y="19903"/>
                  </a:lnTo>
                  <a:lnTo>
                    <a:pt x="0" y="19903"/>
                  </a:lnTo>
                  <a:lnTo>
                    <a:pt x="0" y="10800"/>
                  </a:lnTo>
                  <a:lnTo>
                    <a:pt x="0" y="2777"/>
                  </a:lnTo>
                  <a:lnTo>
                    <a:pt x="4620" y="2777"/>
                  </a:lnTo>
                  <a:lnTo>
                    <a:pt x="4620" y="16971"/>
                  </a:lnTo>
                  <a:moveTo>
                    <a:pt x="4620" y="16971"/>
                  </a:moveTo>
                  <a:moveTo>
                    <a:pt x="4620" y="16971"/>
                  </a:moveTo>
                  <a:lnTo>
                    <a:pt x="4158" y="17434"/>
                  </a:lnTo>
                  <a:lnTo>
                    <a:pt x="2541" y="19286"/>
                  </a:lnTo>
                  <a:lnTo>
                    <a:pt x="1964" y="19903"/>
                  </a:lnTo>
                  <a:lnTo>
                    <a:pt x="4620" y="16971"/>
                  </a:lnTo>
                  <a:close/>
                </a:path>
                <a:path w="21600" h="21600" extrusionOk="0">
                  <a:moveTo>
                    <a:pt x="7624" y="2314"/>
                  </a:moveTo>
                  <a:moveTo>
                    <a:pt x="16402" y="2314"/>
                  </a:moveTo>
                  <a:lnTo>
                    <a:pt x="16402" y="11880"/>
                  </a:lnTo>
                  <a:lnTo>
                    <a:pt x="7624" y="11880"/>
                  </a:lnTo>
                  <a:lnTo>
                    <a:pt x="7624" y="2314"/>
                  </a:lnTo>
                  <a:close/>
                </a:path>
                <a:path w="21600" h="21600" extrusionOk="0">
                  <a:moveTo>
                    <a:pt x="578" y="4011"/>
                  </a:moveTo>
                  <a:moveTo>
                    <a:pt x="4043" y="4011"/>
                  </a:moveTo>
                  <a:lnTo>
                    <a:pt x="4043" y="4320"/>
                  </a:lnTo>
                  <a:lnTo>
                    <a:pt x="578" y="4320"/>
                  </a:lnTo>
                  <a:lnTo>
                    <a:pt x="578" y="4011"/>
                  </a:lnTo>
                  <a:close/>
                  <a:moveTo>
                    <a:pt x="7624" y="14194"/>
                  </a:moveTo>
                  <a:lnTo>
                    <a:pt x="16402" y="14194"/>
                  </a:lnTo>
                  <a:lnTo>
                    <a:pt x="16402" y="16200"/>
                  </a:lnTo>
                  <a:lnTo>
                    <a:pt x="7624" y="16200"/>
                  </a:lnTo>
                </a:path>
              </a:pathLst>
            </a:custGeom>
            <a:solidFill>
              <a:srgbClr val="FFFFCC"/>
            </a:solidFill>
            <a:ln w="9525">
              <a:solidFill>
                <a:srgbClr val="000000"/>
              </a:solidFill>
              <a:miter lim="800000"/>
              <a:headEnd/>
              <a:tailEnd/>
            </a:ln>
          </p:spPr>
          <p:txBody>
            <a:bodyPr/>
            <a:lstStyle/>
            <a:p>
              <a:endParaRPr lang="de-DE"/>
            </a:p>
          </p:txBody>
        </p:sp>
        <p:grpSp>
          <p:nvGrpSpPr>
            <p:cNvPr id="7" name="Group 46"/>
            <p:cNvGrpSpPr>
              <a:grpSpLocks/>
            </p:cNvGrpSpPr>
            <p:nvPr/>
          </p:nvGrpSpPr>
          <p:grpSpPr bwMode="auto">
            <a:xfrm>
              <a:off x="3249" y="2893"/>
              <a:ext cx="675" cy="567"/>
              <a:chOff x="2202" y="4814"/>
              <a:chExt cx="720" cy="840"/>
            </a:xfrm>
          </p:grpSpPr>
          <p:sp>
            <p:nvSpPr>
              <p:cNvPr id="307247" name="Text Box 47"/>
              <p:cNvSpPr txBox="1">
                <a:spLocks noChangeArrowheads="1"/>
              </p:cNvSpPr>
              <p:nvPr/>
            </p:nvSpPr>
            <p:spPr bwMode="auto">
              <a:xfrm>
                <a:off x="2298" y="5375"/>
                <a:ext cx="615" cy="101"/>
              </a:xfrm>
              <a:prstGeom prst="rect">
                <a:avLst/>
              </a:prstGeom>
              <a:solidFill>
                <a:srgbClr val="FFFFCC"/>
              </a:solidFill>
              <a:ln w="9525">
                <a:noFill/>
                <a:miter lim="800000"/>
                <a:headEnd/>
                <a:tailEnd/>
              </a:ln>
            </p:spPr>
            <p:txBody>
              <a:bodyPr/>
              <a:lstStyle/>
              <a:p>
                <a:pPr algn="just">
                  <a:spcBef>
                    <a:spcPct val="0"/>
                  </a:spcBef>
                </a:pPr>
                <a:r>
                  <a:rPr lang="de-DE" sz="100">
                    <a:solidFill>
                      <a:srgbClr val="FFFFFF"/>
                    </a:solidFill>
                    <a:latin typeface="Times New Roman" pitchFamily="18" charset="0"/>
                    <a:ea typeface="Times New Roman" pitchFamily="18" charset="0"/>
                    <a:cs typeface="Arial" pitchFamily="34" charset="0"/>
                  </a:rPr>
                  <a:t>© PROJECT CONSULT 2002 Autorenrecht Dr. Ulrich Kampffmeyer</a:t>
                </a:r>
                <a:endParaRPr lang="de-DE" sz="2400">
                  <a:latin typeface="Times New Roman" pitchFamily="18" charset="0"/>
                  <a:ea typeface="Times New Roman" pitchFamily="18" charset="0"/>
                  <a:cs typeface="Arial" pitchFamily="34" charset="0"/>
                </a:endParaRPr>
              </a:p>
            </p:txBody>
          </p:sp>
          <p:sp>
            <p:nvSpPr>
              <p:cNvPr id="307248" name="Oval 48"/>
              <p:cNvSpPr>
                <a:spLocks noChangeArrowheads="1"/>
              </p:cNvSpPr>
              <p:nvPr/>
            </p:nvSpPr>
            <p:spPr bwMode="auto">
              <a:xfrm>
                <a:off x="2202" y="5486"/>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49" name="Oval 49"/>
              <p:cNvSpPr>
                <a:spLocks noChangeArrowheads="1"/>
              </p:cNvSpPr>
              <p:nvPr/>
            </p:nvSpPr>
            <p:spPr bwMode="auto">
              <a:xfrm>
                <a:off x="2202" y="5390"/>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0" name="Oval 50"/>
              <p:cNvSpPr>
                <a:spLocks noChangeArrowheads="1"/>
              </p:cNvSpPr>
              <p:nvPr/>
            </p:nvSpPr>
            <p:spPr bwMode="auto">
              <a:xfrm>
                <a:off x="2202" y="5294"/>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1" name="Oval 51"/>
              <p:cNvSpPr>
                <a:spLocks noChangeArrowheads="1"/>
              </p:cNvSpPr>
              <p:nvPr/>
            </p:nvSpPr>
            <p:spPr bwMode="auto">
              <a:xfrm>
                <a:off x="2202" y="5198"/>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2" name="Oval 52"/>
              <p:cNvSpPr>
                <a:spLocks noChangeArrowheads="1"/>
              </p:cNvSpPr>
              <p:nvPr/>
            </p:nvSpPr>
            <p:spPr bwMode="auto">
              <a:xfrm>
                <a:off x="2202" y="5102"/>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3" name="Oval 53"/>
              <p:cNvSpPr>
                <a:spLocks noChangeArrowheads="1"/>
              </p:cNvSpPr>
              <p:nvPr/>
            </p:nvSpPr>
            <p:spPr bwMode="auto">
              <a:xfrm>
                <a:off x="2202" y="5006"/>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4" name="Oval 54"/>
              <p:cNvSpPr>
                <a:spLocks noChangeArrowheads="1"/>
              </p:cNvSpPr>
              <p:nvPr/>
            </p:nvSpPr>
            <p:spPr bwMode="auto">
              <a:xfrm>
                <a:off x="2202" y="4910"/>
                <a:ext cx="720" cy="168"/>
              </a:xfrm>
              <a:prstGeom prst="ellipse">
                <a:avLst/>
              </a:prstGeom>
              <a:solidFill>
                <a:srgbClr val="FFFFCC"/>
              </a:solidFill>
              <a:ln w="9525">
                <a:solidFill>
                  <a:srgbClr val="000000"/>
                </a:solidFill>
                <a:round/>
                <a:headEnd/>
                <a:tailEnd/>
              </a:ln>
            </p:spPr>
            <p:txBody>
              <a:bodyPr anchor="ctr"/>
              <a:lstStyle/>
              <a:p>
                <a:endParaRPr lang="de-DE"/>
              </a:p>
            </p:txBody>
          </p:sp>
          <p:sp>
            <p:nvSpPr>
              <p:cNvPr id="307255" name="Oval 55"/>
              <p:cNvSpPr>
                <a:spLocks noChangeArrowheads="1"/>
              </p:cNvSpPr>
              <p:nvPr/>
            </p:nvSpPr>
            <p:spPr bwMode="auto">
              <a:xfrm>
                <a:off x="2202" y="4814"/>
                <a:ext cx="720" cy="168"/>
              </a:xfrm>
              <a:prstGeom prst="ellipse">
                <a:avLst/>
              </a:prstGeom>
              <a:solidFill>
                <a:srgbClr val="FFFFCC"/>
              </a:solidFill>
              <a:ln w="9525">
                <a:solidFill>
                  <a:srgbClr val="000000"/>
                </a:solidFill>
                <a:round/>
                <a:headEnd/>
                <a:tailEnd/>
              </a:ln>
            </p:spPr>
            <p:txBody>
              <a:bodyPr anchor="ctr"/>
              <a:lstStyle/>
              <a:p>
                <a:endParaRPr lang="de-DE"/>
              </a:p>
            </p:txBody>
          </p:sp>
        </p:grpSp>
        <p:sp>
          <p:nvSpPr>
            <p:cNvPr id="307256" name="Text Box 56"/>
            <p:cNvSpPr txBox="1">
              <a:spLocks noChangeArrowheads="1"/>
            </p:cNvSpPr>
            <p:nvPr/>
          </p:nvSpPr>
          <p:spPr bwMode="auto">
            <a:xfrm>
              <a:off x="3339" y="3483"/>
              <a:ext cx="516" cy="231"/>
            </a:xfrm>
            <a:prstGeom prst="rect">
              <a:avLst/>
            </a:prstGeom>
            <a:noFill/>
            <a:ln w="9525">
              <a:noFill/>
              <a:miter lim="800000"/>
              <a:headEnd/>
              <a:tailEnd/>
            </a:ln>
          </p:spPr>
          <p:txBody>
            <a:bodyPr/>
            <a:lstStyle/>
            <a:p>
              <a:pPr algn="just">
                <a:spcBef>
                  <a:spcPct val="0"/>
                </a:spcBef>
              </a:pPr>
              <a:r>
                <a:rPr lang="de-DE" sz="1800">
                  <a:solidFill>
                    <a:srgbClr val="000000"/>
                  </a:solidFill>
                  <a:latin typeface="Times New Roman" pitchFamily="18" charset="0"/>
                  <a:ea typeface="Times New Roman" pitchFamily="18" charset="0"/>
                  <a:cs typeface="Arial" pitchFamily="34" charset="0"/>
                </a:rPr>
                <a:t>Archiv</a:t>
              </a:r>
              <a:endParaRPr lang="de-DE" sz="2400">
                <a:latin typeface="Times New Roman" pitchFamily="18" charset="0"/>
                <a:ea typeface="Times New Roman" pitchFamily="18" charset="0"/>
                <a:cs typeface="Arial" pitchFamily="34" charset="0"/>
              </a:endParaRPr>
            </a:p>
          </p:txBody>
        </p:sp>
      </p:grpSp>
      <p:sp>
        <p:nvSpPr>
          <p:cNvPr id="307257" name="Line 57"/>
          <p:cNvSpPr>
            <a:spLocks noChangeShapeType="1"/>
          </p:cNvSpPr>
          <p:nvPr/>
        </p:nvSpPr>
        <p:spPr bwMode="auto">
          <a:xfrm flipV="1">
            <a:off x="3963988" y="5184775"/>
            <a:ext cx="865187" cy="0"/>
          </a:xfrm>
          <a:prstGeom prst="line">
            <a:avLst/>
          </a:prstGeom>
          <a:noFill/>
          <a:ln w="28575">
            <a:solidFill>
              <a:srgbClr val="000000"/>
            </a:solidFill>
            <a:round/>
            <a:headEnd/>
            <a:tailEnd type="triangle" w="med" len="med"/>
          </a:ln>
        </p:spPr>
        <p:txBody>
          <a:bodyPr/>
          <a:lstStyle/>
          <a:p>
            <a:endParaRPr lang="de-DE"/>
          </a:p>
        </p:txBody>
      </p:sp>
      <p:sp>
        <p:nvSpPr>
          <p:cNvPr id="307258" name="Line 58"/>
          <p:cNvSpPr>
            <a:spLocks noChangeShapeType="1"/>
          </p:cNvSpPr>
          <p:nvPr/>
        </p:nvSpPr>
        <p:spPr bwMode="auto">
          <a:xfrm flipV="1">
            <a:off x="4541838" y="2808288"/>
            <a:ext cx="576262" cy="14287"/>
          </a:xfrm>
          <a:prstGeom prst="line">
            <a:avLst/>
          </a:prstGeom>
          <a:noFill/>
          <a:ln w="28575">
            <a:solidFill>
              <a:srgbClr val="000000"/>
            </a:solidFill>
            <a:round/>
            <a:headEnd/>
            <a:tailEnd type="triangle" w="med" len="med"/>
          </a:ln>
        </p:spPr>
        <p:txBody>
          <a:bodyPr/>
          <a:lstStyle/>
          <a:p>
            <a:endParaRPr lang="de-DE"/>
          </a:p>
        </p:txBody>
      </p:sp>
      <p:grpSp>
        <p:nvGrpSpPr>
          <p:cNvPr id="8" name="Group 59"/>
          <p:cNvGrpSpPr>
            <a:grpSpLocks/>
          </p:cNvGrpSpPr>
          <p:nvPr/>
        </p:nvGrpSpPr>
        <p:grpSpPr bwMode="auto">
          <a:xfrm>
            <a:off x="5118100" y="2089150"/>
            <a:ext cx="1295400" cy="1439863"/>
            <a:chOff x="432" y="1296"/>
            <a:chExt cx="1078" cy="920"/>
          </a:xfrm>
        </p:grpSpPr>
        <p:grpSp>
          <p:nvGrpSpPr>
            <p:cNvPr id="9" name="Group 60"/>
            <p:cNvGrpSpPr>
              <a:grpSpLocks/>
            </p:cNvGrpSpPr>
            <p:nvPr/>
          </p:nvGrpSpPr>
          <p:grpSpPr bwMode="auto">
            <a:xfrm>
              <a:off x="446" y="1318"/>
              <a:ext cx="1064" cy="898"/>
              <a:chOff x="446" y="1318"/>
              <a:chExt cx="1064" cy="898"/>
            </a:xfrm>
          </p:grpSpPr>
          <p:grpSp>
            <p:nvGrpSpPr>
              <p:cNvPr id="10" name="Group 61"/>
              <p:cNvGrpSpPr>
                <a:grpSpLocks/>
              </p:cNvGrpSpPr>
              <p:nvPr/>
            </p:nvGrpSpPr>
            <p:grpSpPr bwMode="auto">
              <a:xfrm>
                <a:off x="623" y="1318"/>
                <a:ext cx="179" cy="216"/>
                <a:chOff x="623" y="1318"/>
                <a:chExt cx="179" cy="216"/>
              </a:xfrm>
            </p:grpSpPr>
            <p:grpSp>
              <p:nvGrpSpPr>
                <p:cNvPr id="11" name="Group 62"/>
                <p:cNvGrpSpPr>
                  <a:grpSpLocks/>
                </p:cNvGrpSpPr>
                <p:nvPr/>
              </p:nvGrpSpPr>
              <p:grpSpPr bwMode="auto">
                <a:xfrm>
                  <a:off x="623" y="1402"/>
                  <a:ext cx="179" cy="132"/>
                  <a:chOff x="623" y="1402"/>
                  <a:chExt cx="179" cy="132"/>
                </a:xfrm>
              </p:grpSpPr>
              <p:sp>
                <p:nvSpPr>
                  <p:cNvPr id="307263" name="Freeform 63"/>
                  <p:cNvSpPr>
                    <a:spLocks/>
                  </p:cNvSpPr>
                  <p:nvPr/>
                </p:nvSpPr>
                <p:spPr bwMode="auto">
                  <a:xfrm>
                    <a:off x="711" y="1402"/>
                    <a:ext cx="91" cy="132"/>
                  </a:xfrm>
                  <a:custGeom>
                    <a:avLst/>
                    <a:gdLst/>
                    <a:ahLst/>
                    <a:cxnLst>
                      <a:cxn ang="0">
                        <a:pos x="90" y="0"/>
                      </a:cxn>
                      <a:cxn ang="0">
                        <a:pos x="90" y="44"/>
                      </a:cxn>
                      <a:cxn ang="0">
                        <a:pos x="0" y="131"/>
                      </a:cxn>
                      <a:cxn ang="0">
                        <a:pos x="0" y="87"/>
                      </a:cxn>
                      <a:cxn ang="0">
                        <a:pos x="90" y="0"/>
                      </a:cxn>
                    </a:cxnLst>
                    <a:rect l="0" t="0" r="r" b="b"/>
                    <a:pathLst>
                      <a:path w="91" h="132">
                        <a:moveTo>
                          <a:pt x="90" y="0"/>
                        </a:moveTo>
                        <a:lnTo>
                          <a:pt x="90" y="44"/>
                        </a:lnTo>
                        <a:lnTo>
                          <a:pt x="0" y="131"/>
                        </a:lnTo>
                        <a:lnTo>
                          <a:pt x="0" y="87"/>
                        </a:lnTo>
                        <a:lnTo>
                          <a:pt x="90" y="0"/>
                        </a:lnTo>
                      </a:path>
                    </a:pathLst>
                  </a:custGeom>
                  <a:noFill/>
                  <a:ln w="12700" cap="rnd">
                    <a:solidFill>
                      <a:srgbClr val="00279F"/>
                    </a:solidFill>
                    <a:round/>
                    <a:headEnd/>
                    <a:tailEnd/>
                  </a:ln>
                </p:spPr>
                <p:txBody>
                  <a:bodyPr/>
                  <a:lstStyle/>
                  <a:p>
                    <a:endParaRPr lang="de-DE"/>
                  </a:p>
                </p:txBody>
              </p:sp>
              <p:sp>
                <p:nvSpPr>
                  <p:cNvPr id="307264" name="Freeform 64"/>
                  <p:cNvSpPr>
                    <a:spLocks/>
                  </p:cNvSpPr>
                  <p:nvPr/>
                </p:nvSpPr>
                <p:spPr bwMode="auto">
                  <a:xfrm>
                    <a:off x="623" y="1402"/>
                    <a:ext cx="89" cy="132"/>
                  </a:xfrm>
                  <a:custGeom>
                    <a:avLst/>
                    <a:gdLst/>
                    <a:ahLst/>
                    <a:cxnLst>
                      <a:cxn ang="0">
                        <a:pos x="0" y="0"/>
                      </a:cxn>
                      <a:cxn ang="0">
                        <a:pos x="0" y="44"/>
                      </a:cxn>
                      <a:cxn ang="0">
                        <a:pos x="88" y="131"/>
                      </a:cxn>
                      <a:cxn ang="0">
                        <a:pos x="88" y="87"/>
                      </a:cxn>
                      <a:cxn ang="0">
                        <a:pos x="0" y="0"/>
                      </a:cxn>
                    </a:cxnLst>
                    <a:rect l="0" t="0" r="r" b="b"/>
                    <a:pathLst>
                      <a:path w="89" h="132">
                        <a:moveTo>
                          <a:pt x="0" y="0"/>
                        </a:moveTo>
                        <a:lnTo>
                          <a:pt x="0" y="44"/>
                        </a:lnTo>
                        <a:lnTo>
                          <a:pt x="88" y="131"/>
                        </a:lnTo>
                        <a:lnTo>
                          <a:pt x="88" y="87"/>
                        </a:lnTo>
                        <a:lnTo>
                          <a:pt x="0" y="0"/>
                        </a:lnTo>
                      </a:path>
                    </a:pathLst>
                  </a:custGeom>
                  <a:noFill/>
                  <a:ln w="12700" cap="rnd">
                    <a:solidFill>
                      <a:srgbClr val="00279F"/>
                    </a:solidFill>
                    <a:round/>
                    <a:headEnd/>
                    <a:tailEnd/>
                  </a:ln>
                </p:spPr>
                <p:txBody>
                  <a:bodyPr/>
                  <a:lstStyle/>
                  <a:p>
                    <a:endParaRPr lang="de-DE"/>
                  </a:p>
                </p:txBody>
              </p:sp>
            </p:grpSp>
            <p:grpSp>
              <p:nvGrpSpPr>
                <p:cNvPr id="12" name="Group 65"/>
                <p:cNvGrpSpPr>
                  <a:grpSpLocks/>
                </p:cNvGrpSpPr>
                <p:nvPr/>
              </p:nvGrpSpPr>
              <p:grpSpPr bwMode="auto">
                <a:xfrm>
                  <a:off x="623" y="1318"/>
                  <a:ext cx="179" cy="130"/>
                  <a:chOff x="623" y="1318"/>
                  <a:chExt cx="179" cy="130"/>
                </a:xfrm>
              </p:grpSpPr>
              <p:sp>
                <p:nvSpPr>
                  <p:cNvPr id="307266" name="Freeform 66"/>
                  <p:cNvSpPr>
                    <a:spLocks/>
                  </p:cNvSpPr>
                  <p:nvPr/>
                </p:nvSpPr>
                <p:spPr bwMode="auto">
                  <a:xfrm>
                    <a:off x="623" y="1318"/>
                    <a:ext cx="89" cy="130"/>
                  </a:xfrm>
                  <a:custGeom>
                    <a:avLst/>
                    <a:gdLst/>
                    <a:ahLst/>
                    <a:cxnLst>
                      <a:cxn ang="0">
                        <a:pos x="0" y="129"/>
                      </a:cxn>
                      <a:cxn ang="0">
                        <a:pos x="0" y="85"/>
                      </a:cxn>
                      <a:cxn ang="0">
                        <a:pos x="88" y="0"/>
                      </a:cxn>
                      <a:cxn ang="0">
                        <a:pos x="88" y="44"/>
                      </a:cxn>
                      <a:cxn ang="0">
                        <a:pos x="0" y="129"/>
                      </a:cxn>
                    </a:cxnLst>
                    <a:rect l="0" t="0" r="r" b="b"/>
                    <a:pathLst>
                      <a:path w="89" h="130">
                        <a:moveTo>
                          <a:pt x="0" y="129"/>
                        </a:moveTo>
                        <a:lnTo>
                          <a:pt x="0" y="85"/>
                        </a:lnTo>
                        <a:lnTo>
                          <a:pt x="88" y="0"/>
                        </a:lnTo>
                        <a:lnTo>
                          <a:pt x="88" y="44"/>
                        </a:lnTo>
                        <a:lnTo>
                          <a:pt x="0" y="129"/>
                        </a:lnTo>
                      </a:path>
                    </a:pathLst>
                  </a:custGeom>
                  <a:noFill/>
                  <a:ln w="12700" cap="rnd">
                    <a:solidFill>
                      <a:srgbClr val="00279F"/>
                    </a:solidFill>
                    <a:round/>
                    <a:headEnd/>
                    <a:tailEnd/>
                  </a:ln>
                </p:spPr>
                <p:txBody>
                  <a:bodyPr/>
                  <a:lstStyle/>
                  <a:p>
                    <a:endParaRPr lang="de-DE"/>
                  </a:p>
                </p:txBody>
              </p:sp>
              <p:sp>
                <p:nvSpPr>
                  <p:cNvPr id="307267" name="Freeform 67"/>
                  <p:cNvSpPr>
                    <a:spLocks/>
                  </p:cNvSpPr>
                  <p:nvPr/>
                </p:nvSpPr>
                <p:spPr bwMode="auto">
                  <a:xfrm>
                    <a:off x="711" y="1318"/>
                    <a:ext cx="91" cy="130"/>
                  </a:xfrm>
                  <a:custGeom>
                    <a:avLst/>
                    <a:gdLst/>
                    <a:ahLst/>
                    <a:cxnLst>
                      <a:cxn ang="0">
                        <a:pos x="90" y="129"/>
                      </a:cxn>
                      <a:cxn ang="0">
                        <a:pos x="90" y="85"/>
                      </a:cxn>
                      <a:cxn ang="0">
                        <a:pos x="0" y="0"/>
                      </a:cxn>
                      <a:cxn ang="0">
                        <a:pos x="0" y="44"/>
                      </a:cxn>
                      <a:cxn ang="0">
                        <a:pos x="90" y="129"/>
                      </a:cxn>
                    </a:cxnLst>
                    <a:rect l="0" t="0" r="r" b="b"/>
                    <a:pathLst>
                      <a:path w="91" h="130">
                        <a:moveTo>
                          <a:pt x="90" y="129"/>
                        </a:moveTo>
                        <a:lnTo>
                          <a:pt x="90" y="85"/>
                        </a:lnTo>
                        <a:lnTo>
                          <a:pt x="0" y="0"/>
                        </a:lnTo>
                        <a:lnTo>
                          <a:pt x="0" y="44"/>
                        </a:lnTo>
                        <a:lnTo>
                          <a:pt x="90" y="129"/>
                        </a:lnTo>
                      </a:path>
                    </a:pathLst>
                  </a:custGeom>
                  <a:noFill/>
                  <a:ln w="12700" cap="rnd">
                    <a:solidFill>
                      <a:srgbClr val="00279F"/>
                    </a:solidFill>
                    <a:round/>
                    <a:headEnd/>
                    <a:tailEnd/>
                  </a:ln>
                </p:spPr>
                <p:txBody>
                  <a:bodyPr/>
                  <a:lstStyle/>
                  <a:p>
                    <a:endParaRPr lang="de-DE"/>
                  </a:p>
                </p:txBody>
              </p:sp>
            </p:grpSp>
          </p:grpSp>
          <p:grpSp>
            <p:nvGrpSpPr>
              <p:cNvPr id="13" name="Group 68"/>
              <p:cNvGrpSpPr>
                <a:grpSpLocks/>
              </p:cNvGrpSpPr>
              <p:nvPr/>
            </p:nvGrpSpPr>
            <p:grpSpPr bwMode="auto">
              <a:xfrm>
                <a:off x="532" y="1402"/>
                <a:ext cx="180" cy="217"/>
                <a:chOff x="532" y="1402"/>
                <a:chExt cx="180" cy="217"/>
              </a:xfrm>
            </p:grpSpPr>
            <p:grpSp>
              <p:nvGrpSpPr>
                <p:cNvPr id="14" name="Group 69"/>
                <p:cNvGrpSpPr>
                  <a:grpSpLocks/>
                </p:cNvGrpSpPr>
                <p:nvPr/>
              </p:nvGrpSpPr>
              <p:grpSpPr bwMode="auto">
                <a:xfrm>
                  <a:off x="532" y="1488"/>
                  <a:ext cx="180" cy="131"/>
                  <a:chOff x="532" y="1488"/>
                  <a:chExt cx="180" cy="131"/>
                </a:xfrm>
              </p:grpSpPr>
              <p:sp>
                <p:nvSpPr>
                  <p:cNvPr id="307270" name="Freeform 70"/>
                  <p:cNvSpPr>
                    <a:spLocks/>
                  </p:cNvSpPr>
                  <p:nvPr/>
                </p:nvSpPr>
                <p:spPr bwMode="auto">
                  <a:xfrm>
                    <a:off x="625" y="1488"/>
                    <a:ext cx="87" cy="131"/>
                  </a:xfrm>
                  <a:custGeom>
                    <a:avLst/>
                    <a:gdLst/>
                    <a:ahLst/>
                    <a:cxnLst>
                      <a:cxn ang="0">
                        <a:pos x="86" y="0"/>
                      </a:cxn>
                      <a:cxn ang="0">
                        <a:pos x="86" y="44"/>
                      </a:cxn>
                      <a:cxn ang="0">
                        <a:pos x="0" y="130"/>
                      </a:cxn>
                      <a:cxn ang="0">
                        <a:pos x="0" y="86"/>
                      </a:cxn>
                      <a:cxn ang="0">
                        <a:pos x="86" y="0"/>
                      </a:cxn>
                    </a:cxnLst>
                    <a:rect l="0" t="0" r="r" b="b"/>
                    <a:pathLst>
                      <a:path w="87" h="131">
                        <a:moveTo>
                          <a:pt x="86" y="0"/>
                        </a:moveTo>
                        <a:lnTo>
                          <a:pt x="86" y="44"/>
                        </a:lnTo>
                        <a:lnTo>
                          <a:pt x="0" y="130"/>
                        </a:lnTo>
                        <a:lnTo>
                          <a:pt x="0" y="86"/>
                        </a:lnTo>
                        <a:lnTo>
                          <a:pt x="86" y="0"/>
                        </a:lnTo>
                      </a:path>
                    </a:pathLst>
                  </a:custGeom>
                  <a:noFill/>
                  <a:ln w="12700" cap="rnd">
                    <a:solidFill>
                      <a:srgbClr val="00279F"/>
                    </a:solidFill>
                    <a:round/>
                    <a:headEnd/>
                    <a:tailEnd/>
                  </a:ln>
                </p:spPr>
                <p:txBody>
                  <a:bodyPr/>
                  <a:lstStyle/>
                  <a:p>
                    <a:endParaRPr lang="de-DE"/>
                  </a:p>
                </p:txBody>
              </p:sp>
              <p:sp>
                <p:nvSpPr>
                  <p:cNvPr id="307271" name="Freeform 71"/>
                  <p:cNvSpPr>
                    <a:spLocks/>
                  </p:cNvSpPr>
                  <p:nvPr/>
                </p:nvSpPr>
                <p:spPr bwMode="auto">
                  <a:xfrm>
                    <a:off x="532" y="1488"/>
                    <a:ext cx="92" cy="131"/>
                  </a:xfrm>
                  <a:custGeom>
                    <a:avLst/>
                    <a:gdLst/>
                    <a:ahLst/>
                    <a:cxnLst>
                      <a:cxn ang="0">
                        <a:pos x="0" y="0"/>
                      </a:cxn>
                      <a:cxn ang="0">
                        <a:pos x="0" y="44"/>
                      </a:cxn>
                      <a:cxn ang="0">
                        <a:pos x="91" y="130"/>
                      </a:cxn>
                      <a:cxn ang="0">
                        <a:pos x="91" y="86"/>
                      </a:cxn>
                      <a:cxn ang="0">
                        <a:pos x="0" y="0"/>
                      </a:cxn>
                    </a:cxnLst>
                    <a:rect l="0" t="0" r="r" b="b"/>
                    <a:pathLst>
                      <a:path w="92" h="131">
                        <a:moveTo>
                          <a:pt x="0" y="0"/>
                        </a:moveTo>
                        <a:lnTo>
                          <a:pt x="0" y="44"/>
                        </a:lnTo>
                        <a:lnTo>
                          <a:pt x="91" y="130"/>
                        </a:lnTo>
                        <a:lnTo>
                          <a:pt x="91" y="86"/>
                        </a:lnTo>
                        <a:lnTo>
                          <a:pt x="0" y="0"/>
                        </a:lnTo>
                      </a:path>
                    </a:pathLst>
                  </a:custGeom>
                  <a:noFill/>
                  <a:ln w="12700" cap="rnd">
                    <a:solidFill>
                      <a:srgbClr val="00279F"/>
                    </a:solidFill>
                    <a:round/>
                    <a:headEnd/>
                    <a:tailEnd/>
                  </a:ln>
                </p:spPr>
                <p:txBody>
                  <a:bodyPr/>
                  <a:lstStyle/>
                  <a:p>
                    <a:endParaRPr lang="de-DE"/>
                  </a:p>
                </p:txBody>
              </p:sp>
            </p:grpSp>
            <p:grpSp>
              <p:nvGrpSpPr>
                <p:cNvPr id="15" name="Group 72"/>
                <p:cNvGrpSpPr>
                  <a:grpSpLocks/>
                </p:cNvGrpSpPr>
                <p:nvPr/>
              </p:nvGrpSpPr>
              <p:grpSpPr bwMode="auto">
                <a:xfrm>
                  <a:off x="532" y="1402"/>
                  <a:ext cx="180" cy="132"/>
                  <a:chOff x="532" y="1402"/>
                  <a:chExt cx="180" cy="132"/>
                </a:xfrm>
              </p:grpSpPr>
              <p:sp>
                <p:nvSpPr>
                  <p:cNvPr id="307273" name="Freeform 73"/>
                  <p:cNvSpPr>
                    <a:spLocks/>
                  </p:cNvSpPr>
                  <p:nvPr/>
                </p:nvSpPr>
                <p:spPr bwMode="auto">
                  <a:xfrm>
                    <a:off x="532" y="1402"/>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00279F"/>
                    </a:solidFill>
                    <a:round/>
                    <a:headEnd/>
                    <a:tailEnd/>
                  </a:ln>
                </p:spPr>
                <p:txBody>
                  <a:bodyPr/>
                  <a:lstStyle/>
                  <a:p>
                    <a:endParaRPr lang="de-DE"/>
                  </a:p>
                </p:txBody>
              </p:sp>
              <p:sp>
                <p:nvSpPr>
                  <p:cNvPr id="307274" name="Freeform 74"/>
                  <p:cNvSpPr>
                    <a:spLocks/>
                  </p:cNvSpPr>
                  <p:nvPr/>
                </p:nvSpPr>
                <p:spPr bwMode="auto">
                  <a:xfrm>
                    <a:off x="625" y="1402"/>
                    <a:ext cx="87" cy="132"/>
                  </a:xfrm>
                  <a:custGeom>
                    <a:avLst/>
                    <a:gdLst/>
                    <a:ahLst/>
                    <a:cxnLst>
                      <a:cxn ang="0">
                        <a:pos x="86" y="131"/>
                      </a:cxn>
                      <a:cxn ang="0">
                        <a:pos x="86" y="87"/>
                      </a:cxn>
                      <a:cxn ang="0">
                        <a:pos x="0" y="0"/>
                      </a:cxn>
                      <a:cxn ang="0">
                        <a:pos x="0" y="44"/>
                      </a:cxn>
                      <a:cxn ang="0">
                        <a:pos x="86" y="131"/>
                      </a:cxn>
                    </a:cxnLst>
                    <a:rect l="0" t="0" r="r" b="b"/>
                    <a:pathLst>
                      <a:path w="87" h="132">
                        <a:moveTo>
                          <a:pt x="86" y="131"/>
                        </a:moveTo>
                        <a:lnTo>
                          <a:pt x="86" y="87"/>
                        </a:lnTo>
                        <a:lnTo>
                          <a:pt x="0" y="0"/>
                        </a:lnTo>
                        <a:lnTo>
                          <a:pt x="0" y="44"/>
                        </a:lnTo>
                        <a:lnTo>
                          <a:pt x="86" y="131"/>
                        </a:lnTo>
                      </a:path>
                    </a:pathLst>
                  </a:custGeom>
                  <a:noFill/>
                  <a:ln w="12700" cap="rnd">
                    <a:solidFill>
                      <a:srgbClr val="00279F"/>
                    </a:solidFill>
                    <a:round/>
                    <a:headEnd/>
                    <a:tailEnd/>
                  </a:ln>
                </p:spPr>
                <p:txBody>
                  <a:bodyPr/>
                  <a:lstStyle/>
                  <a:p>
                    <a:endParaRPr lang="de-DE"/>
                  </a:p>
                </p:txBody>
              </p:sp>
            </p:grpSp>
          </p:grpSp>
          <p:grpSp>
            <p:nvGrpSpPr>
              <p:cNvPr id="16" name="Group 75"/>
              <p:cNvGrpSpPr>
                <a:grpSpLocks/>
              </p:cNvGrpSpPr>
              <p:nvPr/>
            </p:nvGrpSpPr>
            <p:grpSpPr bwMode="auto">
              <a:xfrm>
                <a:off x="451" y="1485"/>
                <a:ext cx="179" cy="217"/>
                <a:chOff x="451" y="1485"/>
                <a:chExt cx="179" cy="217"/>
              </a:xfrm>
            </p:grpSpPr>
            <p:grpSp>
              <p:nvGrpSpPr>
                <p:cNvPr id="17" name="Group 76"/>
                <p:cNvGrpSpPr>
                  <a:grpSpLocks/>
                </p:cNvGrpSpPr>
                <p:nvPr/>
              </p:nvGrpSpPr>
              <p:grpSpPr bwMode="auto">
                <a:xfrm>
                  <a:off x="451" y="1570"/>
                  <a:ext cx="179" cy="132"/>
                  <a:chOff x="451" y="1570"/>
                  <a:chExt cx="179" cy="132"/>
                </a:xfrm>
              </p:grpSpPr>
              <p:sp>
                <p:nvSpPr>
                  <p:cNvPr id="307277" name="Freeform 77"/>
                  <p:cNvSpPr>
                    <a:spLocks/>
                  </p:cNvSpPr>
                  <p:nvPr/>
                </p:nvSpPr>
                <p:spPr bwMode="auto">
                  <a:xfrm>
                    <a:off x="539" y="1570"/>
                    <a:ext cx="91" cy="132"/>
                  </a:xfrm>
                  <a:custGeom>
                    <a:avLst/>
                    <a:gdLst/>
                    <a:ahLst/>
                    <a:cxnLst>
                      <a:cxn ang="0">
                        <a:pos x="90" y="0"/>
                      </a:cxn>
                      <a:cxn ang="0">
                        <a:pos x="90" y="44"/>
                      </a:cxn>
                      <a:cxn ang="0">
                        <a:pos x="0" y="131"/>
                      </a:cxn>
                      <a:cxn ang="0">
                        <a:pos x="0" y="87"/>
                      </a:cxn>
                      <a:cxn ang="0">
                        <a:pos x="90" y="0"/>
                      </a:cxn>
                    </a:cxnLst>
                    <a:rect l="0" t="0" r="r" b="b"/>
                    <a:pathLst>
                      <a:path w="91" h="132">
                        <a:moveTo>
                          <a:pt x="90" y="0"/>
                        </a:moveTo>
                        <a:lnTo>
                          <a:pt x="90" y="44"/>
                        </a:lnTo>
                        <a:lnTo>
                          <a:pt x="0" y="131"/>
                        </a:lnTo>
                        <a:lnTo>
                          <a:pt x="0" y="87"/>
                        </a:lnTo>
                        <a:lnTo>
                          <a:pt x="90" y="0"/>
                        </a:lnTo>
                      </a:path>
                    </a:pathLst>
                  </a:custGeom>
                  <a:noFill/>
                  <a:ln w="12700" cap="rnd">
                    <a:solidFill>
                      <a:srgbClr val="00279F"/>
                    </a:solidFill>
                    <a:round/>
                    <a:headEnd/>
                    <a:tailEnd/>
                  </a:ln>
                </p:spPr>
                <p:txBody>
                  <a:bodyPr/>
                  <a:lstStyle/>
                  <a:p>
                    <a:endParaRPr lang="de-DE"/>
                  </a:p>
                </p:txBody>
              </p:sp>
              <p:sp>
                <p:nvSpPr>
                  <p:cNvPr id="307278" name="Freeform 78"/>
                  <p:cNvSpPr>
                    <a:spLocks/>
                  </p:cNvSpPr>
                  <p:nvPr/>
                </p:nvSpPr>
                <p:spPr bwMode="auto">
                  <a:xfrm>
                    <a:off x="451" y="1570"/>
                    <a:ext cx="89" cy="132"/>
                  </a:xfrm>
                  <a:custGeom>
                    <a:avLst/>
                    <a:gdLst/>
                    <a:ahLst/>
                    <a:cxnLst>
                      <a:cxn ang="0">
                        <a:pos x="0" y="0"/>
                      </a:cxn>
                      <a:cxn ang="0">
                        <a:pos x="0" y="44"/>
                      </a:cxn>
                      <a:cxn ang="0">
                        <a:pos x="88" y="131"/>
                      </a:cxn>
                      <a:cxn ang="0">
                        <a:pos x="88" y="87"/>
                      </a:cxn>
                      <a:cxn ang="0">
                        <a:pos x="0" y="0"/>
                      </a:cxn>
                    </a:cxnLst>
                    <a:rect l="0" t="0" r="r" b="b"/>
                    <a:pathLst>
                      <a:path w="89" h="132">
                        <a:moveTo>
                          <a:pt x="0" y="0"/>
                        </a:moveTo>
                        <a:lnTo>
                          <a:pt x="0" y="44"/>
                        </a:lnTo>
                        <a:lnTo>
                          <a:pt x="88" y="131"/>
                        </a:lnTo>
                        <a:lnTo>
                          <a:pt x="88" y="87"/>
                        </a:lnTo>
                        <a:lnTo>
                          <a:pt x="0" y="0"/>
                        </a:lnTo>
                      </a:path>
                    </a:pathLst>
                  </a:custGeom>
                  <a:noFill/>
                  <a:ln w="12700" cap="rnd">
                    <a:solidFill>
                      <a:srgbClr val="00279F"/>
                    </a:solidFill>
                    <a:round/>
                    <a:headEnd/>
                    <a:tailEnd/>
                  </a:ln>
                </p:spPr>
                <p:txBody>
                  <a:bodyPr/>
                  <a:lstStyle/>
                  <a:p>
                    <a:endParaRPr lang="de-DE"/>
                  </a:p>
                </p:txBody>
              </p:sp>
            </p:grpSp>
            <p:grpSp>
              <p:nvGrpSpPr>
                <p:cNvPr id="18" name="Group 79"/>
                <p:cNvGrpSpPr>
                  <a:grpSpLocks/>
                </p:cNvGrpSpPr>
                <p:nvPr/>
              </p:nvGrpSpPr>
              <p:grpSpPr bwMode="auto">
                <a:xfrm>
                  <a:off x="451" y="1485"/>
                  <a:ext cx="179" cy="131"/>
                  <a:chOff x="451" y="1485"/>
                  <a:chExt cx="179" cy="131"/>
                </a:xfrm>
              </p:grpSpPr>
              <p:sp>
                <p:nvSpPr>
                  <p:cNvPr id="307280" name="Freeform 80"/>
                  <p:cNvSpPr>
                    <a:spLocks/>
                  </p:cNvSpPr>
                  <p:nvPr/>
                </p:nvSpPr>
                <p:spPr bwMode="auto">
                  <a:xfrm>
                    <a:off x="451" y="1485"/>
                    <a:ext cx="89" cy="131"/>
                  </a:xfrm>
                  <a:custGeom>
                    <a:avLst/>
                    <a:gdLst/>
                    <a:ahLst/>
                    <a:cxnLst>
                      <a:cxn ang="0">
                        <a:pos x="0" y="130"/>
                      </a:cxn>
                      <a:cxn ang="0">
                        <a:pos x="0" y="86"/>
                      </a:cxn>
                      <a:cxn ang="0">
                        <a:pos x="88" y="0"/>
                      </a:cxn>
                      <a:cxn ang="0">
                        <a:pos x="88" y="44"/>
                      </a:cxn>
                      <a:cxn ang="0">
                        <a:pos x="0" y="130"/>
                      </a:cxn>
                    </a:cxnLst>
                    <a:rect l="0" t="0" r="r" b="b"/>
                    <a:pathLst>
                      <a:path w="89" h="131">
                        <a:moveTo>
                          <a:pt x="0" y="130"/>
                        </a:moveTo>
                        <a:lnTo>
                          <a:pt x="0" y="86"/>
                        </a:lnTo>
                        <a:lnTo>
                          <a:pt x="88" y="0"/>
                        </a:lnTo>
                        <a:lnTo>
                          <a:pt x="88" y="44"/>
                        </a:lnTo>
                        <a:lnTo>
                          <a:pt x="0" y="130"/>
                        </a:lnTo>
                      </a:path>
                    </a:pathLst>
                  </a:custGeom>
                  <a:noFill/>
                  <a:ln w="12700" cap="rnd">
                    <a:solidFill>
                      <a:srgbClr val="00279F"/>
                    </a:solidFill>
                    <a:round/>
                    <a:headEnd/>
                    <a:tailEnd/>
                  </a:ln>
                </p:spPr>
                <p:txBody>
                  <a:bodyPr/>
                  <a:lstStyle/>
                  <a:p>
                    <a:endParaRPr lang="de-DE"/>
                  </a:p>
                </p:txBody>
              </p:sp>
              <p:sp>
                <p:nvSpPr>
                  <p:cNvPr id="307281" name="Freeform 81"/>
                  <p:cNvSpPr>
                    <a:spLocks/>
                  </p:cNvSpPr>
                  <p:nvPr/>
                </p:nvSpPr>
                <p:spPr bwMode="auto">
                  <a:xfrm>
                    <a:off x="539" y="1485"/>
                    <a:ext cx="91" cy="131"/>
                  </a:xfrm>
                  <a:custGeom>
                    <a:avLst/>
                    <a:gdLst/>
                    <a:ahLst/>
                    <a:cxnLst>
                      <a:cxn ang="0">
                        <a:pos x="90" y="130"/>
                      </a:cxn>
                      <a:cxn ang="0">
                        <a:pos x="90" y="86"/>
                      </a:cxn>
                      <a:cxn ang="0">
                        <a:pos x="0" y="0"/>
                      </a:cxn>
                      <a:cxn ang="0">
                        <a:pos x="0" y="44"/>
                      </a:cxn>
                      <a:cxn ang="0">
                        <a:pos x="90" y="130"/>
                      </a:cxn>
                    </a:cxnLst>
                    <a:rect l="0" t="0" r="r" b="b"/>
                    <a:pathLst>
                      <a:path w="91" h="131">
                        <a:moveTo>
                          <a:pt x="90" y="130"/>
                        </a:moveTo>
                        <a:lnTo>
                          <a:pt x="90" y="86"/>
                        </a:lnTo>
                        <a:lnTo>
                          <a:pt x="0" y="0"/>
                        </a:lnTo>
                        <a:lnTo>
                          <a:pt x="0" y="44"/>
                        </a:lnTo>
                        <a:lnTo>
                          <a:pt x="90" y="130"/>
                        </a:lnTo>
                      </a:path>
                    </a:pathLst>
                  </a:custGeom>
                  <a:noFill/>
                  <a:ln w="12700" cap="rnd">
                    <a:solidFill>
                      <a:srgbClr val="00279F"/>
                    </a:solidFill>
                    <a:round/>
                    <a:headEnd/>
                    <a:tailEnd/>
                  </a:ln>
                </p:spPr>
                <p:txBody>
                  <a:bodyPr/>
                  <a:lstStyle/>
                  <a:p>
                    <a:endParaRPr lang="de-DE"/>
                  </a:p>
                </p:txBody>
              </p:sp>
            </p:grpSp>
          </p:grpSp>
          <p:grpSp>
            <p:nvGrpSpPr>
              <p:cNvPr id="19" name="Group 82"/>
              <p:cNvGrpSpPr>
                <a:grpSpLocks/>
              </p:cNvGrpSpPr>
              <p:nvPr/>
            </p:nvGrpSpPr>
            <p:grpSpPr bwMode="auto">
              <a:xfrm>
                <a:off x="800" y="1318"/>
                <a:ext cx="181" cy="216"/>
                <a:chOff x="800" y="1318"/>
                <a:chExt cx="181" cy="216"/>
              </a:xfrm>
            </p:grpSpPr>
            <p:grpSp>
              <p:nvGrpSpPr>
                <p:cNvPr id="20" name="Group 83"/>
                <p:cNvGrpSpPr>
                  <a:grpSpLocks/>
                </p:cNvGrpSpPr>
                <p:nvPr/>
              </p:nvGrpSpPr>
              <p:grpSpPr bwMode="auto">
                <a:xfrm>
                  <a:off x="800" y="1402"/>
                  <a:ext cx="181" cy="132"/>
                  <a:chOff x="800" y="1402"/>
                  <a:chExt cx="181" cy="132"/>
                </a:xfrm>
              </p:grpSpPr>
              <p:sp>
                <p:nvSpPr>
                  <p:cNvPr id="307284" name="Freeform 84"/>
                  <p:cNvSpPr>
                    <a:spLocks/>
                  </p:cNvSpPr>
                  <p:nvPr/>
                </p:nvSpPr>
                <p:spPr bwMode="auto">
                  <a:xfrm>
                    <a:off x="889" y="1402"/>
                    <a:ext cx="92" cy="132"/>
                  </a:xfrm>
                  <a:custGeom>
                    <a:avLst/>
                    <a:gdLst/>
                    <a:ahLst/>
                    <a:cxnLst>
                      <a:cxn ang="0">
                        <a:pos x="91" y="0"/>
                      </a:cxn>
                      <a:cxn ang="0">
                        <a:pos x="91" y="44"/>
                      </a:cxn>
                      <a:cxn ang="0">
                        <a:pos x="0" y="131"/>
                      </a:cxn>
                      <a:cxn ang="0">
                        <a:pos x="0" y="87"/>
                      </a:cxn>
                      <a:cxn ang="0">
                        <a:pos x="91" y="0"/>
                      </a:cxn>
                    </a:cxnLst>
                    <a:rect l="0" t="0" r="r" b="b"/>
                    <a:pathLst>
                      <a:path w="92" h="132">
                        <a:moveTo>
                          <a:pt x="91" y="0"/>
                        </a:moveTo>
                        <a:lnTo>
                          <a:pt x="91" y="44"/>
                        </a:lnTo>
                        <a:lnTo>
                          <a:pt x="0" y="131"/>
                        </a:lnTo>
                        <a:lnTo>
                          <a:pt x="0" y="87"/>
                        </a:lnTo>
                        <a:lnTo>
                          <a:pt x="91" y="0"/>
                        </a:lnTo>
                      </a:path>
                    </a:pathLst>
                  </a:custGeom>
                  <a:noFill/>
                  <a:ln w="12700" cap="rnd">
                    <a:solidFill>
                      <a:srgbClr val="00279F"/>
                    </a:solidFill>
                    <a:round/>
                    <a:headEnd/>
                    <a:tailEnd/>
                  </a:ln>
                </p:spPr>
                <p:txBody>
                  <a:bodyPr/>
                  <a:lstStyle/>
                  <a:p>
                    <a:endParaRPr lang="de-DE"/>
                  </a:p>
                </p:txBody>
              </p:sp>
              <p:sp>
                <p:nvSpPr>
                  <p:cNvPr id="307285" name="Freeform 85"/>
                  <p:cNvSpPr>
                    <a:spLocks/>
                  </p:cNvSpPr>
                  <p:nvPr/>
                </p:nvSpPr>
                <p:spPr bwMode="auto">
                  <a:xfrm>
                    <a:off x="800" y="1402"/>
                    <a:ext cx="90" cy="132"/>
                  </a:xfrm>
                  <a:custGeom>
                    <a:avLst/>
                    <a:gdLst/>
                    <a:ahLst/>
                    <a:cxnLst>
                      <a:cxn ang="0">
                        <a:pos x="0" y="0"/>
                      </a:cxn>
                      <a:cxn ang="0">
                        <a:pos x="0" y="44"/>
                      </a:cxn>
                      <a:cxn ang="0">
                        <a:pos x="89" y="131"/>
                      </a:cxn>
                      <a:cxn ang="0">
                        <a:pos x="89" y="87"/>
                      </a:cxn>
                      <a:cxn ang="0">
                        <a:pos x="0" y="0"/>
                      </a:cxn>
                    </a:cxnLst>
                    <a:rect l="0" t="0" r="r" b="b"/>
                    <a:pathLst>
                      <a:path w="90" h="132">
                        <a:moveTo>
                          <a:pt x="0" y="0"/>
                        </a:moveTo>
                        <a:lnTo>
                          <a:pt x="0" y="44"/>
                        </a:lnTo>
                        <a:lnTo>
                          <a:pt x="89" y="131"/>
                        </a:lnTo>
                        <a:lnTo>
                          <a:pt x="89" y="87"/>
                        </a:lnTo>
                        <a:lnTo>
                          <a:pt x="0" y="0"/>
                        </a:lnTo>
                      </a:path>
                    </a:pathLst>
                  </a:custGeom>
                  <a:noFill/>
                  <a:ln w="12700" cap="rnd">
                    <a:solidFill>
                      <a:srgbClr val="00279F"/>
                    </a:solidFill>
                    <a:round/>
                    <a:headEnd/>
                    <a:tailEnd/>
                  </a:ln>
                </p:spPr>
                <p:txBody>
                  <a:bodyPr/>
                  <a:lstStyle/>
                  <a:p>
                    <a:endParaRPr lang="de-DE"/>
                  </a:p>
                </p:txBody>
              </p:sp>
            </p:grpSp>
            <p:grpSp>
              <p:nvGrpSpPr>
                <p:cNvPr id="21" name="Group 86"/>
                <p:cNvGrpSpPr>
                  <a:grpSpLocks/>
                </p:cNvGrpSpPr>
                <p:nvPr/>
              </p:nvGrpSpPr>
              <p:grpSpPr bwMode="auto">
                <a:xfrm>
                  <a:off x="800" y="1318"/>
                  <a:ext cx="181" cy="130"/>
                  <a:chOff x="800" y="1318"/>
                  <a:chExt cx="181" cy="130"/>
                </a:xfrm>
              </p:grpSpPr>
              <p:sp>
                <p:nvSpPr>
                  <p:cNvPr id="307287" name="Freeform 87"/>
                  <p:cNvSpPr>
                    <a:spLocks/>
                  </p:cNvSpPr>
                  <p:nvPr/>
                </p:nvSpPr>
                <p:spPr bwMode="auto">
                  <a:xfrm>
                    <a:off x="800" y="1318"/>
                    <a:ext cx="90" cy="130"/>
                  </a:xfrm>
                  <a:custGeom>
                    <a:avLst/>
                    <a:gdLst/>
                    <a:ahLst/>
                    <a:cxnLst>
                      <a:cxn ang="0">
                        <a:pos x="0" y="129"/>
                      </a:cxn>
                      <a:cxn ang="0">
                        <a:pos x="0" y="85"/>
                      </a:cxn>
                      <a:cxn ang="0">
                        <a:pos x="89" y="0"/>
                      </a:cxn>
                      <a:cxn ang="0">
                        <a:pos x="89" y="44"/>
                      </a:cxn>
                      <a:cxn ang="0">
                        <a:pos x="0" y="129"/>
                      </a:cxn>
                    </a:cxnLst>
                    <a:rect l="0" t="0" r="r" b="b"/>
                    <a:pathLst>
                      <a:path w="90" h="130">
                        <a:moveTo>
                          <a:pt x="0" y="129"/>
                        </a:moveTo>
                        <a:lnTo>
                          <a:pt x="0" y="85"/>
                        </a:lnTo>
                        <a:lnTo>
                          <a:pt x="89" y="0"/>
                        </a:lnTo>
                        <a:lnTo>
                          <a:pt x="89" y="44"/>
                        </a:lnTo>
                        <a:lnTo>
                          <a:pt x="0" y="129"/>
                        </a:lnTo>
                      </a:path>
                    </a:pathLst>
                  </a:custGeom>
                  <a:noFill/>
                  <a:ln w="12700" cap="rnd">
                    <a:solidFill>
                      <a:srgbClr val="00279F"/>
                    </a:solidFill>
                    <a:round/>
                    <a:headEnd/>
                    <a:tailEnd/>
                  </a:ln>
                </p:spPr>
                <p:txBody>
                  <a:bodyPr/>
                  <a:lstStyle/>
                  <a:p>
                    <a:endParaRPr lang="de-DE"/>
                  </a:p>
                </p:txBody>
              </p:sp>
              <p:sp>
                <p:nvSpPr>
                  <p:cNvPr id="307288" name="Freeform 88"/>
                  <p:cNvSpPr>
                    <a:spLocks/>
                  </p:cNvSpPr>
                  <p:nvPr/>
                </p:nvSpPr>
                <p:spPr bwMode="auto">
                  <a:xfrm>
                    <a:off x="889" y="1318"/>
                    <a:ext cx="92" cy="130"/>
                  </a:xfrm>
                  <a:custGeom>
                    <a:avLst/>
                    <a:gdLst/>
                    <a:ahLst/>
                    <a:cxnLst>
                      <a:cxn ang="0">
                        <a:pos x="91" y="129"/>
                      </a:cxn>
                      <a:cxn ang="0">
                        <a:pos x="91" y="85"/>
                      </a:cxn>
                      <a:cxn ang="0">
                        <a:pos x="0" y="0"/>
                      </a:cxn>
                      <a:cxn ang="0">
                        <a:pos x="0" y="44"/>
                      </a:cxn>
                      <a:cxn ang="0">
                        <a:pos x="91" y="129"/>
                      </a:cxn>
                    </a:cxnLst>
                    <a:rect l="0" t="0" r="r" b="b"/>
                    <a:pathLst>
                      <a:path w="92" h="130">
                        <a:moveTo>
                          <a:pt x="91" y="129"/>
                        </a:moveTo>
                        <a:lnTo>
                          <a:pt x="91" y="85"/>
                        </a:lnTo>
                        <a:lnTo>
                          <a:pt x="0" y="0"/>
                        </a:lnTo>
                        <a:lnTo>
                          <a:pt x="0" y="44"/>
                        </a:lnTo>
                        <a:lnTo>
                          <a:pt x="91" y="129"/>
                        </a:lnTo>
                      </a:path>
                    </a:pathLst>
                  </a:custGeom>
                  <a:noFill/>
                  <a:ln w="12700" cap="rnd">
                    <a:solidFill>
                      <a:srgbClr val="00279F"/>
                    </a:solidFill>
                    <a:round/>
                    <a:headEnd/>
                    <a:tailEnd/>
                  </a:ln>
                </p:spPr>
                <p:txBody>
                  <a:bodyPr/>
                  <a:lstStyle/>
                  <a:p>
                    <a:endParaRPr lang="de-DE"/>
                  </a:p>
                </p:txBody>
              </p:sp>
            </p:grpSp>
          </p:grpSp>
          <p:grpSp>
            <p:nvGrpSpPr>
              <p:cNvPr id="22" name="Group 89"/>
              <p:cNvGrpSpPr>
                <a:grpSpLocks/>
              </p:cNvGrpSpPr>
              <p:nvPr/>
            </p:nvGrpSpPr>
            <p:grpSpPr bwMode="auto">
              <a:xfrm>
                <a:off x="974" y="1318"/>
                <a:ext cx="181" cy="216"/>
                <a:chOff x="974" y="1318"/>
                <a:chExt cx="181" cy="216"/>
              </a:xfrm>
            </p:grpSpPr>
            <p:grpSp>
              <p:nvGrpSpPr>
                <p:cNvPr id="23" name="Group 90"/>
                <p:cNvGrpSpPr>
                  <a:grpSpLocks/>
                </p:cNvGrpSpPr>
                <p:nvPr/>
              </p:nvGrpSpPr>
              <p:grpSpPr bwMode="auto">
                <a:xfrm>
                  <a:off x="974" y="1402"/>
                  <a:ext cx="181" cy="132"/>
                  <a:chOff x="974" y="1402"/>
                  <a:chExt cx="181" cy="132"/>
                </a:xfrm>
              </p:grpSpPr>
              <p:sp>
                <p:nvSpPr>
                  <p:cNvPr id="307291" name="Freeform 91"/>
                  <p:cNvSpPr>
                    <a:spLocks/>
                  </p:cNvSpPr>
                  <p:nvPr/>
                </p:nvSpPr>
                <p:spPr bwMode="auto">
                  <a:xfrm>
                    <a:off x="1065" y="1402"/>
                    <a:ext cx="90" cy="132"/>
                  </a:xfrm>
                  <a:custGeom>
                    <a:avLst/>
                    <a:gdLst/>
                    <a:ahLst/>
                    <a:cxnLst>
                      <a:cxn ang="0">
                        <a:pos x="89" y="0"/>
                      </a:cxn>
                      <a:cxn ang="0">
                        <a:pos x="89" y="44"/>
                      </a:cxn>
                      <a:cxn ang="0">
                        <a:pos x="0" y="131"/>
                      </a:cxn>
                      <a:cxn ang="0">
                        <a:pos x="0" y="87"/>
                      </a:cxn>
                      <a:cxn ang="0">
                        <a:pos x="89" y="0"/>
                      </a:cxn>
                    </a:cxnLst>
                    <a:rect l="0" t="0" r="r" b="b"/>
                    <a:pathLst>
                      <a:path w="90" h="132">
                        <a:moveTo>
                          <a:pt x="89" y="0"/>
                        </a:moveTo>
                        <a:lnTo>
                          <a:pt x="89" y="44"/>
                        </a:lnTo>
                        <a:lnTo>
                          <a:pt x="0" y="131"/>
                        </a:lnTo>
                        <a:lnTo>
                          <a:pt x="0" y="87"/>
                        </a:lnTo>
                        <a:lnTo>
                          <a:pt x="89" y="0"/>
                        </a:lnTo>
                      </a:path>
                    </a:pathLst>
                  </a:custGeom>
                  <a:noFill/>
                  <a:ln w="12700" cap="rnd">
                    <a:solidFill>
                      <a:srgbClr val="00279F"/>
                    </a:solidFill>
                    <a:round/>
                    <a:headEnd/>
                    <a:tailEnd/>
                  </a:ln>
                </p:spPr>
                <p:txBody>
                  <a:bodyPr/>
                  <a:lstStyle/>
                  <a:p>
                    <a:endParaRPr lang="de-DE"/>
                  </a:p>
                </p:txBody>
              </p:sp>
              <p:sp>
                <p:nvSpPr>
                  <p:cNvPr id="307292" name="Freeform 92"/>
                  <p:cNvSpPr>
                    <a:spLocks/>
                  </p:cNvSpPr>
                  <p:nvPr/>
                </p:nvSpPr>
                <p:spPr bwMode="auto">
                  <a:xfrm>
                    <a:off x="974" y="1402"/>
                    <a:ext cx="92" cy="132"/>
                  </a:xfrm>
                  <a:custGeom>
                    <a:avLst/>
                    <a:gdLst/>
                    <a:ahLst/>
                    <a:cxnLst>
                      <a:cxn ang="0">
                        <a:pos x="0" y="0"/>
                      </a:cxn>
                      <a:cxn ang="0">
                        <a:pos x="0" y="44"/>
                      </a:cxn>
                      <a:cxn ang="0">
                        <a:pos x="91" y="131"/>
                      </a:cxn>
                      <a:cxn ang="0">
                        <a:pos x="91" y="87"/>
                      </a:cxn>
                      <a:cxn ang="0">
                        <a:pos x="0" y="0"/>
                      </a:cxn>
                    </a:cxnLst>
                    <a:rect l="0" t="0" r="r" b="b"/>
                    <a:pathLst>
                      <a:path w="92" h="132">
                        <a:moveTo>
                          <a:pt x="0" y="0"/>
                        </a:moveTo>
                        <a:lnTo>
                          <a:pt x="0" y="44"/>
                        </a:lnTo>
                        <a:lnTo>
                          <a:pt x="91" y="131"/>
                        </a:lnTo>
                        <a:lnTo>
                          <a:pt x="91" y="87"/>
                        </a:lnTo>
                        <a:lnTo>
                          <a:pt x="0" y="0"/>
                        </a:lnTo>
                      </a:path>
                    </a:pathLst>
                  </a:custGeom>
                  <a:noFill/>
                  <a:ln w="12700" cap="rnd">
                    <a:solidFill>
                      <a:srgbClr val="00279F"/>
                    </a:solidFill>
                    <a:round/>
                    <a:headEnd/>
                    <a:tailEnd/>
                  </a:ln>
                </p:spPr>
                <p:txBody>
                  <a:bodyPr/>
                  <a:lstStyle/>
                  <a:p>
                    <a:endParaRPr lang="de-DE"/>
                  </a:p>
                </p:txBody>
              </p:sp>
            </p:grpSp>
            <p:grpSp>
              <p:nvGrpSpPr>
                <p:cNvPr id="24" name="Group 93"/>
                <p:cNvGrpSpPr>
                  <a:grpSpLocks/>
                </p:cNvGrpSpPr>
                <p:nvPr/>
              </p:nvGrpSpPr>
              <p:grpSpPr bwMode="auto">
                <a:xfrm>
                  <a:off x="974" y="1318"/>
                  <a:ext cx="181" cy="130"/>
                  <a:chOff x="974" y="1318"/>
                  <a:chExt cx="181" cy="130"/>
                </a:xfrm>
              </p:grpSpPr>
              <p:sp>
                <p:nvSpPr>
                  <p:cNvPr id="307294" name="Freeform 94"/>
                  <p:cNvSpPr>
                    <a:spLocks/>
                  </p:cNvSpPr>
                  <p:nvPr/>
                </p:nvSpPr>
                <p:spPr bwMode="auto">
                  <a:xfrm>
                    <a:off x="974" y="1318"/>
                    <a:ext cx="92" cy="130"/>
                  </a:xfrm>
                  <a:custGeom>
                    <a:avLst/>
                    <a:gdLst/>
                    <a:ahLst/>
                    <a:cxnLst>
                      <a:cxn ang="0">
                        <a:pos x="0" y="129"/>
                      </a:cxn>
                      <a:cxn ang="0">
                        <a:pos x="0" y="85"/>
                      </a:cxn>
                      <a:cxn ang="0">
                        <a:pos x="91" y="0"/>
                      </a:cxn>
                      <a:cxn ang="0">
                        <a:pos x="91" y="44"/>
                      </a:cxn>
                      <a:cxn ang="0">
                        <a:pos x="0" y="129"/>
                      </a:cxn>
                    </a:cxnLst>
                    <a:rect l="0" t="0" r="r" b="b"/>
                    <a:pathLst>
                      <a:path w="92" h="130">
                        <a:moveTo>
                          <a:pt x="0" y="129"/>
                        </a:moveTo>
                        <a:lnTo>
                          <a:pt x="0" y="85"/>
                        </a:lnTo>
                        <a:lnTo>
                          <a:pt x="91" y="0"/>
                        </a:lnTo>
                        <a:lnTo>
                          <a:pt x="91" y="44"/>
                        </a:lnTo>
                        <a:lnTo>
                          <a:pt x="0" y="129"/>
                        </a:lnTo>
                      </a:path>
                    </a:pathLst>
                  </a:custGeom>
                  <a:noFill/>
                  <a:ln w="12700" cap="rnd">
                    <a:solidFill>
                      <a:srgbClr val="00279F"/>
                    </a:solidFill>
                    <a:round/>
                    <a:headEnd/>
                    <a:tailEnd/>
                  </a:ln>
                </p:spPr>
                <p:txBody>
                  <a:bodyPr/>
                  <a:lstStyle/>
                  <a:p>
                    <a:endParaRPr lang="de-DE"/>
                  </a:p>
                </p:txBody>
              </p:sp>
              <p:sp>
                <p:nvSpPr>
                  <p:cNvPr id="307295" name="Freeform 95"/>
                  <p:cNvSpPr>
                    <a:spLocks/>
                  </p:cNvSpPr>
                  <p:nvPr/>
                </p:nvSpPr>
                <p:spPr bwMode="auto">
                  <a:xfrm>
                    <a:off x="1065" y="1318"/>
                    <a:ext cx="90" cy="130"/>
                  </a:xfrm>
                  <a:custGeom>
                    <a:avLst/>
                    <a:gdLst/>
                    <a:ahLst/>
                    <a:cxnLst>
                      <a:cxn ang="0">
                        <a:pos x="89" y="129"/>
                      </a:cxn>
                      <a:cxn ang="0">
                        <a:pos x="89" y="85"/>
                      </a:cxn>
                      <a:cxn ang="0">
                        <a:pos x="0" y="0"/>
                      </a:cxn>
                      <a:cxn ang="0">
                        <a:pos x="0" y="44"/>
                      </a:cxn>
                      <a:cxn ang="0">
                        <a:pos x="89" y="129"/>
                      </a:cxn>
                    </a:cxnLst>
                    <a:rect l="0" t="0" r="r" b="b"/>
                    <a:pathLst>
                      <a:path w="90" h="130">
                        <a:moveTo>
                          <a:pt x="89" y="129"/>
                        </a:moveTo>
                        <a:lnTo>
                          <a:pt x="89" y="85"/>
                        </a:lnTo>
                        <a:lnTo>
                          <a:pt x="0" y="0"/>
                        </a:lnTo>
                        <a:lnTo>
                          <a:pt x="0" y="44"/>
                        </a:lnTo>
                        <a:lnTo>
                          <a:pt x="89" y="129"/>
                        </a:lnTo>
                      </a:path>
                    </a:pathLst>
                  </a:custGeom>
                  <a:noFill/>
                  <a:ln w="12700" cap="rnd">
                    <a:solidFill>
                      <a:srgbClr val="00279F"/>
                    </a:solidFill>
                    <a:round/>
                    <a:headEnd/>
                    <a:tailEnd/>
                  </a:ln>
                </p:spPr>
                <p:txBody>
                  <a:bodyPr/>
                  <a:lstStyle/>
                  <a:p>
                    <a:endParaRPr lang="de-DE"/>
                  </a:p>
                </p:txBody>
              </p:sp>
            </p:grpSp>
          </p:grpSp>
          <p:grpSp>
            <p:nvGrpSpPr>
              <p:cNvPr id="25" name="Group 96"/>
              <p:cNvGrpSpPr>
                <a:grpSpLocks/>
              </p:cNvGrpSpPr>
              <p:nvPr/>
            </p:nvGrpSpPr>
            <p:grpSpPr bwMode="auto">
              <a:xfrm>
                <a:off x="1153" y="1318"/>
                <a:ext cx="179" cy="216"/>
                <a:chOff x="1153" y="1318"/>
                <a:chExt cx="179" cy="216"/>
              </a:xfrm>
            </p:grpSpPr>
            <p:grpSp>
              <p:nvGrpSpPr>
                <p:cNvPr id="26" name="Group 97"/>
                <p:cNvGrpSpPr>
                  <a:grpSpLocks/>
                </p:cNvGrpSpPr>
                <p:nvPr/>
              </p:nvGrpSpPr>
              <p:grpSpPr bwMode="auto">
                <a:xfrm>
                  <a:off x="1153" y="1402"/>
                  <a:ext cx="179" cy="132"/>
                  <a:chOff x="1153" y="1402"/>
                  <a:chExt cx="179" cy="132"/>
                </a:xfrm>
              </p:grpSpPr>
              <p:sp>
                <p:nvSpPr>
                  <p:cNvPr id="307298" name="Freeform 98"/>
                  <p:cNvSpPr>
                    <a:spLocks/>
                  </p:cNvSpPr>
                  <p:nvPr/>
                </p:nvSpPr>
                <p:spPr bwMode="auto">
                  <a:xfrm>
                    <a:off x="1243" y="1402"/>
                    <a:ext cx="89" cy="132"/>
                  </a:xfrm>
                  <a:custGeom>
                    <a:avLst/>
                    <a:gdLst/>
                    <a:ahLst/>
                    <a:cxnLst>
                      <a:cxn ang="0">
                        <a:pos x="88" y="0"/>
                      </a:cxn>
                      <a:cxn ang="0">
                        <a:pos x="88" y="44"/>
                      </a:cxn>
                      <a:cxn ang="0">
                        <a:pos x="0" y="131"/>
                      </a:cxn>
                      <a:cxn ang="0">
                        <a:pos x="0" y="87"/>
                      </a:cxn>
                      <a:cxn ang="0">
                        <a:pos x="88" y="0"/>
                      </a:cxn>
                    </a:cxnLst>
                    <a:rect l="0" t="0" r="r" b="b"/>
                    <a:pathLst>
                      <a:path w="89" h="132">
                        <a:moveTo>
                          <a:pt x="88" y="0"/>
                        </a:moveTo>
                        <a:lnTo>
                          <a:pt x="88" y="44"/>
                        </a:lnTo>
                        <a:lnTo>
                          <a:pt x="0" y="131"/>
                        </a:lnTo>
                        <a:lnTo>
                          <a:pt x="0" y="87"/>
                        </a:lnTo>
                        <a:lnTo>
                          <a:pt x="88" y="0"/>
                        </a:lnTo>
                      </a:path>
                    </a:pathLst>
                  </a:custGeom>
                  <a:noFill/>
                  <a:ln w="12700" cap="rnd">
                    <a:solidFill>
                      <a:srgbClr val="00279F"/>
                    </a:solidFill>
                    <a:round/>
                    <a:headEnd/>
                    <a:tailEnd/>
                  </a:ln>
                </p:spPr>
                <p:txBody>
                  <a:bodyPr/>
                  <a:lstStyle/>
                  <a:p>
                    <a:endParaRPr lang="de-DE"/>
                  </a:p>
                </p:txBody>
              </p:sp>
              <p:sp>
                <p:nvSpPr>
                  <p:cNvPr id="307299" name="Freeform 99"/>
                  <p:cNvSpPr>
                    <a:spLocks/>
                  </p:cNvSpPr>
                  <p:nvPr/>
                </p:nvSpPr>
                <p:spPr bwMode="auto">
                  <a:xfrm>
                    <a:off x="1153" y="1402"/>
                    <a:ext cx="91" cy="132"/>
                  </a:xfrm>
                  <a:custGeom>
                    <a:avLst/>
                    <a:gdLst/>
                    <a:ahLst/>
                    <a:cxnLst>
                      <a:cxn ang="0">
                        <a:pos x="0" y="0"/>
                      </a:cxn>
                      <a:cxn ang="0">
                        <a:pos x="0" y="44"/>
                      </a:cxn>
                      <a:cxn ang="0">
                        <a:pos x="90" y="131"/>
                      </a:cxn>
                      <a:cxn ang="0">
                        <a:pos x="90" y="87"/>
                      </a:cxn>
                      <a:cxn ang="0">
                        <a:pos x="0" y="0"/>
                      </a:cxn>
                    </a:cxnLst>
                    <a:rect l="0" t="0" r="r" b="b"/>
                    <a:pathLst>
                      <a:path w="91" h="132">
                        <a:moveTo>
                          <a:pt x="0" y="0"/>
                        </a:moveTo>
                        <a:lnTo>
                          <a:pt x="0" y="44"/>
                        </a:lnTo>
                        <a:lnTo>
                          <a:pt x="90" y="131"/>
                        </a:lnTo>
                        <a:lnTo>
                          <a:pt x="90" y="87"/>
                        </a:lnTo>
                        <a:lnTo>
                          <a:pt x="0" y="0"/>
                        </a:lnTo>
                      </a:path>
                    </a:pathLst>
                  </a:custGeom>
                  <a:noFill/>
                  <a:ln w="12700" cap="rnd">
                    <a:solidFill>
                      <a:srgbClr val="00279F"/>
                    </a:solidFill>
                    <a:round/>
                    <a:headEnd/>
                    <a:tailEnd/>
                  </a:ln>
                </p:spPr>
                <p:txBody>
                  <a:bodyPr/>
                  <a:lstStyle/>
                  <a:p>
                    <a:endParaRPr lang="de-DE"/>
                  </a:p>
                </p:txBody>
              </p:sp>
            </p:grpSp>
            <p:grpSp>
              <p:nvGrpSpPr>
                <p:cNvPr id="27" name="Group 100"/>
                <p:cNvGrpSpPr>
                  <a:grpSpLocks/>
                </p:cNvGrpSpPr>
                <p:nvPr/>
              </p:nvGrpSpPr>
              <p:grpSpPr bwMode="auto">
                <a:xfrm>
                  <a:off x="1153" y="1318"/>
                  <a:ext cx="179" cy="130"/>
                  <a:chOff x="1153" y="1318"/>
                  <a:chExt cx="179" cy="130"/>
                </a:xfrm>
              </p:grpSpPr>
              <p:sp>
                <p:nvSpPr>
                  <p:cNvPr id="307301" name="Freeform 101"/>
                  <p:cNvSpPr>
                    <a:spLocks/>
                  </p:cNvSpPr>
                  <p:nvPr/>
                </p:nvSpPr>
                <p:spPr bwMode="auto">
                  <a:xfrm>
                    <a:off x="1153" y="1318"/>
                    <a:ext cx="91" cy="130"/>
                  </a:xfrm>
                  <a:custGeom>
                    <a:avLst/>
                    <a:gdLst/>
                    <a:ahLst/>
                    <a:cxnLst>
                      <a:cxn ang="0">
                        <a:pos x="0" y="129"/>
                      </a:cxn>
                      <a:cxn ang="0">
                        <a:pos x="0" y="85"/>
                      </a:cxn>
                      <a:cxn ang="0">
                        <a:pos x="90" y="0"/>
                      </a:cxn>
                      <a:cxn ang="0">
                        <a:pos x="90" y="44"/>
                      </a:cxn>
                      <a:cxn ang="0">
                        <a:pos x="0" y="129"/>
                      </a:cxn>
                    </a:cxnLst>
                    <a:rect l="0" t="0" r="r" b="b"/>
                    <a:pathLst>
                      <a:path w="91" h="130">
                        <a:moveTo>
                          <a:pt x="0" y="129"/>
                        </a:moveTo>
                        <a:lnTo>
                          <a:pt x="0" y="85"/>
                        </a:lnTo>
                        <a:lnTo>
                          <a:pt x="90" y="0"/>
                        </a:lnTo>
                        <a:lnTo>
                          <a:pt x="90" y="44"/>
                        </a:lnTo>
                        <a:lnTo>
                          <a:pt x="0" y="129"/>
                        </a:lnTo>
                      </a:path>
                    </a:pathLst>
                  </a:custGeom>
                  <a:noFill/>
                  <a:ln w="12700" cap="rnd">
                    <a:solidFill>
                      <a:srgbClr val="00279F"/>
                    </a:solidFill>
                    <a:round/>
                    <a:headEnd/>
                    <a:tailEnd/>
                  </a:ln>
                </p:spPr>
                <p:txBody>
                  <a:bodyPr/>
                  <a:lstStyle/>
                  <a:p>
                    <a:endParaRPr lang="de-DE"/>
                  </a:p>
                </p:txBody>
              </p:sp>
              <p:sp>
                <p:nvSpPr>
                  <p:cNvPr id="307302" name="Freeform 102"/>
                  <p:cNvSpPr>
                    <a:spLocks/>
                  </p:cNvSpPr>
                  <p:nvPr/>
                </p:nvSpPr>
                <p:spPr bwMode="auto">
                  <a:xfrm>
                    <a:off x="1243" y="1318"/>
                    <a:ext cx="89" cy="130"/>
                  </a:xfrm>
                  <a:custGeom>
                    <a:avLst/>
                    <a:gdLst/>
                    <a:ahLst/>
                    <a:cxnLst>
                      <a:cxn ang="0">
                        <a:pos x="88" y="129"/>
                      </a:cxn>
                      <a:cxn ang="0">
                        <a:pos x="88" y="85"/>
                      </a:cxn>
                      <a:cxn ang="0">
                        <a:pos x="0" y="0"/>
                      </a:cxn>
                      <a:cxn ang="0">
                        <a:pos x="0" y="44"/>
                      </a:cxn>
                      <a:cxn ang="0">
                        <a:pos x="88" y="129"/>
                      </a:cxn>
                    </a:cxnLst>
                    <a:rect l="0" t="0" r="r" b="b"/>
                    <a:pathLst>
                      <a:path w="89" h="130">
                        <a:moveTo>
                          <a:pt x="88" y="129"/>
                        </a:moveTo>
                        <a:lnTo>
                          <a:pt x="88" y="85"/>
                        </a:lnTo>
                        <a:lnTo>
                          <a:pt x="0" y="0"/>
                        </a:lnTo>
                        <a:lnTo>
                          <a:pt x="0" y="44"/>
                        </a:lnTo>
                        <a:lnTo>
                          <a:pt x="88" y="129"/>
                        </a:lnTo>
                      </a:path>
                    </a:pathLst>
                  </a:custGeom>
                  <a:noFill/>
                  <a:ln w="12700" cap="rnd">
                    <a:solidFill>
                      <a:srgbClr val="00279F"/>
                    </a:solidFill>
                    <a:round/>
                    <a:headEnd/>
                    <a:tailEnd/>
                  </a:ln>
                </p:spPr>
                <p:txBody>
                  <a:bodyPr/>
                  <a:lstStyle/>
                  <a:p>
                    <a:endParaRPr lang="de-DE"/>
                  </a:p>
                </p:txBody>
              </p:sp>
            </p:grpSp>
          </p:grpSp>
          <p:grpSp>
            <p:nvGrpSpPr>
              <p:cNvPr id="28" name="Group 103"/>
              <p:cNvGrpSpPr>
                <a:grpSpLocks/>
              </p:cNvGrpSpPr>
              <p:nvPr/>
            </p:nvGrpSpPr>
            <p:grpSpPr bwMode="auto">
              <a:xfrm>
                <a:off x="1243" y="1402"/>
                <a:ext cx="180" cy="217"/>
                <a:chOff x="1243" y="1402"/>
                <a:chExt cx="180" cy="217"/>
              </a:xfrm>
            </p:grpSpPr>
            <p:grpSp>
              <p:nvGrpSpPr>
                <p:cNvPr id="29" name="Group 104"/>
                <p:cNvGrpSpPr>
                  <a:grpSpLocks/>
                </p:cNvGrpSpPr>
                <p:nvPr/>
              </p:nvGrpSpPr>
              <p:grpSpPr bwMode="auto">
                <a:xfrm>
                  <a:off x="1243" y="1488"/>
                  <a:ext cx="180" cy="131"/>
                  <a:chOff x="1243" y="1488"/>
                  <a:chExt cx="180" cy="131"/>
                </a:xfrm>
              </p:grpSpPr>
              <p:sp>
                <p:nvSpPr>
                  <p:cNvPr id="307305" name="Freeform 105"/>
                  <p:cNvSpPr>
                    <a:spLocks/>
                  </p:cNvSpPr>
                  <p:nvPr/>
                </p:nvSpPr>
                <p:spPr bwMode="auto">
                  <a:xfrm>
                    <a:off x="1331" y="1488"/>
                    <a:ext cx="92" cy="131"/>
                  </a:xfrm>
                  <a:custGeom>
                    <a:avLst/>
                    <a:gdLst/>
                    <a:ahLst/>
                    <a:cxnLst>
                      <a:cxn ang="0">
                        <a:pos x="91" y="0"/>
                      </a:cxn>
                      <a:cxn ang="0">
                        <a:pos x="91" y="44"/>
                      </a:cxn>
                      <a:cxn ang="0">
                        <a:pos x="0" y="130"/>
                      </a:cxn>
                      <a:cxn ang="0">
                        <a:pos x="0" y="86"/>
                      </a:cxn>
                      <a:cxn ang="0">
                        <a:pos x="91" y="0"/>
                      </a:cxn>
                    </a:cxnLst>
                    <a:rect l="0" t="0" r="r" b="b"/>
                    <a:pathLst>
                      <a:path w="92" h="131">
                        <a:moveTo>
                          <a:pt x="91" y="0"/>
                        </a:moveTo>
                        <a:lnTo>
                          <a:pt x="91" y="44"/>
                        </a:lnTo>
                        <a:lnTo>
                          <a:pt x="0" y="130"/>
                        </a:lnTo>
                        <a:lnTo>
                          <a:pt x="0" y="86"/>
                        </a:lnTo>
                        <a:lnTo>
                          <a:pt x="91" y="0"/>
                        </a:lnTo>
                      </a:path>
                    </a:pathLst>
                  </a:custGeom>
                  <a:noFill/>
                  <a:ln w="12700" cap="rnd">
                    <a:solidFill>
                      <a:srgbClr val="00279F"/>
                    </a:solidFill>
                    <a:round/>
                    <a:headEnd/>
                    <a:tailEnd/>
                  </a:ln>
                </p:spPr>
                <p:txBody>
                  <a:bodyPr/>
                  <a:lstStyle/>
                  <a:p>
                    <a:endParaRPr lang="de-DE"/>
                  </a:p>
                </p:txBody>
              </p:sp>
              <p:sp>
                <p:nvSpPr>
                  <p:cNvPr id="307306" name="Freeform 106"/>
                  <p:cNvSpPr>
                    <a:spLocks/>
                  </p:cNvSpPr>
                  <p:nvPr/>
                </p:nvSpPr>
                <p:spPr bwMode="auto">
                  <a:xfrm>
                    <a:off x="1243" y="1488"/>
                    <a:ext cx="88" cy="131"/>
                  </a:xfrm>
                  <a:custGeom>
                    <a:avLst/>
                    <a:gdLst/>
                    <a:ahLst/>
                    <a:cxnLst>
                      <a:cxn ang="0">
                        <a:pos x="0" y="0"/>
                      </a:cxn>
                      <a:cxn ang="0">
                        <a:pos x="0" y="44"/>
                      </a:cxn>
                      <a:cxn ang="0">
                        <a:pos x="87" y="130"/>
                      </a:cxn>
                      <a:cxn ang="0">
                        <a:pos x="87" y="86"/>
                      </a:cxn>
                      <a:cxn ang="0">
                        <a:pos x="0" y="0"/>
                      </a:cxn>
                    </a:cxnLst>
                    <a:rect l="0" t="0" r="r" b="b"/>
                    <a:pathLst>
                      <a:path w="88" h="131">
                        <a:moveTo>
                          <a:pt x="0" y="0"/>
                        </a:moveTo>
                        <a:lnTo>
                          <a:pt x="0" y="44"/>
                        </a:lnTo>
                        <a:lnTo>
                          <a:pt x="87" y="130"/>
                        </a:lnTo>
                        <a:lnTo>
                          <a:pt x="87" y="86"/>
                        </a:lnTo>
                        <a:lnTo>
                          <a:pt x="0" y="0"/>
                        </a:lnTo>
                      </a:path>
                    </a:pathLst>
                  </a:custGeom>
                  <a:noFill/>
                  <a:ln w="12700" cap="rnd">
                    <a:solidFill>
                      <a:srgbClr val="00279F"/>
                    </a:solidFill>
                    <a:round/>
                    <a:headEnd/>
                    <a:tailEnd/>
                  </a:ln>
                </p:spPr>
                <p:txBody>
                  <a:bodyPr/>
                  <a:lstStyle/>
                  <a:p>
                    <a:endParaRPr lang="de-DE"/>
                  </a:p>
                </p:txBody>
              </p:sp>
            </p:grpSp>
            <p:grpSp>
              <p:nvGrpSpPr>
                <p:cNvPr id="30" name="Group 107"/>
                <p:cNvGrpSpPr>
                  <a:grpSpLocks/>
                </p:cNvGrpSpPr>
                <p:nvPr/>
              </p:nvGrpSpPr>
              <p:grpSpPr bwMode="auto">
                <a:xfrm>
                  <a:off x="1243" y="1402"/>
                  <a:ext cx="180" cy="132"/>
                  <a:chOff x="1243" y="1402"/>
                  <a:chExt cx="180" cy="132"/>
                </a:xfrm>
              </p:grpSpPr>
              <p:sp>
                <p:nvSpPr>
                  <p:cNvPr id="307308" name="Freeform 108"/>
                  <p:cNvSpPr>
                    <a:spLocks/>
                  </p:cNvSpPr>
                  <p:nvPr/>
                </p:nvSpPr>
                <p:spPr bwMode="auto">
                  <a:xfrm>
                    <a:off x="1243" y="1402"/>
                    <a:ext cx="88" cy="132"/>
                  </a:xfrm>
                  <a:custGeom>
                    <a:avLst/>
                    <a:gdLst/>
                    <a:ahLst/>
                    <a:cxnLst>
                      <a:cxn ang="0">
                        <a:pos x="0" y="131"/>
                      </a:cxn>
                      <a:cxn ang="0">
                        <a:pos x="0" y="87"/>
                      </a:cxn>
                      <a:cxn ang="0">
                        <a:pos x="87" y="0"/>
                      </a:cxn>
                      <a:cxn ang="0">
                        <a:pos x="87" y="44"/>
                      </a:cxn>
                      <a:cxn ang="0">
                        <a:pos x="0" y="131"/>
                      </a:cxn>
                    </a:cxnLst>
                    <a:rect l="0" t="0" r="r" b="b"/>
                    <a:pathLst>
                      <a:path w="88" h="132">
                        <a:moveTo>
                          <a:pt x="0" y="131"/>
                        </a:moveTo>
                        <a:lnTo>
                          <a:pt x="0" y="87"/>
                        </a:lnTo>
                        <a:lnTo>
                          <a:pt x="87" y="0"/>
                        </a:lnTo>
                        <a:lnTo>
                          <a:pt x="87" y="44"/>
                        </a:lnTo>
                        <a:lnTo>
                          <a:pt x="0" y="131"/>
                        </a:lnTo>
                      </a:path>
                    </a:pathLst>
                  </a:custGeom>
                  <a:noFill/>
                  <a:ln w="12700" cap="rnd">
                    <a:solidFill>
                      <a:srgbClr val="00279F"/>
                    </a:solidFill>
                    <a:round/>
                    <a:headEnd/>
                    <a:tailEnd/>
                  </a:ln>
                </p:spPr>
                <p:txBody>
                  <a:bodyPr/>
                  <a:lstStyle/>
                  <a:p>
                    <a:endParaRPr lang="de-DE"/>
                  </a:p>
                </p:txBody>
              </p:sp>
              <p:sp>
                <p:nvSpPr>
                  <p:cNvPr id="307309" name="Freeform 109"/>
                  <p:cNvSpPr>
                    <a:spLocks/>
                  </p:cNvSpPr>
                  <p:nvPr/>
                </p:nvSpPr>
                <p:spPr bwMode="auto">
                  <a:xfrm>
                    <a:off x="1331" y="1402"/>
                    <a:ext cx="92" cy="132"/>
                  </a:xfrm>
                  <a:custGeom>
                    <a:avLst/>
                    <a:gdLst/>
                    <a:ahLst/>
                    <a:cxnLst>
                      <a:cxn ang="0">
                        <a:pos x="91" y="131"/>
                      </a:cxn>
                      <a:cxn ang="0">
                        <a:pos x="91" y="87"/>
                      </a:cxn>
                      <a:cxn ang="0">
                        <a:pos x="0" y="0"/>
                      </a:cxn>
                      <a:cxn ang="0">
                        <a:pos x="0" y="44"/>
                      </a:cxn>
                      <a:cxn ang="0">
                        <a:pos x="91" y="131"/>
                      </a:cxn>
                    </a:cxnLst>
                    <a:rect l="0" t="0" r="r" b="b"/>
                    <a:pathLst>
                      <a:path w="92" h="132">
                        <a:moveTo>
                          <a:pt x="91" y="131"/>
                        </a:moveTo>
                        <a:lnTo>
                          <a:pt x="91" y="87"/>
                        </a:lnTo>
                        <a:lnTo>
                          <a:pt x="0" y="0"/>
                        </a:lnTo>
                        <a:lnTo>
                          <a:pt x="0" y="44"/>
                        </a:lnTo>
                        <a:lnTo>
                          <a:pt x="91" y="131"/>
                        </a:lnTo>
                      </a:path>
                    </a:pathLst>
                  </a:custGeom>
                  <a:noFill/>
                  <a:ln w="12700" cap="rnd">
                    <a:solidFill>
                      <a:srgbClr val="00279F"/>
                    </a:solidFill>
                    <a:round/>
                    <a:headEnd/>
                    <a:tailEnd/>
                  </a:ln>
                </p:spPr>
                <p:txBody>
                  <a:bodyPr/>
                  <a:lstStyle/>
                  <a:p>
                    <a:endParaRPr lang="de-DE"/>
                  </a:p>
                </p:txBody>
              </p:sp>
            </p:grpSp>
          </p:grpSp>
          <p:grpSp>
            <p:nvGrpSpPr>
              <p:cNvPr id="31" name="Group 110"/>
              <p:cNvGrpSpPr>
                <a:grpSpLocks/>
              </p:cNvGrpSpPr>
              <p:nvPr/>
            </p:nvGrpSpPr>
            <p:grpSpPr bwMode="auto">
              <a:xfrm>
                <a:off x="1330" y="1488"/>
                <a:ext cx="180" cy="217"/>
                <a:chOff x="1330" y="1488"/>
                <a:chExt cx="180" cy="217"/>
              </a:xfrm>
            </p:grpSpPr>
            <p:grpSp>
              <p:nvGrpSpPr>
                <p:cNvPr id="307200" name="Group 111"/>
                <p:cNvGrpSpPr>
                  <a:grpSpLocks/>
                </p:cNvGrpSpPr>
                <p:nvPr/>
              </p:nvGrpSpPr>
              <p:grpSpPr bwMode="auto">
                <a:xfrm>
                  <a:off x="1330" y="1572"/>
                  <a:ext cx="180" cy="133"/>
                  <a:chOff x="1330" y="1572"/>
                  <a:chExt cx="180" cy="133"/>
                </a:xfrm>
              </p:grpSpPr>
              <p:sp>
                <p:nvSpPr>
                  <p:cNvPr id="307312" name="Freeform 112"/>
                  <p:cNvSpPr>
                    <a:spLocks/>
                  </p:cNvSpPr>
                  <p:nvPr/>
                </p:nvSpPr>
                <p:spPr bwMode="auto">
                  <a:xfrm>
                    <a:off x="1422" y="1572"/>
                    <a:ext cx="88" cy="133"/>
                  </a:xfrm>
                  <a:custGeom>
                    <a:avLst/>
                    <a:gdLst/>
                    <a:ahLst/>
                    <a:cxnLst>
                      <a:cxn ang="0">
                        <a:pos x="87" y="0"/>
                      </a:cxn>
                      <a:cxn ang="0">
                        <a:pos x="87" y="45"/>
                      </a:cxn>
                      <a:cxn ang="0">
                        <a:pos x="0" y="132"/>
                      </a:cxn>
                      <a:cxn ang="0">
                        <a:pos x="0" y="87"/>
                      </a:cxn>
                      <a:cxn ang="0">
                        <a:pos x="87" y="0"/>
                      </a:cxn>
                    </a:cxnLst>
                    <a:rect l="0" t="0" r="r" b="b"/>
                    <a:pathLst>
                      <a:path w="88" h="133">
                        <a:moveTo>
                          <a:pt x="87" y="0"/>
                        </a:moveTo>
                        <a:lnTo>
                          <a:pt x="87" y="45"/>
                        </a:lnTo>
                        <a:lnTo>
                          <a:pt x="0" y="132"/>
                        </a:lnTo>
                        <a:lnTo>
                          <a:pt x="0" y="87"/>
                        </a:lnTo>
                        <a:lnTo>
                          <a:pt x="87" y="0"/>
                        </a:lnTo>
                      </a:path>
                    </a:pathLst>
                  </a:custGeom>
                  <a:noFill/>
                  <a:ln w="12700" cap="rnd">
                    <a:solidFill>
                      <a:srgbClr val="00279F"/>
                    </a:solidFill>
                    <a:round/>
                    <a:headEnd/>
                    <a:tailEnd/>
                  </a:ln>
                </p:spPr>
                <p:txBody>
                  <a:bodyPr/>
                  <a:lstStyle/>
                  <a:p>
                    <a:endParaRPr lang="de-DE"/>
                  </a:p>
                </p:txBody>
              </p:sp>
              <p:sp>
                <p:nvSpPr>
                  <p:cNvPr id="307313" name="Freeform 113"/>
                  <p:cNvSpPr>
                    <a:spLocks/>
                  </p:cNvSpPr>
                  <p:nvPr/>
                </p:nvSpPr>
                <p:spPr bwMode="auto">
                  <a:xfrm>
                    <a:off x="1330" y="1572"/>
                    <a:ext cx="92" cy="133"/>
                  </a:xfrm>
                  <a:custGeom>
                    <a:avLst/>
                    <a:gdLst/>
                    <a:ahLst/>
                    <a:cxnLst>
                      <a:cxn ang="0">
                        <a:pos x="0" y="0"/>
                      </a:cxn>
                      <a:cxn ang="0">
                        <a:pos x="0" y="45"/>
                      </a:cxn>
                      <a:cxn ang="0">
                        <a:pos x="91" y="132"/>
                      </a:cxn>
                      <a:cxn ang="0">
                        <a:pos x="91" y="87"/>
                      </a:cxn>
                      <a:cxn ang="0">
                        <a:pos x="0" y="0"/>
                      </a:cxn>
                    </a:cxnLst>
                    <a:rect l="0" t="0" r="r" b="b"/>
                    <a:pathLst>
                      <a:path w="92" h="133">
                        <a:moveTo>
                          <a:pt x="0" y="0"/>
                        </a:moveTo>
                        <a:lnTo>
                          <a:pt x="0" y="45"/>
                        </a:lnTo>
                        <a:lnTo>
                          <a:pt x="91" y="132"/>
                        </a:lnTo>
                        <a:lnTo>
                          <a:pt x="91" y="87"/>
                        </a:lnTo>
                        <a:lnTo>
                          <a:pt x="0" y="0"/>
                        </a:lnTo>
                      </a:path>
                    </a:pathLst>
                  </a:custGeom>
                  <a:noFill/>
                  <a:ln w="12700" cap="rnd">
                    <a:solidFill>
                      <a:srgbClr val="00279F"/>
                    </a:solidFill>
                    <a:round/>
                    <a:headEnd/>
                    <a:tailEnd/>
                  </a:ln>
                </p:spPr>
                <p:txBody>
                  <a:bodyPr/>
                  <a:lstStyle/>
                  <a:p>
                    <a:endParaRPr lang="de-DE"/>
                  </a:p>
                </p:txBody>
              </p:sp>
            </p:grpSp>
            <p:grpSp>
              <p:nvGrpSpPr>
                <p:cNvPr id="307201" name="Group 114"/>
                <p:cNvGrpSpPr>
                  <a:grpSpLocks/>
                </p:cNvGrpSpPr>
                <p:nvPr/>
              </p:nvGrpSpPr>
              <p:grpSpPr bwMode="auto">
                <a:xfrm>
                  <a:off x="1330" y="1488"/>
                  <a:ext cx="180" cy="131"/>
                  <a:chOff x="1330" y="1488"/>
                  <a:chExt cx="180" cy="131"/>
                </a:xfrm>
              </p:grpSpPr>
              <p:sp>
                <p:nvSpPr>
                  <p:cNvPr id="307315" name="Freeform 115"/>
                  <p:cNvSpPr>
                    <a:spLocks/>
                  </p:cNvSpPr>
                  <p:nvPr/>
                </p:nvSpPr>
                <p:spPr bwMode="auto">
                  <a:xfrm>
                    <a:off x="1330" y="1488"/>
                    <a:ext cx="92" cy="131"/>
                  </a:xfrm>
                  <a:custGeom>
                    <a:avLst/>
                    <a:gdLst/>
                    <a:ahLst/>
                    <a:cxnLst>
                      <a:cxn ang="0">
                        <a:pos x="0" y="130"/>
                      </a:cxn>
                      <a:cxn ang="0">
                        <a:pos x="0" y="86"/>
                      </a:cxn>
                      <a:cxn ang="0">
                        <a:pos x="91" y="0"/>
                      </a:cxn>
                      <a:cxn ang="0">
                        <a:pos x="91" y="44"/>
                      </a:cxn>
                      <a:cxn ang="0">
                        <a:pos x="0" y="130"/>
                      </a:cxn>
                    </a:cxnLst>
                    <a:rect l="0" t="0" r="r" b="b"/>
                    <a:pathLst>
                      <a:path w="92" h="131">
                        <a:moveTo>
                          <a:pt x="0" y="130"/>
                        </a:moveTo>
                        <a:lnTo>
                          <a:pt x="0" y="86"/>
                        </a:lnTo>
                        <a:lnTo>
                          <a:pt x="91" y="0"/>
                        </a:lnTo>
                        <a:lnTo>
                          <a:pt x="91" y="44"/>
                        </a:lnTo>
                        <a:lnTo>
                          <a:pt x="0" y="130"/>
                        </a:lnTo>
                      </a:path>
                    </a:pathLst>
                  </a:custGeom>
                  <a:noFill/>
                  <a:ln w="12700" cap="rnd">
                    <a:solidFill>
                      <a:srgbClr val="00279F"/>
                    </a:solidFill>
                    <a:round/>
                    <a:headEnd/>
                    <a:tailEnd/>
                  </a:ln>
                </p:spPr>
                <p:txBody>
                  <a:bodyPr/>
                  <a:lstStyle/>
                  <a:p>
                    <a:endParaRPr lang="de-DE"/>
                  </a:p>
                </p:txBody>
              </p:sp>
              <p:sp>
                <p:nvSpPr>
                  <p:cNvPr id="307316" name="Freeform 116"/>
                  <p:cNvSpPr>
                    <a:spLocks/>
                  </p:cNvSpPr>
                  <p:nvPr/>
                </p:nvSpPr>
                <p:spPr bwMode="auto">
                  <a:xfrm>
                    <a:off x="1422" y="1488"/>
                    <a:ext cx="88" cy="131"/>
                  </a:xfrm>
                  <a:custGeom>
                    <a:avLst/>
                    <a:gdLst/>
                    <a:ahLst/>
                    <a:cxnLst>
                      <a:cxn ang="0">
                        <a:pos x="87" y="130"/>
                      </a:cxn>
                      <a:cxn ang="0">
                        <a:pos x="87" y="86"/>
                      </a:cxn>
                      <a:cxn ang="0">
                        <a:pos x="0" y="0"/>
                      </a:cxn>
                      <a:cxn ang="0">
                        <a:pos x="0" y="44"/>
                      </a:cxn>
                      <a:cxn ang="0">
                        <a:pos x="87" y="130"/>
                      </a:cxn>
                    </a:cxnLst>
                    <a:rect l="0" t="0" r="r" b="b"/>
                    <a:pathLst>
                      <a:path w="88" h="131">
                        <a:moveTo>
                          <a:pt x="87" y="130"/>
                        </a:moveTo>
                        <a:lnTo>
                          <a:pt x="87" y="86"/>
                        </a:lnTo>
                        <a:lnTo>
                          <a:pt x="0" y="0"/>
                        </a:lnTo>
                        <a:lnTo>
                          <a:pt x="0" y="44"/>
                        </a:lnTo>
                        <a:lnTo>
                          <a:pt x="87" y="130"/>
                        </a:lnTo>
                      </a:path>
                    </a:pathLst>
                  </a:custGeom>
                  <a:noFill/>
                  <a:ln w="12700" cap="rnd">
                    <a:solidFill>
                      <a:srgbClr val="00279F"/>
                    </a:solidFill>
                    <a:round/>
                    <a:headEnd/>
                    <a:tailEnd/>
                  </a:ln>
                </p:spPr>
                <p:txBody>
                  <a:bodyPr/>
                  <a:lstStyle/>
                  <a:p>
                    <a:endParaRPr lang="de-DE"/>
                  </a:p>
                </p:txBody>
              </p:sp>
            </p:grpSp>
          </p:grpSp>
          <p:grpSp>
            <p:nvGrpSpPr>
              <p:cNvPr id="307204" name="Group 117"/>
              <p:cNvGrpSpPr>
                <a:grpSpLocks/>
              </p:cNvGrpSpPr>
              <p:nvPr/>
            </p:nvGrpSpPr>
            <p:grpSpPr bwMode="auto">
              <a:xfrm>
                <a:off x="451" y="1656"/>
                <a:ext cx="179" cy="216"/>
                <a:chOff x="451" y="1656"/>
                <a:chExt cx="179" cy="216"/>
              </a:xfrm>
            </p:grpSpPr>
            <p:grpSp>
              <p:nvGrpSpPr>
                <p:cNvPr id="307207" name="Group 118"/>
                <p:cNvGrpSpPr>
                  <a:grpSpLocks/>
                </p:cNvGrpSpPr>
                <p:nvPr/>
              </p:nvGrpSpPr>
              <p:grpSpPr bwMode="auto">
                <a:xfrm>
                  <a:off x="451" y="1744"/>
                  <a:ext cx="179" cy="128"/>
                  <a:chOff x="451" y="1744"/>
                  <a:chExt cx="179" cy="128"/>
                </a:xfrm>
              </p:grpSpPr>
              <p:sp>
                <p:nvSpPr>
                  <p:cNvPr id="307319" name="Freeform 119"/>
                  <p:cNvSpPr>
                    <a:spLocks/>
                  </p:cNvSpPr>
                  <p:nvPr/>
                </p:nvSpPr>
                <p:spPr bwMode="auto">
                  <a:xfrm>
                    <a:off x="539" y="1744"/>
                    <a:ext cx="91" cy="128"/>
                  </a:xfrm>
                  <a:custGeom>
                    <a:avLst/>
                    <a:gdLst/>
                    <a:ahLst/>
                    <a:cxnLst>
                      <a:cxn ang="0">
                        <a:pos x="90" y="0"/>
                      </a:cxn>
                      <a:cxn ang="0">
                        <a:pos x="90" y="43"/>
                      </a:cxn>
                      <a:cxn ang="0">
                        <a:pos x="0" y="127"/>
                      </a:cxn>
                      <a:cxn ang="0">
                        <a:pos x="0" y="84"/>
                      </a:cxn>
                      <a:cxn ang="0">
                        <a:pos x="90" y="0"/>
                      </a:cxn>
                    </a:cxnLst>
                    <a:rect l="0" t="0" r="r" b="b"/>
                    <a:pathLst>
                      <a:path w="91" h="128">
                        <a:moveTo>
                          <a:pt x="90" y="0"/>
                        </a:moveTo>
                        <a:lnTo>
                          <a:pt x="90" y="43"/>
                        </a:lnTo>
                        <a:lnTo>
                          <a:pt x="0" y="127"/>
                        </a:lnTo>
                        <a:lnTo>
                          <a:pt x="0" y="84"/>
                        </a:lnTo>
                        <a:lnTo>
                          <a:pt x="90" y="0"/>
                        </a:lnTo>
                      </a:path>
                    </a:pathLst>
                  </a:custGeom>
                  <a:noFill/>
                  <a:ln w="12700" cap="rnd">
                    <a:solidFill>
                      <a:srgbClr val="00279F"/>
                    </a:solidFill>
                    <a:round/>
                    <a:headEnd/>
                    <a:tailEnd/>
                  </a:ln>
                </p:spPr>
                <p:txBody>
                  <a:bodyPr/>
                  <a:lstStyle/>
                  <a:p>
                    <a:endParaRPr lang="de-DE"/>
                  </a:p>
                </p:txBody>
              </p:sp>
              <p:sp>
                <p:nvSpPr>
                  <p:cNvPr id="307320" name="Freeform 120"/>
                  <p:cNvSpPr>
                    <a:spLocks/>
                  </p:cNvSpPr>
                  <p:nvPr/>
                </p:nvSpPr>
                <p:spPr bwMode="auto">
                  <a:xfrm>
                    <a:off x="451" y="1744"/>
                    <a:ext cx="89" cy="128"/>
                  </a:xfrm>
                  <a:custGeom>
                    <a:avLst/>
                    <a:gdLst/>
                    <a:ahLst/>
                    <a:cxnLst>
                      <a:cxn ang="0">
                        <a:pos x="0" y="0"/>
                      </a:cxn>
                      <a:cxn ang="0">
                        <a:pos x="0" y="43"/>
                      </a:cxn>
                      <a:cxn ang="0">
                        <a:pos x="88" y="127"/>
                      </a:cxn>
                      <a:cxn ang="0">
                        <a:pos x="88" y="84"/>
                      </a:cxn>
                      <a:cxn ang="0">
                        <a:pos x="0" y="0"/>
                      </a:cxn>
                    </a:cxnLst>
                    <a:rect l="0" t="0" r="r" b="b"/>
                    <a:pathLst>
                      <a:path w="89" h="128">
                        <a:moveTo>
                          <a:pt x="0" y="0"/>
                        </a:moveTo>
                        <a:lnTo>
                          <a:pt x="0" y="43"/>
                        </a:lnTo>
                        <a:lnTo>
                          <a:pt x="88" y="127"/>
                        </a:lnTo>
                        <a:lnTo>
                          <a:pt x="88" y="84"/>
                        </a:lnTo>
                        <a:lnTo>
                          <a:pt x="0" y="0"/>
                        </a:lnTo>
                      </a:path>
                    </a:pathLst>
                  </a:custGeom>
                  <a:noFill/>
                  <a:ln w="12700" cap="rnd">
                    <a:solidFill>
                      <a:srgbClr val="00279F"/>
                    </a:solidFill>
                    <a:round/>
                    <a:headEnd/>
                    <a:tailEnd/>
                  </a:ln>
                </p:spPr>
                <p:txBody>
                  <a:bodyPr/>
                  <a:lstStyle/>
                  <a:p>
                    <a:endParaRPr lang="de-DE"/>
                  </a:p>
                </p:txBody>
              </p:sp>
            </p:grpSp>
            <p:grpSp>
              <p:nvGrpSpPr>
                <p:cNvPr id="307218" name="Group 121"/>
                <p:cNvGrpSpPr>
                  <a:grpSpLocks/>
                </p:cNvGrpSpPr>
                <p:nvPr/>
              </p:nvGrpSpPr>
              <p:grpSpPr bwMode="auto">
                <a:xfrm>
                  <a:off x="451" y="1656"/>
                  <a:ext cx="179" cy="131"/>
                  <a:chOff x="451" y="1656"/>
                  <a:chExt cx="179" cy="131"/>
                </a:xfrm>
              </p:grpSpPr>
              <p:sp>
                <p:nvSpPr>
                  <p:cNvPr id="307322" name="Freeform 122"/>
                  <p:cNvSpPr>
                    <a:spLocks/>
                  </p:cNvSpPr>
                  <p:nvPr/>
                </p:nvSpPr>
                <p:spPr bwMode="auto">
                  <a:xfrm>
                    <a:off x="451" y="1656"/>
                    <a:ext cx="89" cy="131"/>
                  </a:xfrm>
                  <a:custGeom>
                    <a:avLst/>
                    <a:gdLst/>
                    <a:ahLst/>
                    <a:cxnLst>
                      <a:cxn ang="0">
                        <a:pos x="0" y="130"/>
                      </a:cxn>
                      <a:cxn ang="0">
                        <a:pos x="0" y="86"/>
                      </a:cxn>
                      <a:cxn ang="0">
                        <a:pos x="88" y="0"/>
                      </a:cxn>
                      <a:cxn ang="0">
                        <a:pos x="88" y="44"/>
                      </a:cxn>
                      <a:cxn ang="0">
                        <a:pos x="0" y="130"/>
                      </a:cxn>
                    </a:cxnLst>
                    <a:rect l="0" t="0" r="r" b="b"/>
                    <a:pathLst>
                      <a:path w="89" h="131">
                        <a:moveTo>
                          <a:pt x="0" y="130"/>
                        </a:moveTo>
                        <a:lnTo>
                          <a:pt x="0" y="86"/>
                        </a:lnTo>
                        <a:lnTo>
                          <a:pt x="88" y="0"/>
                        </a:lnTo>
                        <a:lnTo>
                          <a:pt x="88" y="44"/>
                        </a:lnTo>
                        <a:lnTo>
                          <a:pt x="0" y="130"/>
                        </a:lnTo>
                      </a:path>
                    </a:pathLst>
                  </a:custGeom>
                  <a:noFill/>
                  <a:ln w="12700" cap="rnd">
                    <a:solidFill>
                      <a:srgbClr val="00279F"/>
                    </a:solidFill>
                    <a:round/>
                    <a:headEnd/>
                    <a:tailEnd/>
                  </a:ln>
                </p:spPr>
                <p:txBody>
                  <a:bodyPr/>
                  <a:lstStyle/>
                  <a:p>
                    <a:endParaRPr lang="de-DE"/>
                  </a:p>
                </p:txBody>
              </p:sp>
              <p:sp>
                <p:nvSpPr>
                  <p:cNvPr id="307323" name="Freeform 123"/>
                  <p:cNvSpPr>
                    <a:spLocks/>
                  </p:cNvSpPr>
                  <p:nvPr/>
                </p:nvSpPr>
                <p:spPr bwMode="auto">
                  <a:xfrm>
                    <a:off x="539" y="1656"/>
                    <a:ext cx="91" cy="131"/>
                  </a:xfrm>
                  <a:custGeom>
                    <a:avLst/>
                    <a:gdLst/>
                    <a:ahLst/>
                    <a:cxnLst>
                      <a:cxn ang="0">
                        <a:pos x="90" y="130"/>
                      </a:cxn>
                      <a:cxn ang="0">
                        <a:pos x="90" y="86"/>
                      </a:cxn>
                      <a:cxn ang="0">
                        <a:pos x="0" y="0"/>
                      </a:cxn>
                      <a:cxn ang="0">
                        <a:pos x="0" y="44"/>
                      </a:cxn>
                      <a:cxn ang="0">
                        <a:pos x="90" y="130"/>
                      </a:cxn>
                    </a:cxnLst>
                    <a:rect l="0" t="0" r="r" b="b"/>
                    <a:pathLst>
                      <a:path w="91" h="131">
                        <a:moveTo>
                          <a:pt x="90" y="130"/>
                        </a:moveTo>
                        <a:lnTo>
                          <a:pt x="90" y="86"/>
                        </a:lnTo>
                        <a:lnTo>
                          <a:pt x="0" y="0"/>
                        </a:lnTo>
                        <a:lnTo>
                          <a:pt x="0" y="44"/>
                        </a:lnTo>
                        <a:lnTo>
                          <a:pt x="90" y="130"/>
                        </a:lnTo>
                      </a:path>
                    </a:pathLst>
                  </a:custGeom>
                  <a:noFill/>
                  <a:ln w="12700" cap="rnd">
                    <a:solidFill>
                      <a:srgbClr val="00279F"/>
                    </a:solidFill>
                    <a:round/>
                    <a:headEnd/>
                    <a:tailEnd/>
                  </a:ln>
                </p:spPr>
                <p:txBody>
                  <a:bodyPr/>
                  <a:lstStyle/>
                  <a:p>
                    <a:endParaRPr lang="de-DE"/>
                  </a:p>
                </p:txBody>
              </p:sp>
            </p:grpSp>
          </p:grpSp>
          <p:grpSp>
            <p:nvGrpSpPr>
              <p:cNvPr id="307219" name="Group 124"/>
              <p:cNvGrpSpPr>
                <a:grpSpLocks/>
              </p:cNvGrpSpPr>
              <p:nvPr/>
            </p:nvGrpSpPr>
            <p:grpSpPr bwMode="auto">
              <a:xfrm>
                <a:off x="1330" y="1660"/>
                <a:ext cx="180" cy="212"/>
                <a:chOff x="1330" y="1660"/>
                <a:chExt cx="180" cy="212"/>
              </a:xfrm>
            </p:grpSpPr>
            <p:grpSp>
              <p:nvGrpSpPr>
                <p:cNvPr id="307244" name="Group 125"/>
                <p:cNvGrpSpPr>
                  <a:grpSpLocks/>
                </p:cNvGrpSpPr>
                <p:nvPr/>
              </p:nvGrpSpPr>
              <p:grpSpPr bwMode="auto">
                <a:xfrm>
                  <a:off x="1330" y="1745"/>
                  <a:ext cx="180" cy="127"/>
                  <a:chOff x="1330" y="1745"/>
                  <a:chExt cx="180" cy="127"/>
                </a:xfrm>
              </p:grpSpPr>
              <p:sp>
                <p:nvSpPr>
                  <p:cNvPr id="307326" name="Freeform 126"/>
                  <p:cNvSpPr>
                    <a:spLocks/>
                  </p:cNvSpPr>
                  <p:nvPr/>
                </p:nvSpPr>
                <p:spPr bwMode="auto">
                  <a:xfrm>
                    <a:off x="1422" y="1745"/>
                    <a:ext cx="88" cy="127"/>
                  </a:xfrm>
                  <a:custGeom>
                    <a:avLst/>
                    <a:gdLst/>
                    <a:ahLst/>
                    <a:cxnLst>
                      <a:cxn ang="0">
                        <a:pos x="87" y="0"/>
                      </a:cxn>
                      <a:cxn ang="0">
                        <a:pos x="87" y="43"/>
                      </a:cxn>
                      <a:cxn ang="0">
                        <a:pos x="0" y="126"/>
                      </a:cxn>
                      <a:cxn ang="0">
                        <a:pos x="0" y="83"/>
                      </a:cxn>
                      <a:cxn ang="0">
                        <a:pos x="87" y="0"/>
                      </a:cxn>
                    </a:cxnLst>
                    <a:rect l="0" t="0" r="r" b="b"/>
                    <a:pathLst>
                      <a:path w="88" h="127">
                        <a:moveTo>
                          <a:pt x="87" y="0"/>
                        </a:moveTo>
                        <a:lnTo>
                          <a:pt x="87" y="43"/>
                        </a:lnTo>
                        <a:lnTo>
                          <a:pt x="0" y="126"/>
                        </a:lnTo>
                        <a:lnTo>
                          <a:pt x="0" y="83"/>
                        </a:lnTo>
                        <a:lnTo>
                          <a:pt x="87" y="0"/>
                        </a:lnTo>
                      </a:path>
                    </a:pathLst>
                  </a:custGeom>
                  <a:noFill/>
                  <a:ln w="12700" cap="rnd">
                    <a:solidFill>
                      <a:srgbClr val="00279F"/>
                    </a:solidFill>
                    <a:round/>
                    <a:headEnd/>
                    <a:tailEnd/>
                  </a:ln>
                </p:spPr>
                <p:txBody>
                  <a:bodyPr/>
                  <a:lstStyle/>
                  <a:p>
                    <a:endParaRPr lang="de-DE"/>
                  </a:p>
                </p:txBody>
              </p:sp>
              <p:sp>
                <p:nvSpPr>
                  <p:cNvPr id="307327" name="Freeform 127"/>
                  <p:cNvSpPr>
                    <a:spLocks/>
                  </p:cNvSpPr>
                  <p:nvPr/>
                </p:nvSpPr>
                <p:spPr bwMode="auto">
                  <a:xfrm>
                    <a:off x="1330" y="1745"/>
                    <a:ext cx="92" cy="127"/>
                  </a:xfrm>
                  <a:custGeom>
                    <a:avLst/>
                    <a:gdLst/>
                    <a:ahLst/>
                    <a:cxnLst>
                      <a:cxn ang="0">
                        <a:pos x="0" y="0"/>
                      </a:cxn>
                      <a:cxn ang="0">
                        <a:pos x="0" y="43"/>
                      </a:cxn>
                      <a:cxn ang="0">
                        <a:pos x="91" y="126"/>
                      </a:cxn>
                      <a:cxn ang="0">
                        <a:pos x="91" y="83"/>
                      </a:cxn>
                      <a:cxn ang="0">
                        <a:pos x="0" y="0"/>
                      </a:cxn>
                    </a:cxnLst>
                    <a:rect l="0" t="0" r="r" b="b"/>
                    <a:pathLst>
                      <a:path w="92" h="127">
                        <a:moveTo>
                          <a:pt x="0" y="0"/>
                        </a:moveTo>
                        <a:lnTo>
                          <a:pt x="0" y="43"/>
                        </a:lnTo>
                        <a:lnTo>
                          <a:pt x="91" y="126"/>
                        </a:lnTo>
                        <a:lnTo>
                          <a:pt x="91" y="83"/>
                        </a:lnTo>
                        <a:lnTo>
                          <a:pt x="0" y="0"/>
                        </a:lnTo>
                      </a:path>
                    </a:pathLst>
                  </a:custGeom>
                  <a:noFill/>
                  <a:ln w="12700" cap="rnd">
                    <a:solidFill>
                      <a:srgbClr val="00279F"/>
                    </a:solidFill>
                    <a:round/>
                    <a:headEnd/>
                    <a:tailEnd/>
                  </a:ln>
                </p:spPr>
                <p:txBody>
                  <a:bodyPr/>
                  <a:lstStyle/>
                  <a:p>
                    <a:endParaRPr lang="de-DE"/>
                  </a:p>
                </p:txBody>
              </p:sp>
            </p:grpSp>
            <p:grpSp>
              <p:nvGrpSpPr>
                <p:cNvPr id="307246" name="Group 128"/>
                <p:cNvGrpSpPr>
                  <a:grpSpLocks/>
                </p:cNvGrpSpPr>
                <p:nvPr/>
              </p:nvGrpSpPr>
              <p:grpSpPr bwMode="auto">
                <a:xfrm>
                  <a:off x="1330" y="1660"/>
                  <a:ext cx="180" cy="129"/>
                  <a:chOff x="1330" y="1660"/>
                  <a:chExt cx="180" cy="129"/>
                </a:xfrm>
              </p:grpSpPr>
              <p:sp>
                <p:nvSpPr>
                  <p:cNvPr id="307329" name="Freeform 129"/>
                  <p:cNvSpPr>
                    <a:spLocks/>
                  </p:cNvSpPr>
                  <p:nvPr/>
                </p:nvSpPr>
                <p:spPr bwMode="auto">
                  <a:xfrm>
                    <a:off x="1330" y="1660"/>
                    <a:ext cx="92" cy="129"/>
                  </a:xfrm>
                  <a:custGeom>
                    <a:avLst/>
                    <a:gdLst/>
                    <a:ahLst/>
                    <a:cxnLst>
                      <a:cxn ang="0">
                        <a:pos x="0" y="128"/>
                      </a:cxn>
                      <a:cxn ang="0">
                        <a:pos x="0" y="85"/>
                      </a:cxn>
                      <a:cxn ang="0">
                        <a:pos x="91" y="0"/>
                      </a:cxn>
                      <a:cxn ang="0">
                        <a:pos x="91" y="43"/>
                      </a:cxn>
                      <a:cxn ang="0">
                        <a:pos x="0" y="128"/>
                      </a:cxn>
                    </a:cxnLst>
                    <a:rect l="0" t="0" r="r" b="b"/>
                    <a:pathLst>
                      <a:path w="92" h="129">
                        <a:moveTo>
                          <a:pt x="0" y="128"/>
                        </a:moveTo>
                        <a:lnTo>
                          <a:pt x="0" y="85"/>
                        </a:lnTo>
                        <a:lnTo>
                          <a:pt x="91" y="0"/>
                        </a:lnTo>
                        <a:lnTo>
                          <a:pt x="91" y="43"/>
                        </a:lnTo>
                        <a:lnTo>
                          <a:pt x="0" y="128"/>
                        </a:lnTo>
                      </a:path>
                    </a:pathLst>
                  </a:custGeom>
                  <a:noFill/>
                  <a:ln w="12700" cap="rnd">
                    <a:solidFill>
                      <a:srgbClr val="00279F"/>
                    </a:solidFill>
                    <a:round/>
                    <a:headEnd/>
                    <a:tailEnd/>
                  </a:ln>
                </p:spPr>
                <p:txBody>
                  <a:bodyPr/>
                  <a:lstStyle/>
                  <a:p>
                    <a:endParaRPr lang="de-DE"/>
                  </a:p>
                </p:txBody>
              </p:sp>
              <p:sp>
                <p:nvSpPr>
                  <p:cNvPr id="307330" name="Freeform 130"/>
                  <p:cNvSpPr>
                    <a:spLocks/>
                  </p:cNvSpPr>
                  <p:nvPr/>
                </p:nvSpPr>
                <p:spPr bwMode="auto">
                  <a:xfrm>
                    <a:off x="1422" y="1660"/>
                    <a:ext cx="88" cy="129"/>
                  </a:xfrm>
                  <a:custGeom>
                    <a:avLst/>
                    <a:gdLst/>
                    <a:ahLst/>
                    <a:cxnLst>
                      <a:cxn ang="0">
                        <a:pos x="87" y="128"/>
                      </a:cxn>
                      <a:cxn ang="0">
                        <a:pos x="87" y="85"/>
                      </a:cxn>
                      <a:cxn ang="0">
                        <a:pos x="0" y="0"/>
                      </a:cxn>
                      <a:cxn ang="0">
                        <a:pos x="0" y="43"/>
                      </a:cxn>
                      <a:cxn ang="0">
                        <a:pos x="87" y="128"/>
                      </a:cxn>
                    </a:cxnLst>
                    <a:rect l="0" t="0" r="r" b="b"/>
                    <a:pathLst>
                      <a:path w="88" h="129">
                        <a:moveTo>
                          <a:pt x="87" y="128"/>
                        </a:moveTo>
                        <a:lnTo>
                          <a:pt x="87" y="85"/>
                        </a:lnTo>
                        <a:lnTo>
                          <a:pt x="0" y="0"/>
                        </a:lnTo>
                        <a:lnTo>
                          <a:pt x="0" y="43"/>
                        </a:lnTo>
                        <a:lnTo>
                          <a:pt x="87" y="128"/>
                        </a:lnTo>
                      </a:path>
                    </a:pathLst>
                  </a:custGeom>
                  <a:noFill/>
                  <a:ln w="12700" cap="rnd">
                    <a:solidFill>
                      <a:srgbClr val="00279F"/>
                    </a:solidFill>
                    <a:round/>
                    <a:headEnd/>
                    <a:tailEnd/>
                  </a:ln>
                </p:spPr>
                <p:txBody>
                  <a:bodyPr/>
                  <a:lstStyle/>
                  <a:p>
                    <a:endParaRPr lang="de-DE"/>
                  </a:p>
                </p:txBody>
              </p:sp>
            </p:grpSp>
          </p:grpSp>
          <p:grpSp>
            <p:nvGrpSpPr>
              <p:cNvPr id="307259" name="Group 131"/>
              <p:cNvGrpSpPr>
                <a:grpSpLocks/>
              </p:cNvGrpSpPr>
              <p:nvPr/>
            </p:nvGrpSpPr>
            <p:grpSpPr bwMode="auto">
              <a:xfrm>
                <a:off x="1330" y="1829"/>
                <a:ext cx="180" cy="216"/>
                <a:chOff x="1330" y="1829"/>
                <a:chExt cx="180" cy="216"/>
              </a:xfrm>
            </p:grpSpPr>
            <p:grpSp>
              <p:nvGrpSpPr>
                <p:cNvPr id="307260" name="Group 132"/>
                <p:cNvGrpSpPr>
                  <a:grpSpLocks/>
                </p:cNvGrpSpPr>
                <p:nvPr/>
              </p:nvGrpSpPr>
              <p:grpSpPr bwMode="auto">
                <a:xfrm>
                  <a:off x="1330" y="1913"/>
                  <a:ext cx="180" cy="132"/>
                  <a:chOff x="1330" y="1913"/>
                  <a:chExt cx="180" cy="132"/>
                </a:xfrm>
              </p:grpSpPr>
              <p:sp>
                <p:nvSpPr>
                  <p:cNvPr id="307333" name="Freeform 133"/>
                  <p:cNvSpPr>
                    <a:spLocks/>
                  </p:cNvSpPr>
                  <p:nvPr/>
                </p:nvSpPr>
                <p:spPr bwMode="auto">
                  <a:xfrm>
                    <a:off x="1422" y="1913"/>
                    <a:ext cx="88" cy="132"/>
                  </a:xfrm>
                  <a:custGeom>
                    <a:avLst/>
                    <a:gdLst/>
                    <a:ahLst/>
                    <a:cxnLst>
                      <a:cxn ang="0">
                        <a:pos x="87" y="0"/>
                      </a:cxn>
                      <a:cxn ang="0">
                        <a:pos x="87" y="44"/>
                      </a:cxn>
                      <a:cxn ang="0">
                        <a:pos x="0" y="131"/>
                      </a:cxn>
                      <a:cxn ang="0">
                        <a:pos x="0" y="87"/>
                      </a:cxn>
                      <a:cxn ang="0">
                        <a:pos x="87" y="0"/>
                      </a:cxn>
                    </a:cxnLst>
                    <a:rect l="0" t="0" r="r" b="b"/>
                    <a:pathLst>
                      <a:path w="88" h="132">
                        <a:moveTo>
                          <a:pt x="87" y="0"/>
                        </a:moveTo>
                        <a:lnTo>
                          <a:pt x="87" y="44"/>
                        </a:lnTo>
                        <a:lnTo>
                          <a:pt x="0" y="131"/>
                        </a:lnTo>
                        <a:lnTo>
                          <a:pt x="0" y="87"/>
                        </a:lnTo>
                        <a:lnTo>
                          <a:pt x="87" y="0"/>
                        </a:lnTo>
                      </a:path>
                    </a:pathLst>
                  </a:custGeom>
                  <a:noFill/>
                  <a:ln w="12700" cap="rnd">
                    <a:solidFill>
                      <a:srgbClr val="00279F"/>
                    </a:solidFill>
                    <a:round/>
                    <a:headEnd/>
                    <a:tailEnd/>
                  </a:ln>
                </p:spPr>
                <p:txBody>
                  <a:bodyPr/>
                  <a:lstStyle/>
                  <a:p>
                    <a:endParaRPr lang="de-DE"/>
                  </a:p>
                </p:txBody>
              </p:sp>
              <p:sp>
                <p:nvSpPr>
                  <p:cNvPr id="307334" name="Freeform 134"/>
                  <p:cNvSpPr>
                    <a:spLocks/>
                  </p:cNvSpPr>
                  <p:nvPr/>
                </p:nvSpPr>
                <p:spPr bwMode="auto">
                  <a:xfrm>
                    <a:off x="1330" y="1913"/>
                    <a:ext cx="92" cy="132"/>
                  </a:xfrm>
                  <a:custGeom>
                    <a:avLst/>
                    <a:gdLst/>
                    <a:ahLst/>
                    <a:cxnLst>
                      <a:cxn ang="0">
                        <a:pos x="0" y="0"/>
                      </a:cxn>
                      <a:cxn ang="0">
                        <a:pos x="0" y="44"/>
                      </a:cxn>
                      <a:cxn ang="0">
                        <a:pos x="91" y="131"/>
                      </a:cxn>
                      <a:cxn ang="0">
                        <a:pos x="91" y="87"/>
                      </a:cxn>
                      <a:cxn ang="0">
                        <a:pos x="0" y="0"/>
                      </a:cxn>
                    </a:cxnLst>
                    <a:rect l="0" t="0" r="r" b="b"/>
                    <a:pathLst>
                      <a:path w="92" h="132">
                        <a:moveTo>
                          <a:pt x="0" y="0"/>
                        </a:moveTo>
                        <a:lnTo>
                          <a:pt x="0" y="44"/>
                        </a:lnTo>
                        <a:lnTo>
                          <a:pt x="91" y="131"/>
                        </a:lnTo>
                        <a:lnTo>
                          <a:pt x="91" y="87"/>
                        </a:lnTo>
                        <a:lnTo>
                          <a:pt x="0" y="0"/>
                        </a:lnTo>
                      </a:path>
                    </a:pathLst>
                  </a:custGeom>
                  <a:noFill/>
                  <a:ln w="12700" cap="rnd">
                    <a:solidFill>
                      <a:srgbClr val="00279F"/>
                    </a:solidFill>
                    <a:round/>
                    <a:headEnd/>
                    <a:tailEnd/>
                  </a:ln>
                </p:spPr>
                <p:txBody>
                  <a:bodyPr/>
                  <a:lstStyle/>
                  <a:p>
                    <a:endParaRPr lang="de-DE"/>
                  </a:p>
                </p:txBody>
              </p:sp>
            </p:grpSp>
            <p:grpSp>
              <p:nvGrpSpPr>
                <p:cNvPr id="307261" name="Group 135"/>
                <p:cNvGrpSpPr>
                  <a:grpSpLocks/>
                </p:cNvGrpSpPr>
                <p:nvPr/>
              </p:nvGrpSpPr>
              <p:grpSpPr bwMode="auto">
                <a:xfrm>
                  <a:off x="1330" y="1829"/>
                  <a:ext cx="180" cy="131"/>
                  <a:chOff x="1330" y="1829"/>
                  <a:chExt cx="180" cy="131"/>
                </a:xfrm>
              </p:grpSpPr>
              <p:sp>
                <p:nvSpPr>
                  <p:cNvPr id="307336" name="Freeform 136"/>
                  <p:cNvSpPr>
                    <a:spLocks/>
                  </p:cNvSpPr>
                  <p:nvPr/>
                </p:nvSpPr>
                <p:spPr bwMode="auto">
                  <a:xfrm>
                    <a:off x="1330" y="1829"/>
                    <a:ext cx="92" cy="131"/>
                  </a:xfrm>
                  <a:custGeom>
                    <a:avLst/>
                    <a:gdLst/>
                    <a:ahLst/>
                    <a:cxnLst>
                      <a:cxn ang="0">
                        <a:pos x="0" y="130"/>
                      </a:cxn>
                      <a:cxn ang="0">
                        <a:pos x="0" y="86"/>
                      </a:cxn>
                      <a:cxn ang="0">
                        <a:pos x="91" y="0"/>
                      </a:cxn>
                      <a:cxn ang="0">
                        <a:pos x="91" y="44"/>
                      </a:cxn>
                      <a:cxn ang="0">
                        <a:pos x="0" y="130"/>
                      </a:cxn>
                    </a:cxnLst>
                    <a:rect l="0" t="0" r="r" b="b"/>
                    <a:pathLst>
                      <a:path w="92" h="131">
                        <a:moveTo>
                          <a:pt x="0" y="130"/>
                        </a:moveTo>
                        <a:lnTo>
                          <a:pt x="0" y="86"/>
                        </a:lnTo>
                        <a:lnTo>
                          <a:pt x="91" y="0"/>
                        </a:lnTo>
                        <a:lnTo>
                          <a:pt x="91" y="44"/>
                        </a:lnTo>
                        <a:lnTo>
                          <a:pt x="0" y="130"/>
                        </a:lnTo>
                      </a:path>
                    </a:pathLst>
                  </a:custGeom>
                  <a:noFill/>
                  <a:ln w="12700" cap="rnd">
                    <a:solidFill>
                      <a:srgbClr val="00279F"/>
                    </a:solidFill>
                    <a:round/>
                    <a:headEnd/>
                    <a:tailEnd/>
                  </a:ln>
                </p:spPr>
                <p:txBody>
                  <a:bodyPr/>
                  <a:lstStyle/>
                  <a:p>
                    <a:endParaRPr lang="de-DE"/>
                  </a:p>
                </p:txBody>
              </p:sp>
              <p:sp>
                <p:nvSpPr>
                  <p:cNvPr id="307337" name="Freeform 137"/>
                  <p:cNvSpPr>
                    <a:spLocks/>
                  </p:cNvSpPr>
                  <p:nvPr/>
                </p:nvSpPr>
                <p:spPr bwMode="auto">
                  <a:xfrm>
                    <a:off x="1422" y="1829"/>
                    <a:ext cx="88" cy="131"/>
                  </a:xfrm>
                  <a:custGeom>
                    <a:avLst/>
                    <a:gdLst/>
                    <a:ahLst/>
                    <a:cxnLst>
                      <a:cxn ang="0">
                        <a:pos x="87" y="130"/>
                      </a:cxn>
                      <a:cxn ang="0">
                        <a:pos x="87" y="86"/>
                      </a:cxn>
                      <a:cxn ang="0">
                        <a:pos x="0" y="0"/>
                      </a:cxn>
                      <a:cxn ang="0">
                        <a:pos x="0" y="44"/>
                      </a:cxn>
                      <a:cxn ang="0">
                        <a:pos x="87" y="130"/>
                      </a:cxn>
                    </a:cxnLst>
                    <a:rect l="0" t="0" r="r" b="b"/>
                    <a:pathLst>
                      <a:path w="88" h="131">
                        <a:moveTo>
                          <a:pt x="87" y="130"/>
                        </a:moveTo>
                        <a:lnTo>
                          <a:pt x="87" y="86"/>
                        </a:lnTo>
                        <a:lnTo>
                          <a:pt x="0" y="0"/>
                        </a:lnTo>
                        <a:lnTo>
                          <a:pt x="0" y="44"/>
                        </a:lnTo>
                        <a:lnTo>
                          <a:pt x="87" y="130"/>
                        </a:lnTo>
                      </a:path>
                    </a:pathLst>
                  </a:custGeom>
                  <a:noFill/>
                  <a:ln w="12700" cap="rnd">
                    <a:solidFill>
                      <a:srgbClr val="00279F"/>
                    </a:solidFill>
                    <a:round/>
                    <a:headEnd/>
                    <a:tailEnd/>
                  </a:ln>
                </p:spPr>
                <p:txBody>
                  <a:bodyPr/>
                  <a:lstStyle/>
                  <a:p>
                    <a:endParaRPr lang="de-DE"/>
                  </a:p>
                </p:txBody>
              </p:sp>
            </p:grpSp>
          </p:grpSp>
          <p:grpSp>
            <p:nvGrpSpPr>
              <p:cNvPr id="307262" name="Group 138"/>
              <p:cNvGrpSpPr>
                <a:grpSpLocks/>
              </p:cNvGrpSpPr>
              <p:nvPr/>
            </p:nvGrpSpPr>
            <p:grpSpPr bwMode="auto">
              <a:xfrm>
                <a:off x="1243" y="1913"/>
                <a:ext cx="180" cy="219"/>
                <a:chOff x="1243" y="1913"/>
                <a:chExt cx="180" cy="219"/>
              </a:xfrm>
            </p:grpSpPr>
            <p:grpSp>
              <p:nvGrpSpPr>
                <p:cNvPr id="307265" name="Group 139"/>
                <p:cNvGrpSpPr>
                  <a:grpSpLocks/>
                </p:cNvGrpSpPr>
                <p:nvPr/>
              </p:nvGrpSpPr>
              <p:grpSpPr bwMode="auto">
                <a:xfrm>
                  <a:off x="1243" y="1999"/>
                  <a:ext cx="180" cy="133"/>
                  <a:chOff x="1243" y="1999"/>
                  <a:chExt cx="180" cy="133"/>
                </a:xfrm>
              </p:grpSpPr>
              <p:sp>
                <p:nvSpPr>
                  <p:cNvPr id="307340" name="Freeform 140"/>
                  <p:cNvSpPr>
                    <a:spLocks/>
                  </p:cNvSpPr>
                  <p:nvPr/>
                </p:nvSpPr>
                <p:spPr bwMode="auto">
                  <a:xfrm>
                    <a:off x="1331" y="1999"/>
                    <a:ext cx="92" cy="133"/>
                  </a:xfrm>
                  <a:custGeom>
                    <a:avLst/>
                    <a:gdLst/>
                    <a:ahLst/>
                    <a:cxnLst>
                      <a:cxn ang="0">
                        <a:pos x="91" y="0"/>
                      </a:cxn>
                      <a:cxn ang="0">
                        <a:pos x="91" y="45"/>
                      </a:cxn>
                      <a:cxn ang="0">
                        <a:pos x="0" y="132"/>
                      </a:cxn>
                      <a:cxn ang="0">
                        <a:pos x="0" y="87"/>
                      </a:cxn>
                      <a:cxn ang="0">
                        <a:pos x="91" y="0"/>
                      </a:cxn>
                    </a:cxnLst>
                    <a:rect l="0" t="0" r="r" b="b"/>
                    <a:pathLst>
                      <a:path w="92" h="133">
                        <a:moveTo>
                          <a:pt x="91" y="0"/>
                        </a:moveTo>
                        <a:lnTo>
                          <a:pt x="91" y="45"/>
                        </a:lnTo>
                        <a:lnTo>
                          <a:pt x="0" y="132"/>
                        </a:lnTo>
                        <a:lnTo>
                          <a:pt x="0" y="87"/>
                        </a:lnTo>
                        <a:lnTo>
                          <a:pt x="91" y="0"/>
                        </a:lnTo>
                      </a:path>
                    </a:pathLst>
                  </a:custGeom>
                  <a:noFill/>
                  <a:ln w="12700" cap="rnd">
                    <a:solidFill>
                      <a:srgbClr val="00279F"/>
                    </a:solidFill>
                    <a:round/>
                    <a:headEnd/>
                    <a:tailEnd/>
                  </a:ln>
                </p:spPr>
                <p:txBody>
                  <a:bodyPr/>
                  <a:lstStyle/>
                  <a:p>
                    <a:endParaRPr lang="de-DE"/>
                  </a:p>
                </p:txBody>
              </p:sp>
              <p:sp>
                <p:nvSpPr>
                  <p:cNvPr id="307341" name="Freeform 141"/>
                  <p:cNvSpPr>
                    <a:spLocks/>
                  </p:cNvSpPr>
                  <p:nvPr/>
                </p:nvSpPr>
                <p:spPr bwMode="auto">
                  <a:xfrm>
                    <a:off x="1243" y="1999"/>
                    <a:ext cx="88" cy="133"/>
                  </a:xfrm>
                  <a:custGeom>
                    <a:avLst/>
                    <a:gdLst/>
                    <a:ahLst/>
                    <a:cxnLst>
                      <a:cxn ang="0">
                        <a:pos x="0" y="0"/>
                      </a:cxn>
                      <a:cxn ang="0">
                        <a:pos x="0" y="45"/>
                      </a:cxn>
                      <a:cxn ang="0">
                        <a:pos x="87" y="132"/>
                      </a:cxn>
                      <a:cxn ang="0">
                        <a:pos x="87" y="87"/>
                      </a:cxn>
                      <a:cxn ang="0">
                        <a:pos x="0" y="0"/>
                      </a:cxn>
                    </a:cxnLst>
                    <a:rect l="0" t="0" r="r" b="b"/>
                    <a:pathLst>
                      <a:path w="88" h="133">
                        <a:moveTo>
                          <a:pt x="0" y="0"/>
                        </a:moveTo>
                        <a:lnTo>
                          <a:pt x="0" y="45"/>
                        </a:lnTo>
                        <a:lnTo>
                          <a:pt x="87" y="132"/>
                        </a:lnTo>
                        <a:lnTo>
                          <a:pt x="87" y="87"/>
                        </a:lnTo>
                        <a:lnTo>
                          <a:pt x="0" y="0"/>
                        </a:lnTo>
                      </a:path>
                    </a:pathLst>
                  </a:custGeom>
                  <a:noFill/>
                  <a:ln w="12700" cap="rnd">
                    <a:solidFill>
                      <a:srgbClr val="00279F"/>
                    </a:solidFill>
                    <a:round/>
                    <a:headEnd/>
                    <a:tailEnd/>
                  </a:ln>
                </p:spPr>
                <p:txBody>
                  <a:bodyPr/>
                  <a:lstStyle/>
                  <a:p>
                    <a:endParaRPr lang="de-DE"/>
                  </a:p>
                </p:txBody>
              </p:sp>
            </p:grpSp>
            <p:grpSp>
              <p:nvGrpSpPr>
                <p:cNvPr id="307268" name="Group 142"/>
                <p:cNvGrpSpPr>
                  <a:grpSpLocks/>
                </p:cNvGrpSpPr>
                <p:nvPr/>
              </p:nvGrpSpPr>
              <p:grpSpPr bwMode="auto">
                <a:xfrm>
                  <a:off x="1243" y="1913"/>
                  <a:ext cx="180" cy="132"/>
                  <a:chOff x="1243" y="1913"/>
                  <a:chExt cx="180" cy="132"/>
                </a:xfrm>
              </p:grpSpPr>
              <p:sp>
                <p:nvSpPr>
                  <p:cNvPr id="307343" name="Freeform 143"/>
                  <p:cNvSpPr>
                    <a:spLocks/>
                  </p:cNvSpPr>
                  <p:nvPr/>
                </p:nvSpPr>
                <p:spPr bwMode="auto">
                  <a:xfrm>
                    <a:off x="1243" y="1913"/>
                    <a:ext cx="88" cy="132"/>
                  </a:xfrm>
                  <a:custGeom>
                    <a:avLst/>
                    <a:gdLst/>
                    <a:ahLst/>
                    <a:cxnLst>
                      <a:cxn ang="0">
                        <a:pos x="0" y="131"/>
                      </a:cxn>
                      <a:cxn ang="0">
                        <a:pos x="0" y="87"/>
                      </a:cxn>
                      <a:cxn ang="0">
                        <a:pos x="87" y="0"/>
                      </a:cxn>
                      <a:cxn ang="0">
                        <a:pos x="87" y="44"/>
                      </a:cxn>
                      <a:cxn ang="0">
                        <a:pos x="0" y="131"/>
                      </a:cxn>
                    </a:cxnLst>
                    <a:rect l="0" t="0" r="r" b="b"/>
                    <a:pathLst>
                      <a:path w="88" h="132">
                        <a:moveTo>
                          <a:pt x="0" y="131"/>
                        </a:moveTo>
                        <a:lnTo>
                          <a:pt x="0" y="87"/>
                        </a:lnTo>
                        <a:lnTo>
                          <a:pt x="87" y="0"/>
                        </a:lnTo>
                        <a:lnTo>
                          <a:pt x="87" y="44"/>
                        </a:lnTo>
                        <a:lnTo>
                          <a:pt x="0" y="131"/>
                        </a:lnTo>
                      </a:path>
                    </a:pathLst>
                  </a:custGeom>
                  <a:noFill/>
                  <a:ln w="12700" cap="rnd">
                    <a:solidFill>
                      <a:srgbClr val="00279F"/>
                    </a:solidFill>
                    <a:round/>
                    <a:headEnd/>
                    <a:tailEnd/>
                  </a:ln>
                </p:spPr>
                <p:txBody>
                  <a:bodyPr/>
                  <a:lstStyle/>
                  <a:p>
                    <a:endParaRPr lang="de-DE"/>
                  </a:p>
                </p:txBody>
              </p:sp>
              <p:sp>
                <p:nvSpPr>
                  <p:cNvPr id="307344" name="Freeform 144"/>
                  <p:cNvSpPr>
                    <a:spLocks/>
                  </p:cNvSpPr>
                  <p:nvPr/>
                </p:nvSpPr>
                <p:spPr bwMode="auto">
                  <a:xfrm>
                    <a:off x="1331" y="1913"/>
                    <a:ext cx="92" cy="132"/>
                  </a:xfrm>
                  <a:custGeom>
                    <a:avLst/>
                    <a:gdLst/>
                    <a:ahLst/>
                    <a:cxnLst>
                      <a:cxn ang="0">
                        <a:pos x="91" y="131"/>
                      </a:cxn>
                      <a:cxn ang="0">
                        <a:pos x="91" y="87"/>
                      </a:cxn>
                      <a:cxn ang="0">
                        <a:pos x="0" y="0"/>
                      </a:cxn>
                      <a:cxn ang="0">
                        <a:pos x="0" y="44"/>
                      </a:cxn>
                      <a:cxn ang="0">
                        <a:pos x="91" y="131"/>
                      </a:cxn>
                    </a:cxnLst>
                    <a:rect l="0" t="0" r="r" b="b"/>
                    <a:pathLst>
                      <a:path w="92" h="132">
                        <a:moveTo>
                          <a:pt x="91" y="131"/>
                        </a:moveTo>
                        <a:lnTo>
                          <a:pt x="91" y="87"/>
                        </a:lnTo>
                        <a:lnTo>
                          <a:pt x="0" y="0"/>
                        </a:lnTo>
                        <a:lnTo>
                          <a:pt x="0" y="44"/>
                        </a:lnTo>
                        <a:lnTo>
                          <a:pt x="91" y="131"/>
                        </a:lnTo>
                      </a:path>
                    </a:pathLst>
                  </a:custGeom>
                  <a:noFill/>
                  <a:ln w="12700" cap="rnd">
                    <a:solidFill>
                      <a:srgbClr val="00279F"/>
                    </a:solidFill>
                    <a:round/>
                    <a:headEnd/>
                    <a:tailEnd/>
                  </a:ln>
                </p:spPr>
                <p:txBody>
                  <a:bodyPr/>
                  <a:lstStyle/>
                  <a:p>
                    <a:endParaRPr lang="de-DE"/>
                  </a:p>
                </p:txBody>
              </p:sp>
            </p:grpSp>
          </p:grpSp>
          <p:grpSp>
            <p:nvGrpSpPr>
              <p:cNvPr id="307269" name="Group 145"/>
              <p:cNvGrpSpPr>
                <a:grpSpLocks/>
              </p:cNvGrpSpPr>
              <p:nvPr/>
            </p:nvGrpSpPr>
            <p:grpSpPr bwMode="auto">
              <a:xfrm>
                <a:off x="1158" y="1998"/>
                <a:ext cx="179" cy="215"/>
                <a:chOff x="1158" y="1998"/>
                <a:chExt cx="179" cy="215"/>
              </a:xfrm>
            </p:grpSpPr>
            <p:grpSp>
              <p:nvGrpSpPr>
                <p:cNvPr id="307272" name="Group 146"/>
                <p:cNvGrpSpPr>
                  <a:grpSpLocks/>
                </p:cNvGrpSpPr>
                <p:nvPr/>
              </p:nvGrpSpPr>
              <p:grpSpPr bwMode="auto">
                <a:xfrm>
                  <a:off x="1158" y="2085"/>
                  <a:ext cx="179" cy="128"/>
                  <a:chOff x="1158" y="2085"/>
                  <a:chExt cx="179" cy="128"/>
                </a:xfrm>
              </p:grpSpPr>
              <p:sp>
                <p:nvSpPr>
                  <p:cNvPr id="307347" name="Freeform 147"/>
                  <p:cNvSpPr>
                    <a:spLocks/>
                  </p:cNvSpPr>
                  <p:nvPr/>
                </p:nvSpPr>
                <p:spPr bwMode="auto">
                  <a:xfrm>
                    <a:off x="1246" y="2085"/>
                    <a:ext cx="91" cy="128"/>
                  </a:xfrm>
                  <a:custGeom>
                    <a:avLst/>
                    <a:gdLst/>
                    <a:ahLst/>
                    <a:cxnLst>
                      <a:cxn ang="0">
                        <a:pos x="90" y="0"/>
                      </a:cxn>
                      <a:cxn ang="0">
                        <a:pos x="90" y="43"/>
                      </a:cxn>
                      <a:cxn ang="0">
                        <a:pos x="0" y="127"/>
                      </a:cxn>
                      <a:cxn ang="0">
                        <a:pos x="0" y="84"/>
                      </a:cxn>
                      <a:cxn ang="0">
                        <a:pos x="90" y="0"/>
                      </a:cxn>
                    </a:cxnLst>
                    <a:rect l="0" t="0" r="r" b="b"/>
                    <a:pathLst>
                      <a:path w="91" h="128">
                        <a:moveTo>
                          <a:pt x="90" y="0"/>
                        </a:moveTo>
                        <a:lnTo>
                          <a:pt x="90" y="43"/>
                        </a:lnTo>
                        <a:lnTo>
                          <a:pt x="0" y="127"/>
                        </a:lnTo>
                        <a:lnTo>
                          <a:pt x="0" y="84"/>
                        </a:lnTo>
                        <a:lnTo>
                          <a:pt x="90" y="0"/>
                        </a:lnTo>
                      </a:path>
                    </a:pathLst>
                  </a:custGeom>
                  <a:noFill/>
                  <a:ln w="12700" cap="rnd">
                    <a:solidFill>
                      <a:srgbClr val="00279F"/>
                    </a:solidFill>
                    <a:round/>
                    <a:headEnd/>
                    <a:tailEnd/>
                  </a:ln>
                </p:spPr>
                <p:txBody>
                  <a:bodyPr/>
                  <a:lstStyle/>
                  <a:p>
                    <a:endParaRPr lang="de-DE"/>
                  </a:p>
                </p:txBody>
              </p:sp>
              <p:sp>
                <p:nvSpPr>
                  <p:cNvPr id="307348" name="Freeform 148"/>
                  <p:cNvSpPr>
                    <a:spLocks/>
                  </p:cNvSpPr>
                  <p:nvPr/>
                </p:nvSpPr>
                <p:spPr bwMode="auto">
                  <a:xfrm>
                    <a:off x="1158" y="2085"/>
                    <a:ext cx="88" cy="128"/>
                  </a:xfrm>
                  <a:custGeom>
                    <a:avLst/>
                    <a:gdLst/>
                    <a:ahLst/>
                    <a:cxnLst>
                      <a:cxn ang="0">
                        <a:pos x="0" y="0"/>
                      </a:cxn>
                      <a:cxn ang="0">
                        <a:pos x="0" y="43"/>
                      </a:cxn>
                      <a:cxn ang="0">
                        <a:pos x="87" y="127"/>
                      </a:cxn>
                      <a:cxn ang="0">
                        <a:pos x="87" y="84"/>
                      </a:cxn>
                      <a:cxn ang="0">
                        <a:pos x="0" y="0"/>
                      </a:cxn>
                    </a:cxnLst>
                    <a:rect l="0" t="0" r="r" b="b"/>
                    <a:pathLst>
                      <a:path w="88" h="128">
                        <a:moveTo>
                          <a:pt x="0" y="0"/>
                        </a:moveTo>
                        <a:lnTo>
                          <a:pt x="0" y="43"/>
                        </a:lnTo>
                        <a:lnTo>
                          <a:pt x="87" y="127"/>
                        </a:lnTo>
                        <a:lnTo>
                          <a:pt x="87" y="84"/>
                        </a:lnTo>
                        <a:lnTo>
                          <a:pt x="0" y="0"/>
                        </a:lnTo>
                      </a:path>
                    </a:pathLst>
                  </a:custGeom>
                  <a:noFill/>
                  <a:ln w="12700" cap="rnd">
                    <a:solidFill>
                      <a:srgbClr val="00279F"/>
                    </a:solidFill>
                    <a:round/>
                    <a:headEnd/>
                    <a:tailEnd/>
                  </a:ln>
                </p:spPr>
                <p:txBody>
                  <a:bodyPr/>
                  <a:lstStyle/>
                  <a:p>
                    <a:endParaRPr lang="de-DE"/>
                  </a:p>
                </p:txBody>
              </p:sp>
            </p:grpSp>
            <p:grpSp>
              <p:nvGrpSpPr>
                <p:cNvPr id="307275" name="Group 149"/>
                <p:cNvGrpSpPr>
                  <a:grpSpLocks/>
                </p:cNvGrpSpPr>
                <p:nvPr/>
              </p:nvGrpSpPr>
              <p:grpSpPr bwMode="auto">
                <a:xfrm>
                  <a:off x="1158" y="1998"/>
                  <a:ext cx="179" cy="130"/>
                  <a:chOff x="1158" y="1998"/>
                  <a:chExt cx="179" cy="130"/>
                </a:xfrm>
              </p:grpSpPr>
              <p:sp>
                <p:nvSpPr>
                  <p:cNvPr id="307350" name="Freeform 150"/>
                  <p:cNvSpPr>
                    <a:spLocks/>
                  </p:cNvSpPr>
                  <p:nvPr/>
                </p:nvSpPr>
                <p:spPr bwMode="auto">
                  <a:xfrm>
                    <a:off x="1158" y="1998"/>
                    <a:ext cx="88" cy="130"/>
                  </a:xfrm>
                  <a:custGeom>
                    <a:avLst/>
                    <a:gdLst/>
                    <a:ahLst/>
                    <a:cxnLst>
                      <a:cxn ang="0">
                        <a:pos x="0" y="129"/>
                      </a:cxn>
                      <a:cxn ang="0">
                        <a:pos x="0" y="85"/>
                      </a:cxn>
                      <a:cxn ang="0">
                        <a:pos x="87" y="0"/>
                      </a:cxn>
                      <a:cxn ang="0">
                        <a:pos x="87" y="44"/>
                      </a:cxn>
                      <a:cxn ang="0">
                        <a:pos x="0" y="129"/>
                      </a:cxn>
                    </a:cxnLst>
                    <a:rect l="0" t="0" r="r" b="b"/>
                    <a:pathLst>
                      <a:path w="88" h="130">
                        <a:moveTo>
                          <a:pt x="0" y="129"/>
                        </a:moveTo>
                        <a:lnTo>
                          <a:pt x="0" y="85"/>
                        </a:lnTo>
                        <a:lnTo>
                          <a:pt x="87" y="0"/>
                        </a:lnTo>
                        <a:lnTo>
                          <a:pt x="87" y="44"/>
                        </a:lnTo>
                        <a:lnTo>
                          <a:pt x="0" y="129"/>
                        </a:lnTo>
                      </a:path>
                    </a:pathLst>
                  </a:custGeom>
                  <a:noFill/>
                  <a:ln w="12700" cap="rnd">
                    <a:solidFill>
                      <a:srgbClr val="00279F"/>
                    </a:solidFill>
                    <a:round/>
                    <a:headEnd/>
                    <a:tailEnd/>
                  </a:ln>
                </p:spPr>
                <p:txBody>
                  <a:bodyPr/>
                  <a:lstStyle/>
                  <a:p>
                    <a:endParaRPr lang="de-DE"/>
                  </a:p>
                </p:txBody>
              </p:sp>
              <p:sp>
                <p:nvSpPr>
                  <p:cNvPr id="307351" name="Freeform 151"/>
                  <p:cNvSpPr>
                    <a:spLocks/>
                  </p:cNvSpPr>
                  <p:nvPr/>
                </p:nvSpPr>
                <p:spPr bwMode="auto">
                  <a:xfrm>
                    <a:off x="1246" y="1998"/>
                    <a:ext cx="91" cy="130"/>
                  </a:xfrm>
                  <a:custGeom>
                    <a:avLst/>
                    <a:gdLst/>
                    <a:ahLst/>
                    <a:cxnLst>
                      <a:cxn ang="0">
                        <a:pos x="90" y="129"/>
                      </a:cxn>
                      <a:cxn ang="0">
                        <a:pos x="90" y="85"/>
                      </a:cxn>
                      <a:cxn ang="0">
                        <a:pos x="0" y="0"/>
                      </a:cxn>
                      <a:cxn ang="0">
                        <a:pos x="0" y="44"/>
                      </a:cxn>
                      <a:cxn ang="0">
                        <a:pos x="90" y="129"/>
                      </a:cxn>
                    </a:cxnLst>
                    <a:rect l="0" t="0" r="r" b="b"/>
                    <a:pathLst>
                      <a:path w="91" h="130">
                        <a:moveTo>
                          <a:pt x="90" y="129"/>
                        </a:moveTo>
                        <a:lnTo>
                          <a:pt x="90" y="85"/>
                        </a:lnTo>
                        <a:lnTo>
                          <a:pt x="0" y="0"/>
                        </a:lnTo>
                        <a:lnTo>
                          <a:pt x="0" y="44"/>
                        </a:lnTo>
                        <a:lnTo>
                          <a:pt x="90" y="129"/>
                        </a:lnTo>
                      </a:path>
                    </a:pathLst>
                  </a:custGeom>
                  <a:noFill/>
                  <a:ln w="12700" cap="rnd">
                    <a:solidFill>
                      <a:srgbClr val="00279F"/>
                    </a:solidFill>
                    <a:round/>
                    <a:headEnd/>
                    <a:tailEnd/>
                  </a:ln>
                </p:spPr>
                <p:txBody>
                  <a:bodyPr/>
                  <a:lstStyle/>
                  <a:p>
                    <a:endParaRPr lang="de-DE"/>
                  </a:p>
                </p:txBody>
              </p:sp>
            </p:grpSp>
          </p:grpSp>
          <p:grpSp>
            <p:nvGrpSpPr>
              <p:cNvPr id="307276" name="Group 152"/>
              <p:cNvGrpSpPr>
                <a:grpSpLocks/>
              </p:cNvGrpSpPr>
              <p:nvPr/>
            </p:nvGrpSpPr>
            <p:grpSpPr bwMode="auto">
              <a:xfrm>
                <a:off x="446" y="1829"/>
                <a:ext cx="180" cy="216"/>
                <a:chOff x="446" y="1829"/>
                <a:chExt cx="180" cy="216"/>
              </a:xfrm>
            </p:grpSpPr>
            <p:grpSp>
              <p:nvGrpSpPr>
                <p:cNvPr id="307279" name="Group 153"/>
                <p:cNvGrpSpPr>
                  <a:grpSpLocks/>
                </p:cNvGrpSpPr>
                <p:nvPr/>
              </p:nvGrpSpPr>
              <p:grpSpPr bwMode="auto">
                <a:xfrm>
                  <a:off x="446" y="1913"/>
                  <a:ext cx="180" cy="132"/>
                  <a:chOff x="446" y="1913"/>
                  <a:chExt cx="180" cy="132"/>
                </a:xfrm>
              </p:grpSpPr>
              <p:sp>
                <p:nvSpPr>
                  <p:cNvPr id="307354" name="Freeform 154"/>
                  <p:cNvSpPr>
                    <a:spLocks/>
                  </p:cNvSpPr>
                  <p:nvPr/>
                </p:nvSpPr>
                <p:spPr bwMode="auto">
                  <a:xfrm>
                    <a:off x="534" y="1913"/>
                    <a:ext cx="92" cy="132"/>
                  </a:xfrm>
                  <a:custGeom>
                    <a:avLst/>
                    <a:gdLst/>
                    <a:ahLst/>
                    <a:cxnLst>
                      <a:cxn ang="0">
                        <a:pos x="91" y="0"/>
                      </a:cxn>
                      <a:cxn ang="0">
                        <a:pos x="91" y="44"/>
                      </a:cxn>
                      <a:cxn ang="0">
                        <a:pos x="0" y="131"/>
                      </a:cxn>
                      <a:cxn ang="0">
                        <a:pos x="0" y="87"/>
                      </a:cxn>
                      <a:cxn ang="0">
                        <a:pos x="91" y="0"/>
                      </a:cxn>
                    </a:cxnLst>
                    <a:rect l="0" t="0" r="r" b="b"/>
                    <a:pathLst>
                      <a:path w="92" h="132">
                        <a:moveTo>
                          <a:pt x="91" y="0"/>
                        </a:moveTo>
                        <a:lnTo>
                          <a:pt x="91" y="44"/>
                        </a:lnTo>
                        <a:lnTo>
                          <a:pt x="0" y="131"/>
                        </a:lnTo>
                        <a:lnTo>
                          <a:pt x="0" y="87"/>
                        </a:lnTo>
                        <a:lnTo>
                          <a:pt x="91" y="0"/>
                        </a:lnTo>
                      </a:path>
                    </a:pathLst>
                  </a:custGeom>
                  <a:noFill/>
                  <a:ln w="12700" cap="rnd">
                    <a:solidFill>
                      <a:srgbClr val="00279F"/>
                    </a:solidFill>
                    <a:round/>
                    <a:headEnd/>
                    <a:tailEnd/>
                  </a:ln>
                </p:spPr>
                <p:txBody>
                  <a:bodyPr/>
                  <a:lstStyle/>
                  <a:p>
                    <a:endParaRPr lang="de-DE"/>
                  </a:p>
                </p:txBody>
              </p:sp>
              <p:sp>
                <p:nvSpPr>
                  <p:cNvPr id="307355" name="Freeform 155"/>
                  <p:cNvSpPr>
                    <a:spLocks/>
                  </p:cNvSpPr>
                  <p:nvPr/>
                </p:nvSpPr>
                <p:spPr bwMode="auto">
                  <a:xfrm>
                    <a:off x="446" y="1913"/>
                    <a:ext cx="87" cy="132"/>
                  </a:xfrm>
                  <a:custGeom>
                    <a:avLst/>
                    <a:gdLst/>
                    <a:ahLst/>
                    <a:cxnLst>
                      <a:cxn ang="0">
                        <a:pos x="0" y="0"/>
                      </a:cxn>
                      <a:cxn ang="0">
                        <a:pos x="0" y="44"/>
                      </a:cxn>
                      <a:cxn ang="0">
                        <a:pos x="86" y="131"/>
                      </a:cxn>
                      <a:cxn ang="0">
                        <a:pos x="86" y="87"/>
                      </a:cxn>
                      <a:cxn ang="0">
                        <a:pos x="0" y="0"/>
                      </a:cxn>
                    </a:cxnLst>
                    <a:rect l="0" t="0" r="r" b="b"/>
                    <a:pathLst>
                      <a:path w="87" h="132">
                        <a:moveTo>
                          <a:pt x="0" y="0"/>
                        </a:moveTo>
                        <a:lnTo>
                          <a:pt x="0" y="44"/>
                        </a:lnTo>
                        <a:lnTo>
                          <a:pt x="86" y="131"/>
                        </a:lnTo>
                        <a:lnTo>
                          <a:pt x="86" y="87"/>
                        </a:lnTo>
                        <a:lnTo>
                          <a:pt x="0" y="0"/>
                        </a:lnTo>
                      </a:path>
                    </a:pathLst>
                  </a:custGeom>
                  <a:noFill/>
                  <a:ln w="12700" cap="rnd">
                    <a:solidFill>
                      <a:srgbClr val="00279F"/>
                    </a:solidFill>
                    <a:round/>
                    <a:headEnd/>
                    <a:tailEnd/>
                  </a:ln>
                </p:spPr>
                <p:txBody>
                  <a:bodyPr/>
                  <a:lstStyle/>
                  <a:p>
                    <a:endParaRPr lang="de-DE"/>
                  </a:p>
                </p:txBody>
              </p:sp>
            </p:grpSp>
            <p:grpSp>
              <p:nvGrpSpPr>
                <p:cNvPr id="307282" name="Group 156"/>
                <p:cNvGrpSpPr>
                  <a:grpSpLocks/>
                </p:cNvGrpSpPr>
                <p:nvPr/>
              </p:nvGrpSpPr>
              <p:grpSpPr bwMode="auto">
                <a:xfrm>
                  <a:off x="446" y="1829"/>
                  <a:ext cx="180" cy="131"/>
                  <a:chOff x="446" y="1829"/>
                  <a:chExt cx="180" cy="131"/>
                </a:xfrm>
              </p:grpSpPr>
              <p:sp>
                <p:nvSpPr>
                  <p:cNvPr id="307357" name="Freeform 157"/>
                  <p:cNvSpPr>
                    <a:spLocks/>
                  </p:cNvSpPr>
                  <p:nvPr/>
                </p:nvSpPr>
                <p:spPr bwMode="auto">
                  <a:xfrm>
                    <a:off x="446" y="1829"/>
                    <a:ext cx="87" cy="131"/>
                  </a:xfrm>
                  <a:custGeom>
                    <a:avLst/>
                    <a:gdLst/>
                    <a:ahLst/>
                    <a:cxnLst>
                      <a:cxn ang="0">
                        <a:pos x="0" y="130"/>
                      </a:cxn>
                      <a:cxn ang="0">
                        <a:pos x="0" y="86"/>
                      </a:cxn>
                      <a:cxn ang="0">
                        <a:pos x="86" y="0"/>
                      </a:cxn>
                      <a:cxn ang="0">
                        <a:pos x="86" y="44"/>
                      </a:cxn>
                      <a:cxn ang="0">
                        <a:pos x="0" y="130"/>
                      </a:cxn>
                    </a:cxnLst>
                    <a:rect l="0" t="0" r="r" b="b"/>
                    <a:pathLst>
                      <a:path w="87" h="131">
                        <a:moveTo>
                          <a:pt x="0" y="130"/>
                        </a:moveTo>
                        <a:lnTo>
                          <a:pt x="0" y="86"/>
                        </a:lnTo>
                        <a:lnTo>
                          <a:pt x="86" y="0"/>
                        </a:lnTo>
                        <a:lnTo>
                          <a:pt x="86" y="44"/>
                        </a:lnTo>
                        <a:lnTo>
                          <a:pt x="0" y="130"/>
                        </a:lnTo>
                      </a:path>
                    </a:pathLst>
                  </a:custGeom>
                  <a:noFill/>
                  <a:ln w="12700" cap="rnd">
                    <a:solidFill>
                      <a:srgbClr val="00279F"/>
                    </a:solidFill>
                    <a:round/>
                    <a:headEnd/>
                    <a:tailEnd/>
                  </a:ln>
                </p:spPr>
                <p:txBody>
                  <a:bodyPr/>
                  <a:lstStyle/>
                  <a:p>
                    <a:endParaRPr lang="de-DE"/>
                  </a:p>
                </p:txBody>
              </p:sp>
              <p:sp>
                <p:nvSpPr>
                  <p:cNvPr id="307358" name="Freeform 158"/>
                  <p:cNvSpPr>
                    <a:spLocks/>
                  </p:cNvSpPr>
                  <p:nvPr/>
                </p:nvSpPr>
                <p:spPr bwMode="auto">
                  <a:xfrm>
                    <a:off x="534" y="1829"/>
                    <a:ext cx="92" cy="131"/>
                  </a:xfrm>
                  <a:custGeom>
                    <a:avLst/>
                    <a:gdLst/>
                    <a:ahLst/>
                    <a:cxnLst>
                      <a:cxn ang="0">
                        <a:pos x="91" y="130"/>
                      </a:cxn>
                      <a:cxn ang="0">
                        <a:pos x="91" y="86"/>
                      </a:cxn>
                      <a:cxn ang="0">
                        <a:pos x="0" y="0"/>
                      </a:cxn>
                      <a:cxn ang="0">
                        <a:pos x="0" y="44"/>
                      </a:cxn>
                      <a:cxn ang="0">
                        <a:pos x="91" y="130"/>
                      </a:cxn>
                    </a:cxnLst>
                    <a:rect l="0" t="0" r="r" b="b"/>
                    <a:pathLst>
                      <a:path w="92" h="131">
                        <a:moveTo>
                          <a:pt x="91" y="130"/>
                        </a:moveTo>
                        <a:lnTo>
                          <a:pt x="91" y="86"/>
                        </a:lnTo>
                        <a:lnTo>
                          <a:pt x="0" y="0"/>
                        </a:lnTo>
                        <a:lnTo>
                          <a:pt x="0" y="44"/>
                        </a:lnTo>
                        <a:lnTo>
                          <a:pt x="91" y="130"/>
                        </a:lnTo>
                      </a:path>
                    </a:pathLst>
                  </a:custGeom>
                  <a:noFill/>
                  <a:ln w="12700" cap="rnd">
                    <a:solidFill>
                      <a:srgbClr val="00279F"/>
                    </a:solidFill>
                    <a:round/>
                    <a:headEnd/>
                    <a:tailEnd/>
                  </a:ln>
                </p:spPr>
                <p:txBody>
                  <a:bodyPr/>
                  <a:lstStyle/>
                  <a:p>
                    <a:endParaRPr lang="de-DE"/>
                  </a:p>
                </p:txBody>
              </p:sp>
            </p:grpSp>
          </p:grpSp>
          <p:grpSp>
            <p:nvGrpSpPr>
              <p:cNvPr id="307283" name="Group 159"/>
              <p:cNvGrpSpPr>
                <a:grpSpLocks/>
              </p:cNvGrpSpPr>
              <p:nvPr/>
            </p:nvGrpSpPr>
            <p:grpSpPr bwMode="auto">
              <a:xfrm>
                <a:off x="532" y="1913"/>
                <a:ext cx="180" cy="219"/>
                <a:chOff x="532" y="1913"/>
                <a:chExt cx="180" cy="219"/>
              </a:xfrm>
            </p:grpSpPr>
            <p:grpSp>
              <p:nvGrpSpPr>
                <p:cNvPr id="307286" name="Group 160"/>
                <p:cNvGrpSpPr>
                  <a:grpSpLocks/>
                </p:cNvGrpSpPr>
                <p:nvPr/>
              </p:nvGrpSpPr>
              <p:grpSpPr bwMode="auto">
                <a:xfrm>
                  <a:off x="532" y="1999"/>
                  <a:ext cx="180" cy="133"/>
                  <a:chOff x="532" y="1999"/>
                  <a:chExt cx="180" cy="133"/>
                </a:xfrm>
              </p:grpSpPr>
              <p:sp>
                <p:nvSpPr>
                  <p:cNvPr id="307361" name="Freeform 161"/>
                  <p:cNvSpPr>
                    <a:spLocks/>
                  </p:cNvSpPr>
                  <p:nvPr/>
                </p:nvSpPr>
                <p:spPr bwMode="auto">
                  <a:xfrm>
                    <a:off x="625" y="1999"/>
                    <a:ext cx="87" cy="133"/>
                  </a:xfrm>
                  <a:custGeom>
                    <a:avLst/>
                    <a:gdLst/>
                    <a:ahLst/>
                    <a:cxnLst>
                      <a:cxn ang="0">
                        <a:pos x="86" y="0"/>
                      </a:cxn>
                      <a:cxn ang="0">
                        <a:pos x="86" y="45"/>
                      </a:cxn>
                      <a:cxn ang="0">
                        <a:pos x="0" y="132"/>
                      </a:cxn>
                      <a:cxn ang="0">
                        <a:pos x="0" y="87"/>
                      </a:cxn>
                      <a:cxn ang="0">
                        <a:pos x="86" y="0"/>
                      </a:cxn>
                    </a:cxnLst>
                    <a:rect l="0" t="0" r="r" b="b"/>
                    <a:pathLst>
                      <a:path w="87" h="133">
                        <a:moveTo>
                          <a:pt x="86" y="0"/>
                        </a:moveTo>
                        <a:lnTo>
                          <a:pt x="86" y="45"/>
                        </a:lnTo>
                        <a:lnTo>
                          <a:pt x="0" y="132"/>
                        </a:lnTo>
                        <a:lnTo>
                          <a:pt x="0" y="87"/>
                        </a:lnTo>
                        <a:lnTo>
                          <a:pt x="86" y="0"/>
                        </a:lnTo>
                      </a:path>
                    </a:pathLst>
                  </a:custGeom>
                  <a:noFill/>
                  <a:ln w="12700" cap="rnd">
                    <a:solidFill>
                      <a:srgbClr val="00279F"/>
                    </a:solidFill>
                    <a:round/>
                    <a:headEnd/>
                    <a:tailEnd/>
                  </a:ln>
                </p:spPr>
                <p:txBody>
                  <a:bodyPr/>
                  <a:lstStyle/>
                  <a:p>
                    <a:endParaRPr lang="de-DE"/>
                  </a:p>
                </p:txBody>
              </p:sp>
              <p:sp>
                <p:nvSpPr>
                  <p:cNvPr id="307362" name="Freeform 162"/>
                  <p:cNvSpPr>
                    <a:spLocks/>
                  </p:cNvSpPr>
                  <p:nvPr/>
                </p:nvSpPr>
                <p:spPr bwMode="auto">
                  <a:xfrm>
                    <a:off x="532" y="1999"/>
                    <a:ext cx="92" cy="133"/>
                  </a:xfrm>
                  <a:custGeom>
                    <a:avLst/>
                    <a:gdLst/>
                    <a:ahLst/>
                    <a:cxnLst>
                      <a:cxn ang="0">
                        <a:pos x="0" y="0"/>
                      </a:cxn>
                      <a:cxn ang="0">
                        <a:pos x="0" y="45"/>
                      </a:cxn>
                      <a:cxn ang="0">
                        <a:pos x="91" y="132"/>
                      </a:cxn>
                      <a:cxn ang="0">
                        <a:pos x="91" y="87"/>
                      </a:cxn>
                      <a:cxn ang="0">
                        <a:pos x="0" y="0"/>
                      </a:cxn>
                    </a:cxnLst>
                    <a:rect l="0" t="0" r="r" b="b"/>
                    <a:pathLst>
                      <a:path w="92" h="133">
                        <a:moveTo>
                          <a:pt x="0" y="0"/>
                        </a:moveTo>
                        <a:lnTo>
                          <a:pt x="0" y="45"/>
                        </a:lnTo>
                        <a:lnTo>
                          <a:pt x="91" y="132"/>
                        </a:lnTo>
                        <a:lnTo>
                          <a:pt x="91" y="87"/>
                        </a:lnTo>
                        <a:lnTo>
                          <a:pt x="0" y="0"/>
                        </a:lnTo>
                      </a:path>
                    </a:pathLst>
                  </a:custGeom>
                  <a:noFill/>
                  <a:ln w="12700" cap="rnd">
                    <a:solidFill>
                      <a:srgbClr val="00279F"/>
                    </a:solidFill>
                    <a:round/>
                    <a:headEnd/>
                    <a:tailEnd/>
                  </a:ln>
                </p:spPr>
                <p:txBody>
                  <a:bodyPr/>
                  <a:lstStyle/>
                  <a:p>
                    <a:endParaRPr lang="de-DE"/>
                  </a:p>
                </p:txBody>
              </p:sp>
            </p:grpSp>
            <p:grpSp>
              <p:nvGrpSpPr>
                <p:cNvPr id="307289" name="Group 163"/>
                <p:cNvGrpSpPr>
                  <a:grpSpLocks/>
                </p:cNvGrpSpPr>
                <p:nvPr/>
              </p:nvGrpSpPr>
              <p:grpSpPr bwMode="auto">
                <a:xfrm>
                  <a:off x="532" y="1913"/>
                  <a:ext cx="180" cy="132"/>
                  <a:chOff x="532" y="1913"/>
                  <a:chExt cx="180" cy="132"/>
                </a:xfrm>
              </p:grpSpPr>
              <p:sp>
                <p:nvSpPr>
                  <p:cNvPr id="307364" name="Freeform 164"/>
                  <p:cNvSpPr>
                    <a:spLocks/>
                  </p:cNvSpPr>
                  <p:nvPr/>
                </p:nvSpPr>
                <p:spPr bwMode="auto">
                  <a:xfrm>
                    <a:off x="532" y="1913"/>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00279F"/>
                    </a:solidFill>
                    <a:round/>
                    <a:headEnd/>
                    <a:tailEnd/>
                  </a:ln>
                </p:spPr>
                <p:txBody>
                  <a:bodyPr/>
                  <a:lstStyle/>
                  <a:p>
                    <a:endParaRPr lang="de-DE"/>
                  </a:p>
                </p:txBody>
              </p:sp>
              <p:sp>
                <p:nvSpPr>
                  <p:cNvPr id="307365" name="Freeform 165"/>
                  <p:cNvSpPr>
                    <a:spLocks/>
                  </p:cNvSpPr>
                  <p:nvPr/>
                </p:nvSpPr>
                <p:spPr bwMode="auto">
                  <a:xfrm>
                    <a:off x="625" y="1913"/>
                    <a:ext cx="87" cy="132"/>
                  </a:xfrm>
                  <a:custGeom>
                    <a:avLst/>
                    <a:gdLst/>
                    <a:ahLst/>
                    <a:cxnLst>
                      <a:cxn ang="0">
                        <a:pos x="86" y="131"/>
                      </a:cxn>
                      <a:cxn ang="0">
                        <a:pos x="86" y="87"/>
                      </a:cxn>
                      <a:cxn ang="0">
                        <a:pos x="0" y="0"/>
                      </a:cxn>
                      <a:cxn ang="0">
                        <a:pos x="0" y="44"/>
                      </a:cxn>
                      <a:cxn ang="0">
                        <a:pos x="86" y="131"/>
                      </a:cxn>
                    </a:cxnLst>
                    <a:rect l="0" t="0" r="r" b="b"/>
                    <a:pathLst>
                      <a:path w="87" h="132">
                        <a:moveTo>
                          <a:pt x="86" y="131"/>
                        </a:moveTo>
                        <a:lnTo>
                          <a:pt x="86" y="87"/>
                        </a:lnTo>
                        <a:lnTo>
                          <a:pt x="0" y="0"/>
                        </a:lnTo>
                        <a:lnTo>
                          <a:pt x="0" y="44"/>
                        </a:lnTo>
                        <a:lnTo>
                          <a:pt x="86" y="131"/>
                        </a:lnTo>
                      </a:path>
                    </a:pathLst>
                  </a:custGeom>
                  <a:noFill/>
                  <a:ln w="12700" cap="rnd">
                    <a:solidFill>
                      <a:srgbClr val="00279F"/>
                    </a:solidFill>
                    <a:round/>
                    <a:headEnd/>
                    <a:tailEnd/>
                  </a:ln>
                </p:spPr>
                <p:txBody>
                  <a:bodyPr/>
                  <a:lstStyle/>
                  <a:p>
                    <a:endParaRPr lang="de-DE"/>
                  </a:p>
                </p:txBody>
              </p:sp>
            </p:grpSp>
          </p:grpSp>
          <p:grpSp>
            <p:nvGrpSpPr>
              <p:cNvPr id="307290" name="Group 166"/>
              <p:cNvGrpSpPr>
                <a:grpSpLocks/>
              </p:cNvGrpSpPr>
              <p:nvPr/>
            </p:nvGrpSpPr>
            <p:grpSpPr bwMode="auto">
              <a:xfrm>
                <a:off x="623" y="1999"/>
                <a:ext cx="179" cy="217"/>
                <a:chOff x="623" y="1999"/>
                <a:chExt cx="179" cy="217"/>
              </a:xfrm>
            </p:grpSpPr>
            <p:grpSp>
              <p:nvGrpSpPr>
                <p:cNvPr id="307293" name="Group 167"/>
                <p:cNvGrpSpPr>
                  <a:grpSpLocks/>
                </p:cNvGrpSpPr>
                <p:nvPr/>
              </p:nvGrpSpPr>
              <p:grpSpPr bwMode="auto">
                <a:xfrm>
                  <a:off x="623" y="2086"/>
                  <a:ext cx="179" cy="130"/>
                  <a:chOff x="623" y="2086"/>
                  <a:chExt cx="179" cy="130"/>
                </a:xfrm>
              </p:grpSpPr>
              <p:sp>
                <p:nvSpPr>
                  <p:cNvPr id="307368" name="Freeform 168"/>
                  <p:cNvSpPr>
                    <a:spLocks/>
                  </p:cNvSpPr>
                  <p:nvPr/>
                </p:nvSpPr>
                <p:spPr bwMode="auto">
                  <a:xfrm>
                    <a:off x="711" y="2086"/>
                    <a:ext cx="91" cy="130"/>
                  </a:xfrm>
                  <a:custGeom>
                    <a:avLst/>
                    <a:gdLst/>
                    <a:ahLst/>
                    <a:cxnLst>
                      <a:cxn ang="0">
                        <a:pos x="90" y="0"/>
                      </a:cxn>
                      <a:cxn ang="0">
                        <a:pos x="90" y="44"/>
                      </a:cxn>
                      <a:cxn ang="0">
                        <a:pos x="0" y="129"/>
                      </a:cxn>
                      <a:cxn ang="0">
                        <a:pos x="0" y="85"/>
                      </a:cxn>
                      <a:cxn ang="0">
                        <a:pos x="90" y="0"/>
                      </a:cxn>
                    </a:cxnLst>
                    <a:rect l="0" t="0" r="r" b="b"/>
                    <a:pathLst>
                      <a:path w="91" h="130">
                        <a:moveTo>
                          <a:pt x="90" y="0"/>
                        </a:moveTo>
                        <a:lnTo>
                          <a:pt x="90" y="44"/>
                        </a:lnTo>
                        <a:lnTo>
                          <a:pt x="0" y="129"/>
                        </a:lnTo>
                        <a:lnTo>
                          <a:pt x="0" y="85"/>
                        </a:lnTo>
                        <a:lnTo>
                          <a:pt x="90" y="0"/>
                        </a:lnTo>
                      </a:path>
                    </a:pathLst>
                  </a:custGeom>
                  <a:noFill/>
                  <a:ln w="12700" cap="rnd">
                    <a:solidFill>
                      <a:srgbClr val="00279F"/>
                    </a:solidFill>
                    <a:round/>
                    <a:headEnd/>
                    <a:tailEnd/>
                  </a:ln>
                </p:spPr>
                <p:txBody>
                  <a:bodyPr/>
                  <a:lstStyle/>
                  <a:p>
                    <a:endParaRPr lang="de-DE"/>
                  </a:p>
                </p:txBody>
              </p:sp>
              <p:sp>
                <p:nvSpPr>
                  <p:cNvPr id="307369" name="Freeform 169"/>
                  <p:cNvSpPr>
                    <a:spLocks/>
                  </p:cNvSpPr>
                  <p:nvPr/>
                </p:nvSpPr>
                <p:spPr bwMode="auto">
                  <a:xfrm>
                    <a:off x="623" y="2086"/>
                    <a:ext cx="89" cy="130"/>
                  </a:xfrm>
                  <a:custGeom>
                    <a:avLst/>
                    <a:gdLst/>
                    <a:ahLst/>
                    <a:cxnLst>
                      <a:cxn ang="0">
                        <a:pos x="0" y="0"/>
                      </a:cxn>
                      <a:cxn ang="0">
                        <a:pos x="0" y="44"/>
                      </a:cxn>
                      <a:cxn ang="0">
                        <a:pos x="88" y="129"/>
                      </a:cxn>
                      <a:cxn ang="0">
                        <a:pos x="88" y="85"/>
                      </a:cxn>
                      <a:cxn ang="0">
                        <a:pos x="0" y="0"/>
                      </a:cxn>
                    </a:cxnLst>
                    <a:rect l="0" t="0" r="r" b="b"/>
                    <a:pathLst>
                      <a:path w="89" h="130">
                        <a:moveTo>
                          <a:pt x="0" y="0"/>
                        </a:moveTo>
                        <a:lnTo>
                          <a:pt x="0" y="44"/>
                        </a:lnTo>
                        <a:lnTo>
                          <a:pt x="88" y="129"/>
                        </a:lnTo>
                        <a:lnTo>
                          <a:pt x="88" y="85"/>
                        </a:lnTo>
                        <a:lnTo>
                          <a:pt x="0" y="0"/>
                        </a:lnTo>
                      </a:path>
                    </a:pathLst>
                  </a:custGeom>
                  <a:noFill/>
                  <a:ln w="12700" cap="rnd">
                    <a:solidFill>
                      <a:srgbClr val="00279F"/>
                    </a:solidFill>
                    <a:round/>
                    <a:headEnd/>
                    <a:tailEnd/>
                  </a:ln>
                </p:spPr>
                <p:txBody>
                  <a:bodyPr/>
                  <a:lstStyle/>
                  <a:p>
                    <a:endParaRPr lang="de-DE"/>
                  </a:p>
                </p:txBody>
              </p:sp>
            </p:grpSp>
            <p:grpSp>
              <p:nvGrpSpPr>
                <p:cNvPr id="307296" name="Group 170"/>
                <p:cNvGrpSpPr>
                  <a:grpSpLocks/>
                </p:cNvGrpSpPr>
                <p:nvPr/>
              </p:nvGrpSpPr>
              <p:grpSpPr bwMode="auto">
                <a:xfrm>
                  <a:off x="623" y="1999"/>
                  <a:ext cx="179" cy="133"/>
                  <a:chOff x="623" y="1999"/>
                  <a:chExt cx="179" cy="133"/>
                </a:xfrm>
              </p:grpSpPr>
              <p:sp>
                <p:nvSpPr>
                  <p:cNvPr id="307371" name="Freeform 171"/>
                  <p:cNvSpPr>
                    <a:spLocks/>
                  </p:cNvSpPr>
                  <p:nvPr/>
                </p:nvSpPr>
                <p:spPr bwMode="auto">
                  <a:xfrm>
                    <a:off x="623" y="1999"/>
                    <a:ext cx="89" cy="133"/>
                  </a:xfrm>
                  <a:custGeom>
                    <a:avLst/>
                    <a:gdLst/>
                    <a:ahLst/>
                    <a:cxnLst>
                      <a:cxn ang="0">
                        <a:pos x="0" y="132"/>
                      </a:cxn>
                      <a:cxn ang="0">
                        <a:pos x="0" y="87"/>
                      </a:cxn>
                      <a:cxn ang="0">
                        <a:pos x="88" y="0"/>
                      </a:cxn>
                      <a:cxn ang="0">
                        <a:pos x="88" y="45"/>
                      </a:cxn>
                      <a:cxn ang="0">
                        <a:pos x="0" y="132"/>
                      </a:cxn>
                    </a:cxnLst>
                    <a:rect l="0" t="0" r="r" b="b"/>
                    <a:pathLst>
                      <a:path w="89" h="133">
                        <a:moveTo>
                          <a:pt x="0" y="132"/>
                        </a:moveTo>
                        <a:lnTo>
                          <a:pt x="0" y="87"/>
                        </a:lnTo>
                        <a:lnTo>
                          <a:pt x="88" y="0"/>
                        </a:lnTo>
                        <a:lnTo>
                          <a:pt x="88" y="45"/>
                        </a:lnTo>
                        <a:lnTo>
                          <a:pt x="0" y="132"/>
                        </a:lnTo>
                      </a:path>
                    </a:pathLst>
                  </a:custGeom>
                  <a:noFill/>
                  <a:ln w="12700" cap="rnd">
                    <a:solidFill>
                      <a:srgbClr val="00279F"/>
                    </a:solidFill>
                    <a:round/>
                    <a:headEnd/>
                    <a:tailEnd/>
                  </a:ln>
                </p:spPr>
                <p:txBody>
                  <a:bodyPr/>
                  <a:lstStyle/>
                  <a:p>
                    <a:endParaRPr lang="de-DE"/>
                  </a:p>
                </p:txBody>
              </p:sp>
              <p:sp>
                <p:nvSpPr>
                  <p:cNvPr id="307372" name="Freeform 172"/>
                  <p:cNvSpPr>
                    <a:spLocks/>
                  </p:cNvSpPr>
                  <p:nvPr/>
                </p:nvSpPr>
                <p:spPr bwMode="auto">
                  <a:xfrm>
                    <a:off x="711" y="1999"/>
                    <a:ext cx="91" cy="133"/>
                  </a:xfrm>
                  <a:custGeom>
                    <a:avLst/>
                    <a:gdLst/>
                    <a:ahLst/>
                    <a:cxnLst>
                      <a:cxn ang="0">
                        <a:pos x="90" y="132"/>
                      </a:cxn>
                      <a:cxn ang="0">
                        <a:pos x="90" y="87"/>
                      </a:cxn>
                      <a:cxn ang="0">
                        <a:pos x="0" y="0"/>
                      </a:cxn>
                      <a:cxn ang="0">
                        <a:pos x="0" y="45"/>
                      </a:cxn>
                      <a:cxn ang="0">
                        <a:pos x="90" y="132"/>
                      </a:cxn>
                    </a:cxnLst>
                    <a:rect l="0" t="0" r="r" b="b"/>
                    <a:pathLst>
                      <a:path w="91" h="133">
                        <a:moveTo>
                          <a:pt x="90" y="132"/>
                        </a:moveTo>
                        <a:lnTo>
                          <a:pt x="90" y="87"/>
                        </a:lnTo>
                        <a:lnTo>
                          <a:pt x="0" y="0"/>
                        </a:lnTo>
                        <a:lnTo>
                          <a:pt x="0" y="45"/>
                        </a:lnTo>
                        <a:lnTo>
                          <a:pt x="90" y="132"/>
                        </a:lnTo>
                      </a:path>
                    </a:pathLst>
                  </a:custGeom>
                  <a:noFill/>
                  <a:ln w="12700" cap="rnd">
                    <a:solidFill>
                      <a:srgbClr val="00279F"/>
                    </a:solidFill>
                    <a:round/>
                    <a:headEnd/>
                    <a:tailEnd/>
                  </a:ln>
                </p:spPr>
                <p:txBody>
                  <a:bodyPr/>
                  <a:lstStyle/>
                  <a:p>
                    <a:endParaRPr lang="de-DE"/>
                  </a:p>
                </p:txBody>
              </p:sp>
            </p:grpSp>
          </p:grpSp>
          <p:grpSp>
            <p:nvGrpSpPr>
              <p:cNvPr id="307297" name="Group 173"/>
              <p:cNvGrpSpPr>
                <a:grpSpLocks/>
              </p:cNvGrpSpPr>
              <p:nvPr/>
            </p:nvGrpSpPr>
            <p:grpSpPr bwMode="auto">
              <a:xfrm>
                <a:off x="800" y="1999"/>
                <a:ext cx="181" cy="217"/>
                <a:chOff x="800" y="1999"/>
                <a:chExt cx="181" cy="217"/>
              </a:xfrm>
            </p:grpSpPr>
            <p:grpSp>
              <p:nvGrpSpPr>
                <p:cNvPr id="307300" name="Group 174"/>
                <p:cNvGrpSpPr>
                  <a:grpSpLocks/>
                </p:cNvGrpSpPr>
                <p:nvPr/>
              </p:nvGrpSpPr>
              <p:grpSpPr bwMode="auto">
                <a:xfrm>
                  <a:off x="800" y="2086"/>
                  <a:ext cx="181" cy="130"/>
                  <a:chOff x="800" y="2086"/>
                  <a:chExt cx="181" cy="130"/>
                </a:xfrm>
              </p:grpSpPr>
              <p:sp>
                <p:nvSpPr>
                  <p:cNvPr id="307375" name="Freeform 175"/>
                  <p:cNvSpPr>
                    <a:spLocks/>
                  </p:cNvSpPr>
                  <p:nvPr/>
                </p:nvSpPr>
                <p:spPr bwMode="auto">
                  <a:xfrm>
                    <a:off x="889" y="2086"/>
                    <a:ext cx="92" cy="130"/>
                  </a:xfrm>
                  <a:custGeom>
                    <a:avLst/>
                    <a:gdLst/>
                    <a:ahLst/>
                    <a:cxnLst>
                      <a:cxn ang="0">
                        <a:pos x="91" y="0"/>
                      </a:cxn>
                      <a:cxn ang="0">
                        <a:pos x="91" y="44"/>
                      </a:cxn>
                      <a:cxn ang="0">
                        <a:pos x="0" y="129"/>
                      </a:cxn>
                      <a:cxn ang="0">
                        <a:pos x="0" y="85"/>
                      </a:cxn>
                      <a:cxn ang="0">
                        <a:pos x="91" y="0"/>
                      </a:cxn>
                    </a:cxnLst>
                    <a:rect l="0" t="0" r="r" b="b"/>
                    <a:pathLst>
                      <a:path w="92" h="130">
                        <a:moveTo>
                          <a:pt x="91" y="0"/>
                        </a:moveTo>
                        <a:lnTo>
                          <a:pt x="91" y="44"/>
                        </a:lnTo>
                        <a:lnTo>
                          <a:pt x="0" y="129"/>
                        </a:lnTo>
                        <a:lnTo>
                          <a:pt x="0" y="85"/>
                        </a:lnTo>
                        <a:lnTo>
                          <a:pt x="91" y="0"/>
                        </a:lnTo>
                      </a:path>
                    </a:pathLst>
                  </a:custGeom>
                  <a:noFill/>
                  <a:ln w="12700" cap="rnd">
                    <a:solidFill>
                      <a:srgbClr val="00279F"/>
                    </a:solidFill>
                    <a:round/>
                    <a:headEnd/>
                    <a:tailEnd/>
                  </a:ln>
                </p:spPr>
                <p:txBody>
                  <a:bodyPr/>
                  <a:lstStyle/>
                  <a:p>
                    <a:endParaRPr lang="de-DE"/>
                  </a:p>
                </p:txBody>
              </p:sp>
              <p:sp>
                <p:nvSpPr>
                  <p:cNvPr id="307376" name="Freeform 176"/>
                  <p:cNvSpPr>
                    <a:spLocks/>
                  </p:cNvSpPr>
                  <p:nvPr/>
                </p:nvSpPr>
                <p:spPr bwMode="auto">
                  <a:xfrm>
                    <a:off x="800" y="2086"/>
                    <a:ext cx="90" cy="130"/>
                  </a:xfrm>
                  <a:custGeom>
                    <a:avLst/>
                    <a:gdLst/>
                    <a:ahLst/>
                    <a:cxnLst>
                      <a:cxn ang="0">
                        <a:pos x="0" y="0"/>
                      </a:cxn>
                      <a:cxn ang="0">
                        <a:pos x="0" y="44"/>
                      </a:cxn>
                      <a:cxn ang="0">
                        <a:pos x="89" y="129"/>
                      </a:cxn>
                      <a:cxn ang="0">
                        <a:pos x="89" y="85"/>
                      </a:cxn>
                      <a:cxn ang="0">
                        <a:pos x="0" y="0"/>
                      </a:cxn>
                    </a:cxnLst>
                    <a:rect l="0" t="0" r="r" b="b"/>
                    <a:pathLst>
                      <a:path w="90" h="130">
                        <a:moveTo>
                          <a:pt x="0" y="0"/>
                        </a:moveTo>
                        <a:lnTo>
                          <a:pt x="0" y="44"/>
                        </a:lnTo>
                        <a:lnTo>
                          <a:pt x="89" y="129"/>
                        </a:lnTo>
                        <a:lnTo>
                          <a:pt x="89" y="85"/>
                        </a:lnTo>
                        <a:lnTo>
                          <a:pt x="0" y="0"/>
                        </a:lnTo>
                      </a:path>
                    </a:pathLst>
                  </a:custGeom>
                  <a:noFill/>
                  <a:ln w="12700" cap="rnd">
                    <a:solidFill>
                      <a:srgbClr val="00279F"/>
                    </a:solidFill>
                    <a:round/>
                    <a:headEnd/>
                    <a:tailEnd/>
                  </a:ln>
                </p:spPr>
                <p:txBody>
                  <a:bodyPr/>
                  <a:lstStyle/>
                  <a:p>
                    <a:endParaRPr lang="de-DE"/>
                  </a:p>
                </p:txBody>
              </p:sp>
            </p:grpSp>
            <p:grpSp>
              <p:nvGrpSpPr>
                <p:cNvPr id="307303" name="Group 177"/>
                <p:cNvGrpSpPr>
                  <a:grpSpLocks/>
                </p:cNvGrpSpPr>
                <p:nvPr/>
              </p:nvGrpSpPr>
              <p:grpSpPr bwMode="auto">
                <a:xfrm>
                  <a:off x="800" y="1999"/>
                  <a:ext cx="181" cy="133"/>
                  <a:chOff x="800" y="1999"/>
                  <a:chExt cx="181" cy="133"/>
                </a:xfrm>
              </p:grpSpPr>
              <p:sp>
                <p:nvSpPr>
                  <p:cNvPr id="307378" name="Freeform 178"/>
                  <p:cNvSpPr>
                    <a:spLocks/>
                  </p:cNvSpPr>
                  <p:nvPr/>
                </p:nvSpPr>
                <p:spPr bwMode="auto">
                  <a:xfrm>
                    <a:off x="800" y="1999"/>
                    <a:ext cx="90" cy="133"/>
                  </a:xfrm>
                  <a:custGeom>
                    <a:avLst/>
                    <a:gdLst/>
                    <a:ahLst/>
                    <a:cxnLst>
                      <a:cxn ang="0">
                        <a:pos x="0" y="132"/>
                      </a:cxn>
                      <a:cxn ang="0">
                        <a:pos x="0" y="87"/>
                      </a:cxn>
                      <a:cxn ang="0">
                        <a:pos x="89" y="0"/>
                      </a:cxn>
                      <a:cxn ang="0">
                        <a:pos x="89" y="45"/>
                      </a:cxn>
                      <a:cxn ang="0">
                        <a:pos x="0" y="132"/>
                      </a:cxn>
                    </a:cxnLst>
                    <a:rect l="0" t="0" r="r" b="b"/>
                    <a:pathLst>
                      <a:path w="90" h="133">
                        <a:moveTo>
                          <a:pt x="0" y="132"/>
                        </a:moveTo>
                        <a:lnTo>
                          <a:pt x="0" y="87"/>
                        </a:lnTo>
                        <a:lnTo>
                          <a:pt x="89" y="0"/>
                        </a:lnTo>
                        <a:lnTo>
                          <a:pt x="89" y="45"/>
                        </a:lnTo>
                        <a:lnTo>
                          <a:pt x="0" y="132"/>
                        </a:lnTo>
                      </a:path>
                    </a:pathLst>
                  </a:custGeom>
                  <a:noFill/>
                  <a:ln w="12700" cap="rnd">
                    <a:solidFill>
                      <a:srgbClr val="00279F"/>
                    </a:solidFill>
                    <a:round/>
                    <a:headEnd/>
                    <a:tailEnd/>
                  </a:ln>
                </p:spPr>
                <p:txBody>
                  <a:bodyPr/>
                  <a:lstStyle/>
                  <a:p>
                    <a:endParaRPr lang="de-DE"/>
                  </a:p>
                </p:txBody>
              </p:sp>
              <p:sp>
                <p:nvSpPr>
                  <p:cNvPr id="307379" name="Freeform 179"/>
                  <p:cNvSpPr>
                    <a:spLocks/>
                  </p:cNvSpPr>
                  <p:nvPr/>
                </p:nvSpPr>
                <p:spPr bwMode="auto">
                  <a:xfrm>
                    <a:off x="889" y="1999"/>
                    <a:ext cx="92" cy="133"/>
                  </a:xfrm>
                  <a:custGeom>
                    <a:avLst/>
                    <a:gdLst/>
                    <a:ahLst/>
                    <a:cxnLst>
                      <a:cxn ang="0">
                        <a:pos x="91" y="132"/>
                      </a:cxn>
                      <a:cxn ang="0">
                        <a:pos x="91" y="87"/>
                      </a:cxn>
                      <a:cxn ang="0">
                        <a:pos x="0" y="0"/>
                      </a:cxn>
                      <a:cxn ang="0">
                        <a:pos x="0" y="45"/>
                      </a:cxn>
                      <a:cxn ang="0">
                        <a:pos x="91" y="132"/>
                      </a:cxn>
                    </a:cxnLst>
                    <a:rect l="0" t="0" r="r" b="b"/>
                    <a:pathLst>
                      <a:path w="92" h="133">
                        <a:moveTo>
                          <a:pt x="91" y="132"/>
                        </a:moveTo>
                        <a:lnTo>
                          <a:pt x="91" y="87"/>
                        </a:lnTo>
                        <a:lnTo>
                          <a:pt x="0" y="0"/>
                        </a:lnTo>
                        <a:lnTo>
                          <a:pt x="0" y="45"/>
                        </a:lnTo>
                        <a:lnTo>
                          <a:pt x="91" y="132"/>
                        </a:lnTo>
                      </a:path>
                    </a:pathLst>
                  </a:custGeom>
                  <a:noFill/>
                  <a:ln w="12700" cap="rnd">
                    <a:solidFill>
                      <a:srgbClr val="00279F"/>
                    </a:solidFill>
                    <a:round/>
                    <a:headEnd/>
                    <a:tailEnd/>
                  </a:ln>
                </p:spPr>
                <p:txBody>
                  <a:bodyPr/>
                  <a:lstStyle/>
                  <a:p>
                    <a:endParaRPr lang="de-DE"/>
                  </a:p>
                </p:txBody>
              </p:sp>
            </p:grpSp>
          </p:grpSp>
          <p:grpSp>
            <p:nvGrpSpPr>
              <p:cNvPr id="307304" name="Group 180"/>
              <p:cNvGrpSpPr>
                <a:grpSpLocks/>
              </p:cNvGrpSpPr>
              <p:nvPr/>
            </p:nvGrpSpPr>
            <p:grpSpPr bwMode="auto">
              <a:xfrm>
                <a:off x="974" y="1999"/>
                <a:ext cx="181" cy="217"/>
                <a:chOff x="974" y="1999"/>
                <a:chExt cx="181" cy="217"/>
              </a:xfrm>
            </p:grpSpPr>
            <p:grpSp>
              <p:nvGrpSpPr>
                <p:cNvPr id="307307" name="Group 181"/>
                <p:cNvGrpSpPr>
                  <a:grpSpLocks/>
                </p:cNvGrpSpPr>
                <p:nvPr/>
              </p:nvGrpSpPr>
              <p:grpSpPr bwMode="auto">
                <a:xfrm>
                  <a:off x="974" y="2086"/>
                  <a:ext cx="181" cy="130"/>
                  <a:chOff x="974" y="2086"/>
                  <a:chExt cx="181" cy="130"/>
                </a:xfrm>
              </p:grpSpPr>
              <p:sp>
                <p:nvSpPr>
                  <p:cNvPr id="307382" name="Freeform 182"/>
                  <p:cNvSpPr>
                    <a:spLocks/>
                  </p:cNvSpPr>
                  <p:nvPr/>
                </p:nvSpPr>
                <p:spPr bwMode="auto">
                  <a:xfrm>
                    <a:off x="1065" y="2086"/>
                    <a:ext cx="90" cy="130"/>
                  </a:xfrm>
                  <a:custGeom>
                    <a:avLst/>
                    <a:gdLst/>
                    <a:ahLst/>
                    <a:cxnLst>
                      <a:cxn ang="0">
                        <a:pos x="89" y="0"/>
                      </a:cxn>
                      <a:cxn ang="0">
                        <a:pos x="89" y="44"/>
                      </a:cxn>
                      <a:cxn ang="0">
                        <a:pos x="0" y="129"/>
                      </a:cxn>
                      <a:cxn ang="0">
                        <a:pos x="0" y="85"/>
                      </a:cxn>
                      <a:cxn ang="0">
                        <a:pos x="89" y="0"/>
                      </a:cxn>
                    </a:cxnLst>
                    <a:rect l="0" t="0" r="r" b="b"/>
                    <a:pathLst>
                      <a:path w="90" h="130">
                        <a:moveTo>
                          <a:pt x="89" y="0"/>
                        </a:moveTo>
                        <a:lnTo>
                          <a:pt x="89" y="44"/>
                        </a:lnTo>
                        <a:lnTo>
                          <a:pt x="0" y="129"/>
                        </a:lnTo>
                        <a:lnTo>
                          <a:pt x="0" y="85"/>
                        </a:lnTo>
                        <a:lnTo>
                          <a:pt x="89" y="0"/>
                        </a:lnTo>
                      </a:path>
                    </a:pathLst>
                  </a:custGeom>
                  <a:noFill/>
                  <a:ln w="12700" cap="rnd">
                    <a:solidFill>
                      <a:srgbClr val="00279F"/>
                    </a:solidFill>
                    <a:round/>
                    <a:headEnd/>
                    <a:tailEnd/>
                  </a:ln>
                </p:spPr>
                <p:txBody>
                  <a:bodyPr/>
                  <a:lstStyle/>
                  <a:p>
                    <a:endParaRPr lang="de-DE"/>
                  </a:p>
                </p:txBody>
              </p:sp>
              <p:sp>
                <p:nvSpPr>
                  <p:cNvPr id="307383" name="Freeform 183"/>
                  <p:cNvSpPr>
                    <a:spLocks/>
                  </p:cNvSpPr>
                  <p:nvPr/>
                </p:nvSpPr>
                <p:spPr bwMode="auto">
                  <a:xfrm>
                    <a:off x="974" y="2086"/>
                    <a:ext cx="92" cy="130"/>
                  </a:xfrm>
                  <a:custGeom>
                    <a:avLst/>
                    <a:gdLst/>
                    <a:ahLst/>
                    <a:cxnLst>
                      <a:cxn ang="0">
                        <a:pos x="0" y="0"/>
                      </a:cxn>
                      <a:cxn ang="0">
                        <a:pos x="0" y="44"/>
                      </a:cxn>
                      <a:cxn ang="0">
                        <a:pos x="91" y="129"/>
                      </a:cxn>
                      <a:cxn ang="0">
                        <a:pos x="91" y="85"/>
                      </a:cxn>
                      <a:cxn ang="0">
                        <a:pos x="0" y="0"/>
                      </a:cxn>
                    </a:cxnLst>
                    <a:rect l="0" t="0" r="r" b="b"/>
                    <a:pathLst>
                      <a:path w="92" h="130">
                        <a:moveTo>
                          <a:pt x="0" y="0"/>
                        </a:moveTo>
                        <a:lnTo>
                          <a:pt x="0" y="44"/>
                        </a:lnTo>
                        <a:lnTo>
                          <a:pt x="91" y="129"/>
                        </a:lnTo>
                        <a:lnTo>
                          <a:pt x="91" y="85"/>
                        </a:lnTo>
                        <a:lnTo>
                          <a:pt x="0" y="0"/>
                        </a:lnTo>
                      </a:path>
                    </a:pathLst>
                  </a:custGeom>
                  <a:noFill/>
                  <a:ln w="12700" cap="rnd">
                    <a:solidFill>
                      <a:srgbClr val="00279F"/>
                    </a:solidFill>
                    <a:round/>
                    <a:headEnd/>
                    <a:tailEnd/>
                  </a:ln>
                </p:spPr>
                <p:txBody>
                  <a:bodyPr/>
                  <a:lstStyle/>
                  <a:p>
                    <a:endParaRPr lang="de-DE"/>
                  </a:p>
                </p:txBody>
              </p:sp>
            </p:grpSp>
            <p:grpSp>
              <p:nvGrpSpPr>
                <p:cNvPr id="307310" name="Group 184"/>
                <p:cNvGrpSpPr>
                  <a:grpSpLocks/>
                </p:cNvGrpSpPr>
                <p:nvPr/>
              </p:nvGrpSpPr>
              <p:grpSpPr bwMode="auto">
                <a:xfrm>
                  <a:off x="974" y="1999"/>
                  <a:ext cx="181" cy="133"/>
                  <a:chOff x="974" y="1999"/>
                  <a:chExt cx="181" cy="133"/>
                </a:xfrm>
              </p:grpSpPr>
              <p:sp>
                <p:nvSpPr>
                  <p:cNvPr id="307385" name="Freeform 185"/>
                  <p:cNvSpPr>
                    <a:spLocks/>
                  </p:cNvSpPr>
                  <p:nvPr/>
                </p:nvSpPr>
                <p:spPr bwMode="auto">
                  <a:xfrm>
                    <a:off x="974" y="1999"/>
                    <a:ext cx="92" cy="133"/>
                  </a:xfrm>
                  <a:custGeom>
                    <a:avLst/>
                    <a:gdLst/>
                    <a:ahLst/>
                    <a:cxnLst>
                      <a:cxn ang="0">
                        <a:pos x="0" y="132"/>
                      </a:cxn>
                      <a:cxn ang="0">
                        <a:pos x="0" y="87"/>
                      </a:cxn>
                      <a:cxn ang="0">
                        <a:pos x="91" y="0"/>
                      </a:cxn>
                      <a:cxn ang="0">
                        <a:pos x="91" y="45"/>
                      </a:cxn>
                      <a:cxn ang="0">
                        <a:pos x="0" y="132"/>
                      </a:cxn>
                    </a:cxnLst>
                    <a:rect l="0" t="0" r="r" b="b"/>
                    <a:pathLst>
                      <a:path w="92" h="133">
                        <a:moveTo>
                          <a:pt x="0" y="132"/>
                        </a:moveTo>
                        <a:lnTo>
                          <a:pt x="0" y="87"/>
                        </a:lnTo>
                        <a:lnTo>
                          <a:pt x="91" y="0"/>
                        </a:lnTo>
                        <a:lnTo>
                          <a:pt x="91" y="45"/>
                        </a:lnTo>
                        <a:lnTo>
                          <a:pt x="0" y="132"/>
                        </a:lnTo>
                      </a:path>
                    </a:pathLst>
                  </a:custGeom>
                  <a:noFill/>
                  <a:ln w="12700" cap="rnd">
                    <a:solidFill>
                      <a:srgbClr val="00279F"/>
                    </a:solidFill>
                    <a:round/>
                    <a:headEnd/>
                    <a:tailEnd/>
                  </a:ln>
                </p:spPr>
                <p:txBody>
                  <a:bodyPr/>
                  <a:lstStyle/>
                  <a:p>
                    <a:endParaRPr lang="de-DE"/>
                  </a:p>
                </p:txBody>
              </p:sp>
              <p:sp>
                <p:nvSpPr>
                  <p:cNvPr id="307386" name="Freeform 186"/>
                  <p:cNvSpPr>
                    <a:spLocks/>
                  </p:cNvSpPr>
                  <p:nvPr/>
                </p:nvSpPr>
                <p:spPr bwMode="auto">
                  <a:xfrm>
                    <a:off x="1065" y="1999"/>
                    <a:ext cx="90" cy="133"/>
                  </a:xfrm>
                  <a:custGeom>
                    <a:avLst/>
                    <a:gdLst/>
                    <a:ahLst/>
                    <a:cxnLst>
                      <a:cxn ang="0">
                        <a:pos x="89" y="132"/>
                      </a:cxn>
                      <a:cxn ang="0">
                        <a:pos x="89" y="87"/>
                      </a:cxn>
                      <a:cxn ang="0">
                        <a:pos x="0" y="0"/>
                      </a:cxn>
                      <a:cxn ang="0">
                        <a:pos x="0" y="45"/>
                      </a:cxn>
                      <a:cxn ang="0">
                        <a:pos x="89" y="132"/>
                      </a:cxn>
                    </a:cxnLst>
                    <a:rect l="0" t="0" r="r" b="b"/>
                    <a:pathLst>
                      <a:path w="90" h="133">
                        <a:moveTo>
                          <a:pt x="89" y="132"/>
                        </a:moveTo>
                        <a:lnTo>
                          <a:pt x="89" y="87"/>
                        </a:lnTo>
                        <a:lnTo>
                          <a:pt x="0" y="0"/>
                        </a:lnTo>
                        <a:lnTo>
                          <a:pt x="0" y="45"/>
                        </a:lnTo>
                        <a:lnTo>
                          <a:pt x="89" y="132"/>
                        </a:lnTo>
                      </a:path>
                    </a:pathLst>
                  </a:custGeom>
                  <a:noFill/>
                  <a:ln w="12700" cap="rnd">
                    <a:solidFill>
                      <a:srgbClr val="00279F"/>
                    </a:solidFill>
                    <a:round/>
                    <a:headEnd/>
                    <a:tailEnd/>
                  </a:ln>
                </p:spPr>
                <p:txBody>
                  <a:bodyPr/>
                  <a:lstStyle/>
                  <a:p>
                    <a:endParaRPr lang="de-DE"/>
                  </a:p>
                </p:txBody>
              </p:sp>
            </p:grpSp>
          </p:grpSp>
        </p:grpSp>
        <p:sp>
          <p:nvSpPr>
            <p:cNvPr id="307387" name="Rectangle 187"/>
            <p:cNvSpPr>
              <a:spLocks noChangeArrowheads="1"/>
            </p:cNvSpPr>
            <p:nvPr/>
          </p:nvSpPr>
          <p:spPr bwMode="auto">
            <a:xfrm>
              <a:off x="850" y="1956"/>
              <a:ext cx="178" cy="38"/>
            </a:xfrm>
            <a:prstGeom prst="rect">
              <a:avLst/>
            </a:prstGeom>
            <a:solidFill>
              <a:srgbClr val="1B6EDA"/>
            </a:solidFill>
            <a:ln w="9525">
              <a:noFill/>
              <a:miter lim="800000"/>
              <a:headEnd/>
              <a:tailEnd/>
            </a:ln>
          </p:spPr>
          <p:txBody>
            <a:bodyPr anchor="ctr"/>
            <a:lstStyle/>
            <a:p>
              <a:endParaRPr lang="de-DE"/>
            </a:p>
          </p:txBody>
        </p:sp>
        <p:sp>
          <p:nvSpPr>
            <p:cNvPr id="307388" name="Freeform 188"/>
            <p:cNvSpPr>
              <a:spLocks/>
            </p:cNvSpPr>
            <p:nvPr/>
          </p:nvSpPr>
          <p:spPr bwMode="auto">
            <a:xfrm>
              <a:off x="1031" y="1943"/>
              <a:ext cx="17" cy="48"/>
            </a:xfrm>
            <a:custGeom>
              <a:avLst/>
              <a:gdLst/>
              <a:ahLst/>
              <a:cxnLst>
                <a:cxn ang="0">
                  <a:pos x="0" y="47"/>
                </a:cxn>
                <a:cxn ang="0">
                  <a:pos x="0" y="15"/>
                </a:cxn>
                <a:cxn ang="0">
                  <a:pos x="16" y="0"/>
                </a:cxn>
                <a:cxn ang="0">
                  <a:pos x="16" y="32"/>
                </a:cxn>
                <a:cxn ang="0">
                  <a:pos x="0" y="47"/>
                </a:cxn>
              </a:cxnLst>
              <a:rect l="0" t="0" r="r" b="b"/>
              <a:pathLst>
                <a:path w="17" h="48">
                  <a:moveTo>
                    <a:pt x="0" y="47"/>
                  </a:moveTo>
                  <a:lnTo>
                    <a:pt x="0" y="15"/>
                  </a:lnTo>
                  <a:lnTo>
                    <a:pt x="16" y="0"/>
                  </a:lnTo>
                  <a:lnTo>
                    <a:pt x="16" y="32"/>
                  </a:lnTo>
                  <a:lnTo>
                    <a:pt x="0" y="47"/>
                  </a:lnTo>
                </a:path>
              </a:pathLst>
            </a:custGeom>
            <a:solidFill>
              <a:srgbClr val="428AE8"/>
            </a:solidFill>
            <a:ln w="9525" cap="rnd">
              <a:noFill/>
              <a:round/>
              <a:headEnd/>
              <a:tailEnd/>
            </a:ln>
          </p:spPr>
          <p:txBody>
            <a:bodyPr/>
            <a:lstStyle/>
            <a:p>
              <a:endParaRPr lang="de-DE"/>
            </a:p>
          </p:txBody>
        </p:sp>
        <p:sp>
          <p:nvSpPr>
            <p:cNvPr id="307389" name="Freeform 189"/>
            <p:cNvSpPr>
              <a:spLocks/>
            </p:cNvSpPr>
            <p:nvPr/>
          </p:nvSpPr>
          <p:spPr bwMode="auto">
            <a:xfrm>
              <a:off x="839" y="1943"/>
              <a:ext cx="17" cy="48"/>
            </a:xfrm>
            <a:custGeom>
              <a:avLst/>
              <a:gdLst/>
              <a:ahLst/>
              <a:cxnLst>
                <a:cxn ang="0">
                  <a:pos x="16" y="47"/>
                </a:cxn>
                <a:cxn ang="0">
                  <a:pos x="16" y="15"/>
                </a:cxn>
                <a:cxn ang="0">
                  <a:pos x="0" y="0"/>
                </a:cxn>
                <a:cxn ang="0">
                  <a:pos x="0" y="32"/>
                </a:cxn>
                <a:cxn ang="0">
                  <a:pos x="16" y="47"/>
                </a:cxn>
              </a:cxnLst>
              <a:rect l="0" t="0" r="r" b="b"/>
              <a:pathLst>
                <a:path w="17" h="48">
                  <a:moveTo>
                    <a:pt x="16" y="47"/>
                  </a:moveTo>
                  <a:lnTo>
                    <a:pt x="16" y="15"/>
                  </a:lnTo>
                  <a:lnTo>
                    <a:pt x="0" y="0"/>
                  </a:lnTo>
                  <a:lnTo>
                    <a:pt x="0" y="32"/>
                  </a:lnTo>
                  <a:lnTo>
                    <a:pt x="16" y="47"/>
                  </a:lnTo>
                </a:path>
              </a:pathLst>
            </a:custGeom>
            <a:solidFill>
              <a:srgbClr val="0E3B75"/>
            </a:solidFill>
            <a:ln w="9525" cap="rnd">
              <a:noFill/>
              <a:round/>
              <a:headEnd/>
              <a:tailEnd/>
            </a:ln>
          </p:spPr>
          <p:txBody>
            <a:bodyPr/>
            <a:lstStyle/>
            <a:p>
              <a:endParaRPr lang="de-DE"/>
            </a:p>
          </p:txBody>
        </p:sp>
        <p:grpSp>
          <p:nvGrpSpPr>
            <p:cNvPr id="307311" name="Group 190"/>
            <p:cNvGrpSpPr>
              <a:grpSpLocks/>
            </p:cNvGrpSpPr>
            <p:nvPr/>
          </p:nvGrpSpPr>
          <p:grpSpPr bwMode="auto">
            <a:xfrm>
              <a:off x="432" y="1296"/>
              <a:ext cx="1063" cy="899"/>
              <a:chOff x="406" y="1277"/>
              <a:chExt cx="1063" cy="899"/>
            </a:xfrm>
          </p:grpSpPr>
          <p:grpSp>
            <p:nvGrpSpPr>
              <p:cNvPr id="307314" name="Group 191"/>
              <p:cNvGrpSpPr>
                <a:grpSpLocks/>
              </p:cNvGrpSpPr>
              <p:nvPr/>
            </p:nvGrpSpPr>
            <p:grpSpPr bwMode="auto">
              <a:xfrm>
                <a:off x="583" y="1277"/>
                <a:ext cx="179" cy="217"/>
                <a:chOff x="583" y="1277"/>
                <a:chExt cx="179" cy="217"/>
              </a:xfrm>
            </p:grpSpPr>
            <p:grpSp>
              <p:nvGrpSpPr>
                <p:cNvPr id="307317" name="Group 192"/>
                <p:cNvGrpSpPr>
                  <a:grpSpLocks/>
                </p:cNvGrpSpPr>
                <p:nvPr/>
              </p:nvGrpSpPr>
              <p:grpSpPr bwMode="auto">
                <a:xfrm>
                  <a:off x="583" y="1362"/>
                  <a:ext cx="179" cy="132"/>
                  <a:chOff x="583" y="1362"/>
                  <a:chExt cx="179" cy="132"/>
                </a:xfrm>
              </p:grpSpPr>
              <p:sp>
                <p:nvSpPr>
                  <p:cNvPr id="307393" name="Freeform 193"/>
                  <p:cNvSpPr>
                    <a:spLocks/>
                  </p:cNvSpPr>
                  <p:nvPr/>
                </p:nvSpPr>
                <p:spPr bwMode="auto">
                  <a:xfrm>
                    <a:off x="671" y="1362"/>
                    <a:ext cx="91" cy="132"/>
                  </a:xfrm>
                  <a:custGeom>
                    <a:avLst/>
                    <a:gdLst/>
                    <a:ahLst/>
                    <a:cxnLst>
                      <a:cxn ang="0">
                        <a:pos x="90" y="0"/>
                      </a:cxn>
                      <a:cxn ang="0">
                        <a:pos x="90" y="44"/>
                      </a:cxn>
                      <a:cxn ang="0">
                        <a:pos x="0" y="131"/>
                      </a:cxn>
                      <a:cxn ang="0">
                        <a:pos x="0" y="87"/>
                      </a:cxn>
                      <a:cxn ang="0">
                        <a:pos x="90" y="0"/>
                      </a:cxn>
                    </a:cxnLst>
                    <a:rect l="0" t="0" r="r" b="b"/>
                    <a:pathLst>
                      <a:path w="91" h="132">
                        <a:moveTo>
                          <a:pt x="90" y="0"/>
                        </a:moveTo>
                        <a:lnTo>
                          <a:pt x="90" y="44"/>
                        </a:lnTo>
                        <a:lnTo>
                          <a:pt x="0" y="131"/>
                        </a:lnTo>
                        <a:lnTo>
                          <a:pt x="0" y="87"/>
                        </a:lnTo>
                        <a:lnTo>
                          <a:pt x="90" y="0"/>
                        </a:lnTo>
                      </a:path>
                    </a:pathLst>
                  </a:custGeom>
                  <a:noFill/>
                  <a:ln w="12700" cap="rnd">
                    <a:solidFill>
                      <a:srgbClr val="FFFFFF"/>
                    </a:solidFill>
                    <a:round/>
                    <a:headEnd/>
                    <a:tailEnd/>
                  </a:ln>
                </p:spPr>
                <p:txBody>
                  <a:bodyPr/>
                  <a:lstStyle/>
                  <a:p>
                    <a:endParaRPr lang="de-DE"/>
                  </a:p>
                </p:txBody>
              </p:sp>
              <p:sp>
                <p:nvSpPr>
                  <p:cNvPr id="307394" name="Freeform 194"/>
                  <p:cNvSpPr>
                    <a:spLocks/>
                  </p:cNvSpPr>
                  <p:nvPr/>
                </p:nvSpPr>
                <p:spPr bwMode="auto">
                  <a:xfrm>
                    <a:off x="583" y="1362"/>
                    <a:ext cx="89" cy="132"/>
                  </a:xfrm>
                  <a:custGeom>
                    <a:avLst/>
                    <a:gdLst/>
                    <a:ahLst/>
                    <a:cxnLst>
                      <a:cxn ang="0">
                        <a:pos x="0" y="0"/>
                      </a:cxn>
                      <a:cxn ang="0">
                        <a:pos x="0" y="44"/>
                      </a:cxn>
                      <a:cxn ang="0">
                        <a:pos x="88" y="131"/>
                      </a:cxn>
                      <a:cxn ang="0">
                        <a:pos x="88" y="87"/>
                      </a:cxn>
                      <a:cxn ang="0">
                        <a:pos x="0" y="0"/>
                      </a:cxn>
                    </a:cxnLst>
                    <a:rect l="0" t="0" r="r" b="b"/>
                    <a:pathLst>
                      <a:path w="89" h="132">
                        <a:moveTo>
                          <a:pt x="0" y="0"/>
                        </a:moveTo>
                        <a:lnTo>
                          <a:pt x="0" y="44"/>
                        </a:lnTo>
                        <a:lnTo>
                          <a:pt x="88" y="131"/>
                        </a:lnTo>
                        <a:lnTo>
                          <a:pt x="88" y="87"/>
                        </a:lnTo>
                        <a:lnTo>
                          <a:pt x="0" y="0"/>
                        </a:lnTo>
                      </a:path>
                    </a:pathLst>
                  </a:custGeom>
                  <a:noFill/>
                  <a:ln w="12700" cap="rnd">
                    <a:solidFill>
                      <a:srgbClr val="FFFFFF"/>
                    </a:solidFill>
                    <a:round/>
                    <a:headEnd/>
                    <a:tailEnd/>
                  </a:ln>
                </p:spPr>
                <p:txBody>
                  <a:bodyPr/>
                  <a:lstStyle/>
                  <a:p>
                    <a:endParaRPr lang="de-DE"/>
                  </a:p>
                </p:txBody>
              </p:sp>
            </p:grpSp>
            <p:grpSp>
              <p:nvGrpSpPr>
                <p:cNvPr id="307318" name="Group 195"/>
                <p:cNvGrpSpPr>
                  <a:grpSpLocks/>
                </p:cNvGrpSpPr>
                <p:nvPr/>
              </p:nvGrpSpPr>
              <p:grpSpPr bwMode="auto">
                <a:xfrm>
                  <a:off x="583" y="1277"/>
                  <a:ext cx="179" cy="131"/>
                  <a:chOff x="583" y="1277"/>
                  <a:chExt cx="179" cy="131"/>
                </a:xfrm>
              </p:grpSpPr>
              <p:sp>
                <p:nvSpPr>
                  <p:cNvPr id="307396" name="Freeform 196"/>
                  <p:cNvSpPr>
                    <a:spLocks/>
                  </p:cNvSpPr>
                  <p:nvPr/>
                </p:nvSpPr>
                <p:spPr bwMode="auto">
                  <a:xfrm>
                    <a:off x="583" y="1277"/>
                    <a:ext cx="89" cy="131"/>
                  </a:xfrm>
                  <a:custGeom>
                    <a:avLst/>
                    <a:gdLst/>
                    <a:ahLst/>
                    <a:cxnLst>
                      <a:cxn ang="0">
                        <a:pos x="0" y="130"/>
                      </a:cxn>
                      <a:cxn ang="0">
                        <a:pos x="0" y="86"/>
                      </a:cxn>
                      <a:cxn ang="0">
                        <a:pos x="88" y="0"/>
                      </a:cxn>
                      <a:cxn ang="0">
                        <a:pos x="88" y="44"/>
                      </a:cxn>
                      <a:cxn ang="0">
                        <a:pos x="0" y="130"/>
                      </a:cxn>
                    </a:cxnLst>
                    <a:rect l="0" t="0" r="r" b="b"/>
                    <a:pathLst>
                      <a:path w="89" h="131">
                        <a:moveTo>
                          <a:pt x="0" y="130"/>
                        </a:moveTo>
                        <a:lnTo>
                          <a:pt x="0" y="86"/>
                        </a:lnTo>
                        <a:lnTo>
                          <a:pt x="88" y="0"/>
                        </a:lnTo>
                        <a:lnTo>
                          <a:pt x="88" y="44"/>
                        </a:lnTo>
                        <a:lnTo>
                          <a:pt x="0" y="130"/>
                        </a:lnTo>
                      </a:path>
                    </a:pathLst>
                  </a:custGeom>
                  <a:noFill/>
                  <a:ln w="12700" cap="rnd">
                    <a:solidFill>
                      <a:srgbClr val="FFFFFF"/>
                    </a:solidFill>
                    <a:round/>
                    <a:headEnd/>
                    <a:tailEnd/>
                  </a:ln>
                </p:spPr>
                <p:txBody>
                  <a:bodyPr/>
                  <a:lstStyle/>
                  <a:p>
                    <a:endParaRPr lang="de-DE"/>
                  </a:p>
                </p:txBody>
              </p:sp>
              <p:sp>
                <p:nvSpPr>
                  <p:cNvPr id="307397" name="Freeform 197"/>
                  <p:cNvSpPr>
                    <a:spLocks/>
                  </p:cNvSpPr>
                  <p:nvPr/>
                </p:nvSpPr>
                <p:spPr bwMode="auto">
                  <a:xfrm>
                    <a:off x="671" y="1277"/>
                    <a:ext cx="91" cy="131"/>
                  </a:xfrm>
                  <a:custGeom>
                    <a:avLst/>
                    <a:gdLst/>
                    <a:ahLst/>
                    <a:cxnLst>
                      <a:cxn ang="0">
                        <a:pos x="90" y="130"/>
                      </a:cxn>
                      <a:cxn ang="0">
                        <a:pos x="90" y="86"/>
                      </a:cxn>
                      <a:cxn ang="0">
                        <a:pos x="0" y="0"/>
                      </a:cxn>
                      <a:cxn ang="0">
                        <a:pos x="0" y="44"/>
                      </a:cxn>
                      <a:cxn ang="0">
                        <a:pos x="90" y="130"/>
                      </a:cxn>
                    </a:cxnLst>
                    <a:rect l="0" t="0" r="r" b="b"/>
                    <a:pathLst>
                      <a:path w="91" h="131">
                        <a:moveTo>
                          <a:pt x="90" y="130"/>
                        </a:moveTo>
                        <a:lnTo>
                          <a:pt x="90" y="86"/>
                        </a:lnTo>
                        <a:lnTo>
                          <a:pt x="0" y="0"/>
                        </a:lnTo>
                        <a:lnTo>
                          <a:pt x="0" y="44"/>
                        </a:lnTo>
                        <a:lnTo>
                          <a:pt x="90" y="130"/>
                        </a:lnTo>
                      </a:path>
                    </a:pathLst>
                  </a:custGeom>
                  <a:noFill/>
                  <a:ln w="12700" cap="rnd">
                    <a:solidFill>
                      <a:srgbClr val="FFFFFF"/>
                    </a:solidFill>
                    <a:round/>
                    <a:headEnd/>
                    <a:tailEnd/>
                  </a:ln>
                </p:spPr>
                <p:txBody>
                  <a:bodyPr/>
                  <a:lstStyle/>
                  <a:p>
                    <a:endParaRPr lang="de-DE"/>
                  </a:p>
                </p:txBody>
              </p:sp>
            </p:grpSp>
          </p:grpSp>
          <p:grpSp>
            <p:nvGrpSpPr>
              <p:cNvPr id="307321" name="Group 198"/>
              <p:cNvGrpSpPr>
                <a:grpSpLocks/>
              </p:cNvGrpSpPr>
              <p:nvPr/>
            </p:nvGrpSpPr>
            <p:grpSpPr bwMode="auto">
              <a:xfrm>
                <a:off x="492" y="1362"/>
                <a:ext cx="180" cy="218"/>
                <a:chOff x="492" y="1362"/>
                <a:chExt cx="180" cy="218"/>
              </a:xfrm>
            </p:grpSpPr>
            <p:grpSp>
              <p:nvGrpSpPr>
                <p:cNvPr id="307324" name="Group 199"/>
                <p:cNvGrpSpPr>
                  <a:grpSpLocks/>
                </p:cNvGrpSpPr>
                <p:nvPr/>
              </p:nvGrpSpPr>
              <p:grpSpPr bwMode="auto">
                <a:xfrm>
                  <a:off x="492" y="1448"/>
                  <a:ext cx="180" cy="132"/>
                  <a:chOff x="492" y="1448"/>
                  <a:chExt cx="180" cy="132"/>
                </a:xfrm>
              </p:grpSpPr>
              <p:sp>
                <p:nvSpPr>
                  <p:cNvPr id="307400" name="Freeform 200"/>
                  <p:cNvSpPr>
                    <a:spLocks/>
                  </p:cNvSpPr>
                  <p:nvPr/>
                </p:nvSpPr>
                <p:spPr bwMode="auto">
                  <a:xfrm>
                    <a:off x="584" y="1448"/>
                    <a:ext cx="88" cy="132"/>
                  </a:xfrm>
                  <a:custGeom>
                    <a:avLst/>
                    <a:gdLst/>
                    <a:ahLst/>
                    <a:cxnLst>
                      <a:cxn ang="0">
                        <a:pos x="87" y="0"/>
                      </a:cxn>
                      <a:cxn ang="0">
                        <a:pos x="87" y="44"/>
                      </a:cxn>
                      <a:cxn ang="0">
                        <a:pos x="0" y="131"/>
                      </a:cxn>
                      <a:cxn ang="0">
                        <a:pos x="0" y="87"/>
                      </a:cxn>
                      <a:cxn ang="0">
                        <a:pos x="87" y="0"/>
                      </a:cxn>
                    </a:cxnLst>
                    <a:rect l="0" t="0" r="r" b="b"/>
                    <a:pathLst>
                      <a:path w="88" h="132">
                        <a:moveTo>
                          <a:pt x="87" y="0"/>
                        </a:moveTo>
                        <a:lnTo>
                          <a:pt x="87" y="44"/>
                        </a:lnTo>
                        <a:lnTo>
                          <a:pt x="0" y="131"/>
                        </a:lnTo>
                        <a:lnTo>
                          <a:pt x="0" y="87"/>
                        </a:lnTo>
                        <a:lnTo>
                          <a:pt x="87" y="0"/>
                        </a:lnTo>
                      </a:path>
                    </a:pathLst>
                  </a:custGeom>
                  <a:noFill/>
                  <a:ln w="12700" cap="rnd">
                    <a:solidFill>
                      <a:srgbClr val="FFFFFF"/>
                    </a:solidFill>
                    <a:round/>
                    <a:headEnd/>
                    <a:tailEnd/>
                  </a:ln>
                </p:spPr>
                <p:txBody>
                  <a:bodyPr/>
                  <a:lstStyle/>
                  <a:p>
                    <a:endParaRPr lang="de-DE"/>
                  </a:p>
                </p:txBody>
              </p:sp>
              <p:sp>
                <p:nvSpPr>
                  <p:cNvPr id="307401" name="Freeform 201"/>
                  <p:cNvSpPr>
                    <a:spLocks/>
                  </p:cNvSpPr>
                  <p:nvPr/>
                </p:nvSpPr>
                <p:spPr bwMode="auto">
                  <a:xfrm>
                    <a:off x="492" y="1448"/>
                    <a:ext cx="92" cy="132"/>
                  </a:xfrm>
                  <a:custGeom>
                    <a:avLst/>
                    <a:gdLst/>
                    <a:ahLst/>
                    <a:cxnLst>
                      <a:cxn ang="0">
                        <a:pos x="0" y="0"/>
                      </a:cxn>
                      <a:cxn ang="0">
                        <a:pos x="0" y="44"/>
                      </a:cxn>
                      <a:cxn ang="0">
                        <a:pos x="91" y="131"/>
                      </a:cxn>
                      <a:cxn ang="0">
                        <a:pos x="91" y="87"/>
                      </a:cxn>
                      <a:cxn ang="0">
                        <a:pos x="0" y="0"/>
                      </a:cxn>
                    </a:cxnLst>
                    <a:rect l="0" t="0" r="r" b="b"/>
                    <a:pathLst>
                      <a:path w="92" h="132">
                        <a:moveTo>
                          <a:pt x="0" y="0"/>
                        </a:moveTo>
                        <a:lnTo>
                          <a:pt x="0" y="44"/>
                        </a:lnTo>
                        <a:lnTo>
                          <a:pt x="91" y="131"/>
                        </a:lnTo>
                        <a:lnTo>
                          <a:pt x="91" y="87"/>
                        </a:lnTo>
                        <a:lnTo>
                          <a:pt x="0" y="0"/>
                        </a:lnTo>
                      </a:path>
                    </a:pathLst>
                  </a:custGeom>
                  <a:noFill/>
                  <a:ln w="12700" cap="rnd">
                    <a:solidFill>
                      <a:srgbClr val="FFFFFF"/>
                    </a:solidFill>
                    <a:round/>
                    <a:headEnd/>
                    <a:tailEnd/>
                  </a:ln>
                </p:spPr>
                <p:txBody>
                  <a:bodyPr/>
                  <a:lstStyle/>
                  <a:p>
                    <a:endParaRPr lang="de-DE"/>
                  </a:p>
                </p:txBody>
              </p:sp>
            </p:grpSp>
            <p:grpSp>
              <p:nvGrpSpPr>
                <p:cNvPr id="307325" name="Group 202"/>
                <p:cNvGrpSpPr>
                  <a:grpSpLocks/>
                </p:cNvGrpSpPr>
                <p:nvPr/>
              </p:nvGrpSpPr>
              <p:grpSpPr bwMode="auto">
                <a:xfrm>
                  <a:off x="492" y="1362"/>
                  <a:ext cx="180" cy="132"/>
                  <a:chOff x="492" y="1362"/>
                  <a:chExt cx="180" cy="132"/>
                </a:xfrm>
              </p:grpSpPr>
              <p:sp>
                <p:nvSpPr>
                  <p:cNvPr id="307403" name="Freeform 203"/>
                  <p:cNvSpPr>
                    <a:spLocks/>
                  </p:cNvSpPr>
                  <p:nvPr/>
                </p:nvSpPr>
                <p:spPr bwMode="auto">
                  <a:xfrm>
                    <a:off x="492" y="1362"/>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FFFFFF"/>
                    </a:solidFill>
                    <a:round/>
                    <a:headEnd/>
                    <a:tailEnd/>
                  </a:ln>
                </p:spPr>
                <p:txBody>
                  <a:bodyPr/>
                  <a:lstStyle/>
                  <a:p>
                    <a:endParaRPr lang="de-DE"/>
                  </a:p>
                </p:txBody>
              </p:sp>
              <p:sp>
                <p:nvSpPr>
                  <p:cNvPr id="307404" name="Freeform 204"/>
                  <p:cNvSpPr>
                    <a:spLocks/>
                  </p:cNvSpPr>
                  <p:nvPr/>
                </p:nvSpPr>
                <p:spPr bwMode="auto">
                  <a:xfrm>
                    <a:off x="584" y="1362"/>
                    <a:ext cx="88" cy="132"/>
                  </a:xfrm>
                  <a:custGeom>
                    <a:avLst/>
                    <a:gdLst/>
                    <a:ahLst/>
                    <a:cxnLst>
                      <a:cxn ang="0">
                        <a:pos x="87" y="131"/>
                      </a:cxn>
                      <a:cxn ang="0">
                        <a:pos x="87" y="87"/>
                      </a:cxn>
                      <a:cxn ang="0">
                        <a:pos x="0" y="0"/>
                      </a:cxn>
                      <a:cxn ang="0">
                        <a:pos x="0" y="44"/>
                      </a:cxn>
                      <a:cxn ang="0">
                        <a:pos x="87" y="131"/>
                      </a:cxn>
                    </a:cxnLst>
                    <a:rect l="0" t="0" r="r" b="b"/>
                    <a:pathLst>
                      <a:path w="88" h="132">
                        <a:moveTo>
                          <a:pt x="87" y="131"/>
                        </a:moveTo>
                        <a:lnTo>
                          <a:pt x="87" y="87"/>
                        </a:lnTo>
                        <a:lnTo>
                          <a:pt x="0" y="0"/>
                        </a:lnTo>
                        <a:lnTo>
                          <a:pt x="0" y="44"/>
                        </a:lnTo>
                        <a:lnTo>
                          <a:pt x="87" y="131"/>
                        </a:lnTo>
                      </a:path>
                    </a:pathLst>
                  </a:custGeom>
                  <a:noFill/>
                  <a:ln w="12700" cap="rnd">
                    <a:solidFill>
                      <a:srgbClr val="FFFFFF"/>
                    </a:solidFill>
                    <a:round/>
                    <a:headEnd/>
                    <a:tailEnd/>
                  </a:ln>
                </p:spPr>
                <p:txBody>
                  <a:bodyPr/>
                  <a:lstStyle/>
                  <a:p>
                    <a:endParaRPr lang="de-DE"/>
                  </a:p>
                </p:txBody>
              </p:sp>
            </p:grpSp>
          </p:grpSp>
          <p:grpSp>
            <p:nvGrpSpPr>
              <p:cNvPr id="307328" name="Group 205"/>
              <p:cNvGrpSpPr>
                <a:grpSpLocks/>
              </p:cNvGrpSpPr>
              <p:nvPr/>
            </p:nvGrpSpPr>
            <p:grpSpPr bwMode="auto">
              <a:xfrm>
                <a:off x="411" y="1446"/>
                <a:ext cx="179" cy="215"/>
                <a:chOff x="411" y="1446"/>
                <a:chExt cx="179" cy="215"/>
              </a:xfrm>
            </p:grpSpPr>
            <p:grpSp>
              <p:nvGrpSpPr>
                <p:cNvPr id="307331" name="Group 206"/>
                <p:cNvGrpSpPr>
                  <a:grpSpLocks/>
                </p:cNvGrpSpPr>
                <p:nvPr/>
              </p:nvGrpSpPr>
              <p:grpSpPr bwMode="auto">
                <a:xfrm>
                  <a:off x="411" y="1531"/>
                  <a:ext cx="179" cy="130"/>
                  <a:chOff x="411" y="1531"/>
                  <a:chExt cx="179" cy="130"/>
                </a:xfrm>
              </p:grpSpPr>
              <p:sp>
                <p:nvSpPr>
                  <p:cNvPr id="307407" name="Freeform 207"/>
                  <p:cNvSpPr>
                    <a:spLocks/>
                  </p:cNvSpPr>
                  <p:nvPr/>
                </p:nvSpPr>
                <p:spPr bwMode="auto">
                  <a:xfrm>
                    <a:off x="499" y="1531"/>
                    <a:ext cx="91" cy="130"/>
                  </a:xfrm>
                  <a:custGeom>
                    <a:avLst/>
                    <a:gdLst/>
                    <a:ahLst/>
                    <a:cxnLst>
                      <a:cxn ang="0">
                        <a:pos x="90" y="0"/>
                      </a:cxn>
                      <a:cxn ang="0">
                        <a:pos x="90" y="44"/>
                      </a:cxn>
                      <a:cxn ang="0">
                        <a:pos x="0" y="129"/>
                      </a:cxn>
                      <a:cxn ang="0">
                        <a:pos x="0" y="85"/>
                      </a:cxn>
                      <a:cxn ang="0">
                        <a:pos x="90" y="0"/>
                      </a:cxn>
                    </a:cxnLst>
                    <a:rect l="0" t="0" r="r" b="b"/>
                    <a:pathLst>
                      <a:path w="91" h="130">
                        <a:moveTo>
                          <a:pt x="90" y="0"/>
                        </a:moveTo>
                        <a:lnTo>
                          <a:pt x="90" y="44"/>
                        </a:lnTo>
                        <a:lnTo>
                          <a:pt x="0" y="129"/>
                        </a:lnTo>
                        <a:lnTo>
                          <a:pt x="0" y="85"/>
                        </a:lnTo>
                        <a:lnTo>
                          <a:pt x="90" y="0"/>
                        </a:lnTo>
                      </a:path>
                    </a:pathLst>
                  </a:custGeom>
                  <a:noFill/>
                  <a:ln w="12700" cap="rnd">
                    <a:solidFill>
                      <a:srgbClr val="FFFFFF"/>
                    </a:solidFill>
                    <a:round/>
                    <a:headEnd/>
                    <a:tailEnd/>
                  </a:ln>
                </p:spPr>
                <p:txBody>
                  <a:bodyPr/>
                  <a:lstStyle/>
                  <a:p>
                    <a:endParaRPr lang="de-DE"/>
                  </a:p>
                </p:txBody>
              </p:sp>
              <p:sp>
                <p:nvSpPr>
                  <p:cNvPr id="307408" name="Freeform 208"/>
                  <p:cNvSpPr>
                    <a:spLocks/>
                  </p:cNvSpPr>
                  <p:nvPr/>
                </p:nvSpPr>
                <p:spPr bwMode="auto">
                  <a:xfrm>
                    <a:off x="411" y="1531"/>
                    <a:ext cx="89" cy="130"/>
                  </a:xfrm>
                  <a:custGeom>
                    <a:avLst/>
                    <a:gdLst/>
                    <a:ahLst/>
                    <a:cxnLst>
                      <a:cxn ang="0">
                        <a:pos x="0" y="0"/>
                      </a:cxn>
                      <a:cxn ang="0">
                        <a:pos x="0" y="44"/>
                      </a:cxn>
                      <a:cxn ang="0">
                        <a:pos x="88" y="129"/>
                      </a:cxn>
                      <a:cxn ang="0">
                        <a:pos x="88" y="85"/>
                      </a:cxn>
                      <a:cxn ang="0">
                        <a:pos x="0" y="0"/>
                      </a:cxn>
                    </a:cxnLst>
                    <a:rect l="0" t="0" r="r" b="b"/>
                    <a:pathLst>
                      <a:path w="89" h="130">
                        <a:moveTo>
                          <a:pt x="0" y="0"/>
                        </a:moveTo>
                        <a:lnTo>
                          <a:pt x="0" y="44"/>
                        </a:lnTo>
                        <a:lnTo>
                          <a:pt x="88" y="129"/>
                        </a:lnTo>
                        <a:lnTo>
                          <a:pt x="88" y="85"/>
                        </a:lnTo>
                        <a:lnTo>
                          <a:pt x="0" y="0"/>
                        </a:lnTo>
                      </a:path>
                    </a:pathLst>
                  </a:custGeom>
                  <a:noFill/>
                  <a:ln w="12700" cap="rnd">
                    <a:solidFill>
                      <a:srgbClr val="FFFFFF"/>
                    </a:solidFill>
                    <a:round/>
                    <a:headEnd/>
                    <a:tailEnd/>
                  </a:ln>
                </p:spPr>
                <p:txBody>
                  <a:bodyPr/>
                  <a:lstStyle/>
                  <a:p>
                    <a:endParaRPr lang="de-DE"/>
                  </a:p>
                </p:txBody>
              </p:sp>
            </p:grpSp>
            <p:grpSp>
              <p:nvGrpSpPr>
                <p:cNvPr id="307332" name="Group 209"/>
                <p:cNvGrpSpPr>
                  <a:grpSpLocks/>
                </p:cNvGrpSpPr>
                <p:nvPr/>
              </p:nvGrpSpPr>
              <p:grpSpPr bwMode="auto">
                <a:xfrm>
                  <a:off x="411" y="1446"/>
                  <a:ext cx="179" cy="131"/>
                  <a:chOff x="411" y="1446"/>
                  <a:chExt cx="179" cy="131"/>
                </a:xfrm>
              </p:grpSpPr>
              <p:sp>
                <p:nvSpPr>
                  <p:cNvPr id="307410" name="Freeform 210"/>
                  <p:cNvSpPr>
                    <a:spLocks/>
                  </p:cNvSpPr>
                  <p:nvPr/>
                </p:nvSpPr>
                <p:spPr bwMode="auto">
                  <a:xfrm>
                    <a:off x="411" y="1446"/>
                    <a:ext cx="89" cy="131"/>
                  </a:xfrm>
                  <a:custGeom>
                    <a:avLst/>
                    <a:gdLst/>
                    <a:ahLst/>
                    <a:cxnLst>
                      <a:cxn ang="0">
                        <a:pos x="0" y="130"/>
                      </a:cxn>
                      <a:cxn ang="0">
                        <a:pos x="0" y="86"/>
                      </a:cxn>
                      <a:cxn ang="0">
                        <a:pos x="88" y="0"/>
                      </a:cxn>
                      <a:cxn ang="0">
                        <a:pos x="88" y="44"/>
                      </a:cxn>
                      <a:cxn ang="0">
                        <a:pos x="0" y="130"/>
                      </a:cxn>
                    </a:cxnLst>
                    <a:rect l="0" t="0" r="r" b="b"/>
                    <a:pathLst>
                      <a:path w="89" h="131">
                        <a:moveTo>
                          <a:pt x="0" y="130"/>
                        </a:moveTo>
                        <a:lnTo>
                          <a:pt x="0" y="86"/>
                        </a:lnTo>
                        <a:lnTo>
                          <a:pt x="88" y="0"/>
                        </a:lnTo>
                        <a:lnTo>
                          <a:pt x="88" y="44"/>
                        </a:lnTo>
                        <a:lnTo>
                          <a:pt x="0" y="130"/>
                        </a:lnTo>
                      </a:path>
                    </a:pathLst>
                  </a:custGeom>
                  <a:noFill/>
                  <a:ln w="12700" cap="rnd">
                    <a:solidFill>
                      <a:srgbClr val="FFFFFF"/>
                    </a:solidFill>
                    <a:round/>
                    <a:headEnd/>
                    <a:tailEnd/>
                  </a:ln>
                </p:spPr>
                <p:txBody>
                  <a:bodyPr/>
                  <a:lstStyle/>
                  <a:p>
                    <a:endParaRPr lang="de-DE"/>
                  </a:p>
                </p:txBody>
              </p:sp>
              <p:sp>
                <p:nvSpPr>
                  <p:cNvPr id="307411" name="Freeform 211"/>
                  <p:cNvSpPr>
                    <a:spLocks/>
                  </p:cNvSpPr>
                  <p:nvPr/>
                </p:nvSpPr>
                <p:spPr bwMode="auto">
                  <a:xfrm>
                    <a:off x="499" y="1446"/>
                    <a:ext cx="91" cy="131"/>
                  </a:xfrm>
                  <a:custGeom>
                    <a:avLst/>
                    <a:gdLst/>
                    <a:ahLst/>
                    <a:cxnLst>
                      <a:cxn ang="0">
                        <a:pos x="90" y="130"/>
                      </a:cxn>
                      <a:cxn ang="0">
                        <a:pos x="90" y="86"/>
                      </a:cxn>
                      <a:cxn ang="0">
                        <a:pos x="0" y="0"/>
                      </a:cxn>
                      <a:cxn ang="0">
                        <a:pos x="0" y="44"/>
                      </a:cxn>
                      <a:cxn ang="0">
                        <a:pos x="90" y="130"/>
                      </a:cxn>
                    </a:cxnLst>
                    <a:rect l="0" t="0" r="r" b="b"/>
                    <a:pathLst>
                      <a:path w="91" h="131">
                        <a:moveTo>
                          <a:pt x="90" y="130"/>
                        </a:moveTo>
                        <a:lnTo>
                          <a:pt x="90" y="86"/>
                        </a:lnTo>
                        <a:lnTo>
                          <a:pt x="0" y="0"/>
                        </a:lnTo>
                        <a:lnTo>
                          <a:pt x="0" y="44"/>
                        </a:lnTo>
                        <a:lnTo>
                          <a:pt x="90" y="130"/>
                        </a:lnTo>
                      </a:path>
                    </a:pathLst>
                  </a:custGeom>
                  <a:noFill/>
                  <a:ln w="12700" cap="rnd">
                    <a:solidFill>
                      <a:srgbClr val="FFFFFF"/>
                    </a:solidFill>
                    <a:round/>
                    <a:headEnd/>
                    <a:tailEnd/>
                  </a:ln>
                </p:spPr>
                <p:txBody>
                  <a:bodyPr/>
                  <a:lstStyle/>
                  <a:p>
                    <a:endParaRPr lang="de-DE"/>
                  </a:p>
                </p:txBody>
              </p:sp>
            </p:grpSp>
          </p:grpSp>
          <p:grpSp>
            <p:nvGrpSpPr>
              <p:cNvPr id="307335" name="Group 212"/>
              <p:cNvGrpSpPr>
                <a:grpSpLocks/>
              </p:cNvGrpSpPr>
              <p:nvPr/>
            </p:nvGrpSpPr>
            <p:grpSpPr bwMode="auto">
              <a:xfrm>
                <a:off x="760" y="1277"/>
                <a:ext cx="181" cy="217"/>
                <a:chOff x="760" y="1277"/>
                <a:chExt cx="181" cy="217"/>
              </a:xfrm>
            </p:grpSpPr>
            <p:grpSp>
              <p:nvGrpSpPr>
                <p:cNvPr id="307338" name="Group 213"/>
                <p:cNvGrpSpPr>
                  <a:grpSpLocks/>
                </p:cNvGrpSpPr>
                <p:nvPr/>
              </p:nvGrpSpPr>
              <p:grpSpPr bwMode="auto">
                <a:xfrm>
                  <a:off x="760" y="1362"/>
                  <a:ext cx="181" cy="132"/>
                  <a:chOff x="760" y="1362"/>
                  <a:chExt cx="181" cy="132"/>
                </a:xfrm>
              </p:grpSpPr>
              <p:sp>
                <p:nvSpPr>
                  <p:cNvPr id="307414" name="Freeform 214"/>
                  <p:cNvSpPr>
                    <a:spLocks/>
                  </p:cNvSpPr>
                  <p:nvPr/>
                </p:nvSpPr>
                <p:spPr bwMode="auto">
                  <a:xfrm>
                    <a:off x="849" y="1362"/>
                    <a:ext cx="92" cy="132"/>
                  </a:xfrm>
                  <a:custGeom>
                    <a:avLst/>
                    <a:gdLst/>
                    <a:ahLst/>
                    <a:cxnLst>
                      <a:cxn ang="0">
                        <a:pos x="91" y="0"/>
                      </a:cxn>
                      <a:cxn ang="0">
                        <a:pos x="91" y="44"/>
                      </a:cxn>
                      <a:cxn ang="0">
                        <a:pos x="0" y="131"/>
                      </a:cxn>
                      <a:cxn ang="0">
                        <a:pos x="0" y="87"/>
                      </a:cxn>
                      <a:cxn ang="0">
                        <a:pos x="91" y="0"/>
                      </a:cxn>
                    </a:cxnLst>
                    <a:rect l="0" t="0" r="r" b="b"/>
                    <a:pathLst>
                      <a:path w="92" h="132">
                        <a:moveTo>
                          <a:pt x="91" y="0"/>
                        </a:moveTo>
                        <a:lnTo>
                          <a:pt x="91" y="44"/>
                        </a:lnTo>
                        <a:lnTo>
                          <a:pt x="0" y="131"/>
                        </a:lnTo>
                        <a:lnTo>
                          <a:pt x="0" y="87"/>
                        </a:lnTo>
                        <a:lnTo>
                          <a:pt x="91" y="0"/>
                        </a:lnTo>
                      </a:path>
                    </a:pathLst>
                  </a:custGeom>
                  <a:noFill/>
                  <a:ln w="12700" cap="rnd">
                    <a:solidFill>
                      <a:srgbClr val="FFFFFF"/>
                    </a:solidFill>
                    <a:round/>
                    <a:headEnd/>
                    <a:tailEnd/>
                  </a:ln>
                </p:spPr>
                <p:txBody>
                  <a:bodyPr/>
                  <a:lstStyle/>
                  <a:p>
                    <a:endParaRPr lang="de-DE"/>
                  </a:p>
                </p:txBody>
              </p:sp>
              <p:sp>
                <p:nvSpPr>
                  <p:cNvPr id="307415" name="Freeform 215"/>
                  <p:cNvSpPr>
                    <a:spLocks/>
                  </p:cNvSpPr>
                  <p:nvPr/>
                </p:nvSpPr>
                <p:spPr bwMode="auto">
                  <a:xfrm>
                    <a:off x="760" y="1362"/>
                    <a:ext cx="90" cy="132"/>
                  </a:xfrm>
                  <a:custGeom>
                    <a:avLst/>
                    <a:gdLst/>
                    <a:ahLst/>
                    <a:cxnLst>
                      <a:cxn ang="0">
                        <a:pos x="0" y="0"/>
                      </a:cxn>
                      <a:cxn ang="0">
                        <a:pos x="0" y="44"/>
                      </a:cxn>
                      <a:cxn ang="0">
                        <a:pos x="89" y="131"/>
                      </a:cxn>
                      <a:cxn ang="0">
                        <a:pos x="89" y="87"/>
                      </a:cxn>
                      <a:cxn ang="0">
                        <a:pos x="0" y="0"/>
                      </a:cxn>
                    </a:cxnLst>
                    <a:rect l="0" t="0" r="r" b="b"/>
                    <a:pathLst>
                      <a:path w="90" h="132">
                        <a:moveTo>
                          <a:pt x="0" y="0"/>
                        </a:moveTo>
                        <a:lnTo>
                          <a:pt x="0" y="44"/>
                        </a:lnTo>
                        <a:lnTo>
                          <a:pt x="89" y="131"/>
                        </a:lnTo>
                        <a:lnTo>
                          <a:pt x="89" y="87"/>
                        </a:lnTo>
                        <a:lnTo>
                          <a:pt x="0" y="0"/>
                        </a:lnTo>
                      </a:path>
                    </a:pathLst>
                  </a:custGeom>
                  <a:noFill/>
                  <a:ln w="12700" cap="rnd">
                    <a:solidFill>
                      <a:srgbClr val="FFFFFF"/>
                    </a:solidFill>
                    <a:round/>
                    <a:headEnd/>
                    <a:tailEnd/>
                  </a:ln>
                </p:spPr>
                <p:txBody>
                  <a:bodyPr/>
                  <a:lstStyle/>
                  <a:p>
                    <a:endParaRPr lang="de-DE"/>
                  </a:p>
                </p:txBody>
              </p:sp>
            </p:grpSp>
            <p:grpSp>
              <p:nvGrpSpPr>
                <p:cNvPr id="307339" name="Group 216"/>
                <p:cNvGrpSpPr>
                  <a:grpSpLocks/>
                </p:cNvGrpSpPr>
                <p:nvPr/>
              </p:nvGrpSpPr>
              <p:grpSpPr bwMode="auto">
                <a:xfrm>
                  <a:off x="760" y="1277"/>
                  <a:ext cx="181" cy="131"/>
                  <a:chOff x="760" y="1277"/>
                  <a:chExt cx="181" cy="131"/>
                </a:xfrm>
              </p:grpSpPr>
              <p:sp>
                <p:nvSpPr>
                  <p:cNvPr id="307417" name="Freeform 217"/>
                  <p:cNvSpPr>
                    <a:spLocks/>
                  </p:cNvSpPr>
                  <p:nvPr/>
                </p:nvSpPr>
                <p:spPr bwMode="auto">
                  <a:xfrm>
                    <a:off x="760" y="1277"/>
                    <a:ext cx="90" cy="131"/>
                  </a:xfrm>
                  <a:custGeom>
                    <a:avLst/>
                    <a:gdLst/>
                    <a:ahLst/>
                    <a:cxnLst>
                      <a:cxn ang="0">
                        <a:pos x="0" y="130"/>
                      </a:cxn>
                      <a:cxn ang="0">
                        <a:pos x="0" y="86"/>
                      </a:cxn>
                      <a:cxn ang="0">
                        <a:pos x="89" y="0"/>
                      </a:cxn>
                      <a:cxn ang="0">
                        <a:pos x="89" y="44"/>
                      </a:cxn>
                      <a:cxn ang="0">
                        <a:pos x="0" y="130"/>
                      </a:cxn>
                    </a:cxnLst>
                    <a:rect l="0" t="0" r="r" b="b"/>
                    <a:pathLst>
                      <a:path w="90" h="131">
                        <a:moveTo>
                          <a:pt x="0" y="130"/>
                        </a:moveTo>
                        <a:lnTo>
                          <a:pt x="0" y="86"/>
                        </a:lnTo>
                        <a:lnTo>
                          <a:pt x="89" y="0"/>
                        </a:lnTo>
                        <a:lnTo>
                          <a:pt x="89" y="44"/>
                        </a:lnTo>
                        <a:lnTo>
                          <a:pt x="0" y="130"/>
                        </a:lnTo>
                      </a:path>
                    </a:pathLst>
                  </a:custGeom>
                  <a:noFill/>
                  <a:ln w="12700" cap="rnd">
                    <a:solidFill>
                      <a:srgbClr val="FFFFFF"/>
                    </a:solidFill>
                    <a:round/>
                    <a:headEnd/>
                    <a:tailEnd/>
                  </a:ln>
                </p:spPr>
                <p:txBody>
                  <a:bodyPr/>
                  <a:lstStyle/>
                  <a:p>
                    <a:endParaRPr lang="de-DE"/>
                  </a:p>
                </p:txBody>
              </p:sp>
              <p:sp>
                <p:nvSpPr>
                  <p:cNvPr id="307418" name="Freeform 218"/>
                  <p:cNvSpPr>
                    <a:spLocks/>
                  </p:cNvSpPr>
                  <p:nvPr/>
                </p:nvSpPr>
                <p:spPr bwMode="auto">
                  <a:xfrm>
                    <a:off x="849" y="1277"/>
                    <a:ext cx="92" cy="131"/>
                  </a:xfrm>
                  <a:custGeom>
                    <a:avLst/>
                    <a:gdLst/>
                    <a:ahLst/>
                    <a:cxnLst>
                      <a:cxn ang="0">
                        <a:pos x="91" y="130"/>
                      </a:cxn>
                      <a:cxn ang="0">
                        <a:pos x="91" y="86"/>
                      </a:cxn>
                      <a:cxn ang="0">
                        <a:pos x="0" y="0"/>
                      </a:cxn>
                      <a:cxn ang="0">
                        <a:pos x="0" y="44"/>
                      </a:cxn>
                      <a:cxn ang="0">
                        <a:pos x="91" y="130"/>
                      </a:cxn>
                    </a:cxnLst>
                    <a:rect l="0" t="0" r="r" b="b"/>
                    <a:pathLst>
                      <a:path w="92" h="131">
                        <a:moveTo>
                          <a:pt x="91" y="130"/>
                        </a:moveTo>
                        <a:lnTo>
                          <a:pt x="91" y="86"/>
                        </a:lnTo>
                        <a:lnTo>
                          <a:pt x="0" y="0"/>
                        </a:lnTo>
                        <a:lnTo>
                          <a:pt x="0" y="44"/>
                        </a:lnTo>
                        <a:lnTo>
                          <a:pt x="91" y="130"/>
                        </a:lnTo>
                      </a:path>
                    </a:pathLst>
                  </a:custGeom>
                  <a:noFill/>
                  <a:ln w="12700" cap="rnd">
                    <a:solidFill>
                      <a:srgbClr val="FFFFFF"/>
                    </a:solidFill>
                    <a:round/>
                    <a:headEnd/>
                    <a:tailEnd/>
                  </a:ln>
                </p:spPr>
                <p:txBody>
                  <a:bodyPr/>
                  <a:lstStyle/>
                  <a:p>
                    <a:endParaRPr lang="de-DE"/>
                  </a:p>
                </p:txBody>
              </p:sp>
            </p:grpSp>
          </p:grpSp>
          <p:grpSp>
            <p:nvGrpSpPr>
              <p:cNvPr id="307342" name="Group 219"/>
              <p:cNvGrpSpPr>
                <a:grpSpLocks/>
              </p:cNvGrpSpPr>
              <p:nvPr/>
            </p:nvGrpSpPr>
            <p:grpSpPr bwMode="auto">
              <a:xfrm>
                <a:off x="934" y="1277"/>
                <a:ext cx="181" cy="217"/>
                <a:chOff x="934" y="1277"/>
                <a:chExt cx="181" cy="217"/>
              </a:xfrm>
            </p:grpSpPr>
            <p:grpSp>
              <p:nvGrpSpPr>
                <p:cNvPr id="307345" name="Group 220"/>
                <p:cNvGrpSpPr>
                  <a:grpSpLocks/>
                </p:cNvGrpSpPr>
                <p:nvPr/>
              </p:nvGrpSpPr>
              <p:grpSpPr bwMode="auto">
                <a:xfrm>
                  <a:off x="934" y="1362"/>
                  <a:ext cx="181" cy="132"/>
                  <a:chOff x="934" y="1362"/>
                  <a:chExt cx="181" cy="132"/>
                </a:xfrm>
              </p:grpSpPr>
              <p:sp>
                <p:nvSpPr>
                  <p:cNvPr id="307421" name="Freeform 221"/>
                  <p:cNvSpPr>
                    <a:spLocks/>
                  </p:cNvSpPr>
                  <p:nvPr/>
                </p:nvSpPr>
                <p:spPr bwMode="auto">
                  <a:xfrm>
                    <a:off x="1025" y="1362"/>
                    <a:ext cx="90" cy="132"/>
                  </a:xfrm>
                  <a:custGeom>
                    <a:avLst/>
                    <a:gdLst/>
                    <a:ahLst/>
                    <a:cxnLst>
                      <a:cxn ang="0">
                        <a:pos x="89" y="0"/>
                      </a:cxn>
                      <a:cxn ang="0">
                        <a:pos x="89" y="44"/>
                      </a:cxn>
                      <a:cxn ang="0">
                        <a:pos x="0" y="131"/>
                      </a:cxn>
                      <a:cxn ang="0">
                        <a:pos x="0" y="87"/>
                      </a:cxn>
                      <a:cxn ang="0">
                        <a:pos x="89" y="0"/>
                      </a:cxn>
                    </a:cxnLst>
                    <a:rect l="0" t="0" r="r" b="b"/>
                    <a:pathLst>
                      <a:path w="90" h="132">
                        <a:moveTo>
                          <a:pt x="89" y="0"/>
                        </a:moveTo>
                        <a:lnTo>
                          <a:pt x="89" y="44"/>
                        </a:lnTo>
                        <a:lnTo>
                          <a:pt x="0" y="131"/>
                        </a:lnTo>
                        <a:lnTo>
                          <a:pt x="0" y="87"/>
                        </a:lnTo>
                        <a:lnTo>
                          <a:pt x="89" y="0"/>
                        </a:lnTo>
                      </a:path>
                    </a:pathLst>
                  </a:custGeom>
                  <a:noFill/>
                  <a:ln w="12700" cap="rnd">
                    <a:solidFill>
                      <a:srgbClr val="FFFFFF"/>
                    </a:solidFill>
                    <a:round/>
                    <a:headEnd/>
                    <a:tailEnd/>
                  </a:ln>
                </p:spPr>
                <p:txBody>
                  <a:bodyPr/>
                  <a:lstStyle/>
                  <a:p>
                    <a:endParaRPr lang="de-DE"/>
                  </a:p>
                </p:txBody>
              </p:sp>
              <p:sp>
                <p:nvSpPr>
                  <p:cNvPr id="307422" name="Freeform 222"/>
                  <p:cNvSpPr>
                    <a:spLocks/>
                  </p:cNvSpPr>
                  <p:nvPr/>
                </p:nvSpPr>
                <p:spPr bwMode="auto">
                  <a:xfrm>
                    <a:off x="934" y="1362"/>
                    <a:ext cx="92" cy="132"/>
                  </a:xfrm>
                  <a:custGeom>
                    <a:avLst/>
                    <a:gdLst/>
                    <a:ahLst/>
                    <a:cxnLst>
                      <a:cxn ang="0">
                        <a:pos x="0" y="0"/>
                      </a:cxn>
                      <a:cxn ang="0">
                        <a:pos x="0" y="44"/>
                      </a:cxn>
                      <a:cxn ang="0">
                        <a:pos x="91" y="131"/>
                      </a:cxn>
                      <a:cxn ang="0">
                        <a:pos x="91" y="87"/>
                      </a:cxn>
                      <a:cxn ang="0">
                        <a:pos x="0" y="0"/>
                      </a:cxn>
                    </a:cxnLst>
                    <a:rect l="0" t="0" r="r" b="b"/>
                    <a:pathLst>
                      <a:path w="92" h="132">
                        <a:moveTo>
                          <a:pt x="0" y="0"/>
                        </a:moveTo>
                        <a:lnTo>
                          <a:pt x="0" y="44"/>
                        </a:lnTo>
                        <a:lnTo>
                          <a:pt x="91" y="131"/>
                        </a:lnTo>
                        <a:lnTo>
                          <a:pt x="91" y="87"/>
                        </a:lnTo>
                        <a:lnTo>
                          <a:pt x="0" y="0"/>
                        </a:lnTo>
                      </a:path>
                    </a:pathLst>
                  </a:custGeom>
                  <a:noFill/>
                  <a:ln w="12700" cap="rnd">
                    <a:solidFill>
                      <a:srgbClr val="FFFFFF"/>
                    </a:solidFill>
                    <a:round/>
                    <a:headEnd/>
                    <a:tailEnd/>
                  </a:ln>
                </p:spPr>
                <p:txBody>
                  <a:bodyPr/>
                  <a:lstStyle/>
                  <a:p>
                    <a:endParaRPr lang="de-DE"/>
                  </a:p>
                </p:txBody>
              </p:sp>
            </p:grpSp>
            <p:grpSp>
              <p:nvGrpSpPr>
                <p:cNvPr id="307346" name="Group 223"/>
                <p:cNvGrpSpPr>
                  <a:grpSpLocks/>
                </p:cNvGrpSpPr>
                <p:nvPr/>
              </p:nvGrpSpPr>
              <p:grpSpPr bwMode="auto">
                <a:xfrm>
                  <a:off x="934" y="1277"/>
                  <a:ext cx="181" cy="131"/>
                  <a:chOff x="934" y="1277"/>
                  <a:chExt cx="181" cy="131"/>
                </a:xfrm>
              </p:grpSpPr>
              <p:sp>
                <p:nvSpPr>
                  <p:cNvPr id="307424" name="Freeform 224"/>
                  <p:cNvSpPr>
                    <a:spLocks/>
                  </p:cNvSpPr>
                  <p:nvPr/>
                </p:nvSpPr>
                <p:spPr bwMode="auto">
                  <a:xfrm>
                    <a:off x="934" y="1277"/>
                    <a:ext cx="92" cy="131"/>
                  </a:xfrm>
                  <a:custGeom>
                    <a:avLst/>
                    <a:gdLst/>
                    <a:ahLst/>
                    <a:cxnLst>
                      <a:cxn ang="0">
                        <a:pos x="0" y="130"/>
                      </a:cxn>
                      <a:cxn ang="0">
                        <a:pos x="0" y="86"/>
                      </a:cxn>
                      <a:cxn ang="0">
                        <a:pos x="91" y="0"/>
                      </a:cxn>
                      <a:cxn ang="0">
                        <a:pos x="91" y="44"/>
                      </a:cxn>
                      <a:cxn ang="0">
                        <a:pos x="0" y="130"/>
                      </a:cxn>
                    </a:cxnLst>
                    <a:rect l="0" t="0" r="r" b="b"/>
                    <a:pathLst>
                      <a:path w="92" h="131">
                        <a:moveTo>
                          <a:pt x="0" y="130"/>
                        </a:moveTo>
                        <a:lnTo>
                          <a:pt x="0" y="86"/>
                        </a:lnTo>
                        <a:lnTo>
                          <a:pt x="91" y="0"/>
                        </a:lnTo>
                        <a:lnTo>
                          <a:pt x="91" y="44"/>
                        </a:lnTo>
                        <a:lnTo>
                          <a:pt x="0" y="130"/>
                        </a:lnTo>
                      </a:path>
                    </a:pathLst>
                  </a:custGeom>
                  <a:noFill/>
                  <a:ln w="12700" cap="rnd">
                    <a:solidFill>
                      <a:srgbClr val="FFFFFF"/>
                    </a:solidFill>
                    <a:round/>
                    <a:headEnd/>
                    <a:tailEnd/>
                  </a:ln>
                </p:spPr>
                <p:txBody>
                  <a:bodyPr/>
                  <a:lstStyle/>
                  <a:p>
                    <a:endParaRPr lang="de-DE"/>
                  </a:p>
                </p:txBody>
              </p:sp>
              <p:sp>
                <p:nvSpPr>
                  <p:cNvPr id="307425" name="Freeform 225"/>
                  <p:cNvSpPr>
                    <a:spLocks/>
                  </p:cNvSpPr>
                  <p:nvPr/>
                </p:nvSpPr>
                <p:spPr bwMode="auto">
                  <a:xfrm>
                    <a:off x="1025" y="1277"/>
                    <a:ext cx="90" cy="131"/>
                  </a:xfrm>
                  <a:custGeom>
                    <a:avLst/>
                    <a:gdLst/>
                    <a:ahLst/>
                    <a:cxnLst>
                      <a:cxn ang="0">
                        <a:pos x="89" y="130"/>
                      </a:cxn>
                      <a:cxn ang="0">
                        <a:pos x="89" y="86"/>
                      </a:cxn>
                      <a:cxn ang="0">
                        <a:pos x="0" y="0"/>
                      </a:cxn>
                      <a:cxn ang="0">
                        <a:pos x="0" y="44"/>
                      </a:cxn>
                      <a:cxn ang="0">
                        <a:pos x="89" y="130"/>
                      </a:cxn>
                    </a:cxnLst>
                    <a:rect l="0" t="0" r="r" b="b"/>
                    <a:pathLst>
                      <a:path w="90" h="131">
                        <a:moveTo>
                          <a:pt x="89" y="130"/>
                        </a:moveTo>
                        <a:lnTo>
                          <a:pt x="89" y="86"/>
                        </a:lnTo>
                        <a:lnTo>
                          <a:pt x="0" y="0"/>
                        </a:lnTo>
                        <a:lnTo>
                          <a:pt x="0" y="44"/>
                        </a:lnTo>
                        <a:lnTo>
                          <a:pt x="89" y="130"/>
                        </a:lnTo>
                      </a:path>
                    </a:pathLst>
                  </a:custGeom>
                  <a:noFill/>
                  <a:ln w="12700" cap="rnd">
                    <a:solidFill>
                      <a:srgbClr val="FFFFFF"/>
                    </a:solidFill>
                    <a:round/>
                    <a:headEnd/>
                    <a:tailEnd/>
                  </a:ln>
                </p:spPr>
                <p:txBody>
                  <a:bodyPr/>
                  <a:lstStyle/>
                  <a:p>
                    <a:endParaRPr lang="de-DE"/>
                  </a:p>
                </p:txBody>
              </p:sp>
            </p:grpSp>
          </p:grpSp>
          <p:grpSp>
            <p:nvGrpSpPr>
              <p:cNvPr id="307349" name="Group 226"/>
              <p:cNvGrpSpPr>
                <a:grpSpLocks/>
              </p:cNvGrpSpPr>
              <p:nvPr/>
            </p:nvGrpSpPr>
            <p:grpSpPr bwMode="auto">
              <a:xfrm>
                <a:off x="1113" y="1277"/>
                <a:ext cx="179" cy="217"/>
                <a:chOff x="1113" y="1277"/>
                <a:chExt cx="179" cy="217"/>
              </a:xfrm>
            </p:grpSpPr>
            <p:grpSp>
              <p:nvGrpSpPr>
                <p:cNvPr id="307352" name="Group 227"/>
                <p:cNvGrpSpPr>
                  <a:grpSpLocks/>
                </p:cNvGrpSpPr>
                <p:nvPr/>
              </p:nvGrpSpPr>
              <p:grpSpPr bwMode="auto">
                <a:xfrm>
                  <a:off x="1113" y="1362"/>
                  <a:ext cx="179" cy="132"/>
                  <a:chOff x="1113" y="1362"/>
                  <a:chExt cx="179" cy="132"/>
                </a:xfrm>
              </p:grpSpPr>
              <p:sp>
                <p:nvSpPr>
                  <p:cNvPr id="307428" name="Freeform 228"/>
                  <p:cNvSpPr>
                    <a:spLocks/>
                  </p:cNvSpPr>
                  <p:nvPr/>
                </p:nvSpPr>
                <p:spPr bwMode="auto">
                  <a:xfrm>
                    <a:off x="1203" y="1362"/>
                    <a:ext cx="89" cy="132"/>
                  </a:xfrm>
                  <a:custGeom>
                    <a:avLst/>
                    <a:gdLst/>
                    <a:ahLst/>
                    <a:cxnLst>
                      <a:cxn ang="0">
                        <a:pos x="88" y="0"/>
                      </a:cxn>
                      <a:cxn ang="0">
                        <a:pos x="88" y="44"/>
                      </a:cxn>
                      <a:cxn ang="0">
                        <a:pos x="0" y="131"/>
                      </a:cxn>
                      <a:cxn ang="0">
                        <a:pos x="0" y="87"/>
                      </a:cxn>
                      <a:cxn ang="0">
                        <a:pos x="88" y="0"/>
                      </a:cxn>
                    </a:cxnLst>
                    <a:rect l="0" t="0" r="r" b="b"/>
                    <a:pathLst>
                      <a:path w="89" h="132">
                        <a:moveTo>
                          <a:pt x="88" y="0"/>
                        </a:moveTo>
                        <a:lnTo>
                          <a:pt x="88" y="44"/>
                        </a:lnTo>
                        <a:lnTo>
                          <a:pt x="0" y="131"/>
                        </a:lnTo>
                        <a:lnTo>
                          <a:pt x="0" y="87"/>
                        </a:lnTo>
                        <a:lnTo>
                          <a:pt x="88" y="0"/>
                        </a:lnTo>
                      </a:path>
                    </a:pathLst>
                  </a:custGeom>
                  <a:noFill/>
                  <a:ln w="12700" cap="rnd">
                    <a:solidFill>
                      <a:srgbClr val="FFFFFF"/>
                    </a:solidFill>
                    <a:round/>
                    <a:headEnd/>
                    <a:tailEnd/>
                  </a:ln>
                </p:spPr>
                <p:txBody>
                  <a:bodyPr/>
                  <a:lstStyle/>
                  <a:p>
                    <a:endParaRPr lang="de-DE"/>
                  </a:p>
                </p:txBody>
              </p:sp>
              <p:sp>
                <p:nvSpPr>
                  <p:cNvPr id="307429" name="Freeform 229"/>
                  <p:cNvSpPr>
                    <a:spLocks/>
                  </p:cNvSpPr>
                  <p:nvPr/>
                </p:nvSpPr>
                <p:spPr bwMode="auto">
                  <a:xfrm>
                    <a:off x="1113" y="1362"/>
                    <a:ext cx="91" cy="132"/>
                  </a:xfrm>
                  <a:custGeom>
                    <a:avLst/>
                    <a:gdLst/>
                    <a:ahLst/>
                    <a:cxnLst>
                      <a:cxn ang="0">
                        <a:pos x="0" y="0"/>
                      </a:cxn>
                      <a:cxn ang="0">
                        <a:pos x="0" y="44"/>
                      </a:cxn>
                      <a:cxn ang="0">
                        <a:pos x="90" y="131"/>
                      </a:cxn>
                      <a:cxn ang="0">
                        <a:pos x="90" y="87"/>
                      </a:cxn>
                      <a:cxn ang="0">
                        <a:pos x="0" y="0"/>
                      </a:cxn>
                    </a:cxnLst>
                    <a:rect l="0" t="0" r="r" b="b"/>
                    <a:pathLst>
                      <a:path w="91" h="132">
                        <a:moveTo>
                          <a:pt x="0" y="0"/>
                        </a:moveTo>
                        <a:lnTo>
                          <a:pt x="0" y="44"/>
                        </a:lnTo>
                        <a:lnTo>
                          <a:pt x="90" y="131"/>
                        </a:lnTo>
                        <a:lnTo>
                          <a:pt x="90" y="87"/>
                        </a:lnTo>
                        <a:lnTo>
                          <a:pt x="0" y="0"/>
                        </a:lnTo>
                      </a:path>
                    </a:pathLst>
                  </a:custGeom>
                  <a:noFill/>
                  <a:ln w="12700" cap="rnd">
                    <a:solidFill>
                      <a:srgbClr val="FFFFFF"/>
                    </a:solidFill>
                    <a:round/>
                    <a:headEnd/>
                    <a:tailEnd/>
                  </a:ln>
                </p:spPr>
                <p:txBody>
                  <a:bodyPr/>
                  <a:lstStyle/>
                  <a:p>
                    <a:endParaRPr lang="de-DE"/>
                  </a:p>
                </p:txBody>
              </p:sp>
            </p:grpSp>
            <p:grpSp>
              <p:nvGrpSpPr>
                <p:cNvPr id="307353" name="Group 230"/>
                <p:cNvGrpSpPr>
                  <a:grpSpLocks/>
                </p:cNvGrpSpPr>
                <p:nvPr/>
              </p:nvGrpSpPr>
              <p:grpSpPr bwMode="auto">
                <a:xfrm>
                  <a:off x="1113" y="1277"/>
                  <a:ext cx="179" cy="131"/>
                  <a:chOff x="1113" y="1277"/>
                  <a:chExt cx="179" cy="131"/>
                </a:xfrm>
              </p:grpSpPr>
              <p:sp>
                <p:nvSpPr>
                  <p:cNvPr id="307431" name="Freeform 231"/>
                  <p:cNvSpPr>
                    <a:spLocks/>
                  </p:cNvSpPr>
                  <p:nvPr/>
                </p:nvSpPr>
                <p:spPr bwMode="auto">
                  <a:xfrm>
                    <a:off x="1113" y="1277"/>
                    <a:ext cx="91" cy="131"/>
                  </a:xfrm>
                  <a:custGeom>
                    <a:avLst/>
                    <a:gdLst/>
                    <a:ahLst/>
                    <a:cxnLst>
                      <a:cxn ang="0">
                        <a:pos x="0" y="130"/>
                      </a:cxn>
                      <a:cxn ang="0">
                        <a:pos x="0" y="86"/>
                      </a:cxn>
                      <a:cxn ang="0">
                        <a:pos x="90" y="0"/>
                      </a:cxn>
                      <a:cxn ang="0">
                        <a:pos x="90" y="44"/>
                      </a:cxn>
                      <a:cxn ang="0">
                        <a:pos x="0" y="130"/>
                      </a:cxn>
                    </a:cxnLst>
                    <a:rect l="0" t="0" r="r" b="b"/>
                    <a:pathLst>
                      <a:path w="91" h="131">
                        <a:moveTo>
                          <a:pt x="0" y="130"/>
                        </a:moveTo>
                        <a:lnTo>
                          <a:pt x="0" y="86"/>
                        </a:lnTo>
                        <a:lnTo>
                          <a:pt x="90" y="0"/>
                        </a:lnTo>
                        <a:lnTo>
                          <a:pt x="90" y="44"/>
                        </a:lnTo>
                        <a:lnTo>
                          <a:pt x="0" y="130"/>
                        </a:lnTo>
                      </a:path>
                    </a:pathLst>
                  </a:custGeom>
                  <a:noFill/>
                  <a:ln w="12700" cap="rnd">
                    <a:solidFill>
                      <a:srgbClr val="FFFFFF"/>
                    </a:solidFill>
                    <a:round/>
                    <a:headEnd/>
                    <a:tailEnd/>
                  </a:ln>
                </p:spPr>
                <p:txBody>
                  <a:bodyPr/>
                  <a:lstStyle/>
                  <a:p>
                    <a:endParaRPr lang="de-DE"/>
                  </a:p>
                </p:txBody>
              </p:sp>
              <p:sp>
                <p:nvSpPr>
                  <p:cNvPr id="307432" name="Freeform 232"/>
                  <p:cNvSpPr>
                    <a:spLocks/>
                  </p:cNvSpPr>
                  <p:nvPr/>
                </p:nvSpPr>
                <p:spPr bwMode="auto">
                  <a:xfrm>
                    <a:off x="1203" y="1277"/>
                    <a:ext cx="89" cy="131"/>
                  </a:xfrm>
                  <a:custGeom>
                    <a:avLst/>
                    <a:gdLst/>
                    <a:ahLst/>
                    <a:cxnLst>
                      <a:cxn ang="0">
                        <a:pos x="88" y="130"/>
                      </a:cxn>
                      <a:cxn ang="0">
                        <a:pos x="88" y="86"/>
                      </a:cxn>
                      <a:cxn ang="0">
                        <a:pos x="0" y="0"/>
                      </a:cxn>
                      <a:cxn ang="0">
                        <a:pos x="0" y="44"/>
                      </a:cxn>
                      <a:cxn ang="0">
                        <a:pos x="88" y="130"/>
                      </a:cxn>
                    </a:cxnLst>
                    <a:rect l="0" t="0" r="r" b="b"/>
                    <a:pathLst>
                      <a:path w="89" h="131">
                        <a:moveTo>
                          <a:pt x="88" y="130"/>
                        </a:moveTo>
                        <a:lnTo>
                          <a:pt x="88" y="86"/>
                        </a:lnTo>
                        <a:lnTo>
                          <a:pt x="0" y="0"/>
                        </a:lnTo>
                        <a:lnTo>
                          <a:pt x="0" y="44"/>
                        </a:lnTo>
                        <a:lnTo>
                          <a:pt x="88" y="130"/>
                        </a:lnTo>
                      </a:path>
                    </a:pathLst>
                  </a:custGeom>
                  <a:noFill/>
                  <a:ln w="12700" cap="rnd">
                    <a:solidFill>
                      <a:srgbClr val="FFFFFF"/>
                    </a:solidFill>
                    <a:round/>
                    <a:headEnd/>
                    <a:tailEnd/>
                  </a:ln>
                </p:spPr>
                <p:txBody>
                  <a:bodyPr/>
                  <a:lstStyle/>
                  <a:p>
                    <a:endParaRPr lang="de-DE"/>
                  </a:p>
                </p:txBody>
              </p:sp>
            </p:grpSp>
          </p:grpSp>
          <p:grpSp>
            <p:nvGrpSpPr>
              <p:cNvPr id="307356" name="Group 233"/>
              <p:cNvGrpSpPr>
                <a:grpSpLocks/>
              </p:cNvGrpSpPr>
              <p:nvPr/>
            </p:nvGrpSpPr>
            <p:grpSpPr bwMode="auto">
              <a:xfrm>
                <a:off x="1203" y="1362"/>
                <a:ext cx="180" cy="218"/>
                <a:chOff x="1203" y="1362"/>
                <a:chExt cx="180" cy="218"/>
              </a:xfrm>
            </p:grpSpPr>
            <p:grpSp>
              <p:nvGrpSpPr>
                <p:cNvPr id="307359" name="Group 234"/>
                <p:cNvGrpSpPr>
                  <a:grpSpLocks/>
                </p:cNvGrpSpPr>
                <p:nvPr/>
              </p:nvGrpSpPr>
              <p:grpSpPr bwMode="auto">
                <a:xfrm>
                  <a:off x="1203" y="1448"/>
                  <a:ext cx="180" cy="132"/>
                  <a:chOff x="1203" y="1448"/>
                  <a:chExt cx="180" cy="132"/>
                </a:xfrm>
              </p:grpSpPr>
              <p:sp>
                <p:nvSpPr>
                  <p:cNvPr id="307435" name="Freeform 235"/>
                  <p:cNvSpPr>
                    <a:spLocks/>
                  </p:cNvSpPr>
                  <p:nvPr/>
                </p:nvSpPr>
                <p:spPr bwMode="auto">
                  <a:xfrm>
                    <a:off x="1291" y="1448"/>
                    <a:ext cx="92" cy="132"/>
                  </a:xfrm>
                  <a:custGeom>
                    <a:avLst/>
                    <a:gdLst/>
                    <a:ahLst/>
                    <a:cxnLst>
                      <a:cxn ang="0">
                        <a:pos x="91" y="0"/>
                      </a:cxn>
                      <a:cxn ang="0">
                        <a:pos x="91" y="44"/>
                      </a:cxn>
                      <a:cxn ang="0">
                        <a:pos x="0" y="131"/>
                      </a:cxn>
                      <a:cxn ang="0">
                        <a:pos x="0" y="87"/>
                      </a:cxn>
                      <a:cxn ang="0">
                        <a:pos x="91" y="0"/>
                      </a:cxn>
                    </a:cxnLst>
                    <a:rect l="0" t="0" r="r" b="b"/>
                    <a:pathLst>
                      <a:path w="92" h="132">
                        <a:moveTo>
                          <a:pt x="91" y="0"/>
                        </a:moveTo>
                        <a:lnTo>
                          <a:pt x="91" y="44"/>
                        </a:lnTo>
                        <a:lnTo>
                          <a:pt x="0" y="131"/>
                        </a:lnTo>
                        <a:lnTo>
                          <a:pt x="0" y="87"/>
                        </a:lnTo>
                        <a:lnTo>
                          <a:pt x="91" y="0"/>
                        </a:lnTo>
                      </a:path>
                    </a:pathLst>
                  </a:custGeom>
                  <a:noFill/>
                  <a:ln w="12700" cap="rnd">
                    <a:solidFill>
                      <a:srgbClr val="FFFFFF"/>
                    </a:solidFill>
                    <a:round/>
                    <a:headEnd/>
                    <a:tailEnd/>
                  </a:ln>
                </p:spPr>
                <p:txBody>
                  <a:bodyPr/>
                  <a:lstStyle/>
                  <a:p>
                    <a:endParaRPr lang="de-DE"/>
                  </a:p>
                </p:txBody>
              </p:sp>
              <p:sp>
                <p:nvSpPr>
                  <p:cNvPr id="307436" name="Freeform 236"/>
                  <p:cNvSpPr>
                    <a:spLocks/>
                  </p:cNvSpPr>
                  <p:nvPr/>
                </p:nvSpPr>
                <p:spPr bwMode="auto">
                  <a:xfrm>
                    <a:off x="1203" y="1448"/>
                    <a:ext cx="88" cy="132"/>
                  </a:xfrm>
                  <a:custGeom>
                    <a:avLst/>
                    <a:gdLst/>
                    <a:ahLst/>
                    <a:cxnLst>
                      <a:cxn ang="0">
                        <a:pos x="0" y="0"/>
                      </a:cxn>
                      <a:cxn ang="0">
                        <a:pos x="0" y="44"/>
                      </a:cxn>
                      <a:cxn ang="0">
                        <a:pos x="87" y="131"/>
                      </a:cxn>
                      <a:cxn ang="0">
                        <a:pos x="87" y="87"/>
                      </a:cxn>
                      <a:cxn ang="0">
                        <a:pos x="0" y="0"/>
                      </a:cxn>
                    </a:cxnLst>
                    <a:rect l="0" t="0" r="r" b="b"/>
                    <a:pathLst>
                      <a:path w="88" h="132">
                        <a:moveTo>
                          <a:pt x="0" y="0"/>
                        </a:moveTo>
                        <a:lnTo>
                          <a:pt x="0" y="44"/>
                        </a:lnTo>
                        <a:lnTo>
                          <a:pt x="87" y="131"/>
                        </a:lnTo>
                        <a:lnTo>
                          <a:pt x="87" y="87"/>
                        </a:lnTo>
                        <a:lnTo>
                          <a:pt x="0" y="0"/>
                        </a:lnTo>
                      </a:path>
                    </a:pathLst>
                  </a:custGeom>
                  <a:noFill/>
                  <a:ln w="12700" cap="rnd">
                    <a:solidFill>
                      <a:srgbClr val="FFFFFF"/>
                    </a:solidFill>
                    <a:round/>
                    <a:headEnd/>
                    <a:tailEnd/>
                  </a:ln>
                </p:spPr>
                <p:txBody>
                  <a:bodyPr/>
                  <a:lstStyle/>
                  <a:p>
                    <a:endParaRPr lang="de-DE"/>
                  </a:p>
                </p:txBody>
              </p:sp>
            </p:grpSp>
            <p:grpSp>
              <p:nvGrpSpPr>
                <p:cNvPr id="307360" name="Group 237"/>
                <p:cNvGrpSpPr>
                  <a:grpSpLocks/>
                </p:cNvGrpSpPr>
                <p:nvPr/>
              </p:nvGrpSpPr>
              <p:grpSpPr bwMode="auto">
                <a:xfrm>
                  <a:off x="1203" y="1362"/>
                  <a:ext cx="180" cy="132"/>
                  <a:chOff x="1203" y="1362"/>
                  <a:chExt cx="180" cy="132"/>
                </a:xfrm>
              </p:grpSpPr>
              <p:sp>
                <p:nvSpPr>
                  <p:cNvPr id="307438" name="Freeform 238"/>
                  <p:cNvSpPr>
                    <a:spLocks/>
                  </p:cNvSpPr>
                  <p:nvPr/>
                </p:nvSpPr>
                <p:spPr bwMode="auto">
                  <a:xfrm>
                    <a:off x="1203" y="1362"/>
                    <a:ext cx="88" cy="132"/>
                  </a:xfrm>
                  <a:custGeom>
                    <a:avLst/>
                    <a:gdLst/>
                    <a:ahLst/>
                    <a:cxnLst>
                      <a:cxn ang="0">
                        <a:pos x="0" y="131"/>
                      </a:cxn>
                      <a:cxn ang="0">
                        <a:pos x="0" y="87"/>
                      </a:cxn>
                      <a:cxn ang="0">
                        <a:pos x="87" y="0"/>
                      </a:cxn>
                      <a:cxn ang="0">
                        <a:pos x="87" y="44"/>
                      </a:cxn>
                      <a:cxn ang="0">
                        <a:pos x="0" y="131"/>
                      </a:cxn>
                    </a:cxnLst>
                    <a:rect l="0" t="0" r="r" b="b"/>
                    <a:pathLst>
                      <a:path w="88" h="132">
                        <a:moveTo>
                          <a:pt x="0" y="131"/>
                        </a:moveTo>
                        <a:lnTo>
                          <a:pt x="0" y="87"/>
                        </a:lnTo>
                        <a:lnTo>
                          <a:pt x="87" y="0"/>
                        </a:lnTo>
                        <a:lnTo>
                          <a:pt x="87" y="44"/>
                        </a:lnTo>
                        <a:lnTo>
                          <a:pt x="0" y="131"/>
                        </a:lnTo>
                      </a:path>
                    </a:pathLst>
                  </a:custGeom>
                  <a:noFill/>
                  <a:ln w="12700" cap="rnd">
                    <a:solidFill>
                      <a:srgbClr val="FFFFFF"/>
                    </a:solidFill>
                    <a:round/>
                    <a:headEnd/>
                    <a:tailEnd/>
                  </a:ln>
                </p:spPr>
                <p:txBody>
                  <a:bodyPr/>
                  <a:lstStyle/>
                  <a:p>
                    <a:endParaRPr lang="de-DE"/>
                  </a:p>
                </p:txBody>
              </p:sp>
              <p:sp>
                <p:nvSpPr>
                  <p:cNvPr id="307439" name="Freeform 239"/>
                  <p:cNvSpPr>
                    <a:spLocks/>
                  </p:cNvSpPr>
                  <p:nvPr/>
                </p:nvSpPr>
                <p:spPr bwMode="auto">
                  <a:xfrm>
                    <a:off x="1291" y="1362"/>
                    <a:ext cx="92" cy="132"/>
                  </a:xfrm>
                  <a:custGeom>
                    <a:avLst/>
                    <a:gdLst/>
                    <a:ahLst/>
                    <a:cxnLst>
                      <a:cxn ang="0">
                        <a:pos x="91" y="131"/>
                      </a:cxn>
                      <a:cxn ang="0">
                        <a:pos x="91" y="87"/>
                      </a:cxn>
                      <a:cxn ang="0">
                        <a:pos x="0" y="0"/>
                      </a:cxn>
                      <a:cxn ang="0">
                        <a:pos x="0" y="44"/>
                      </a:cxn>
                      <a:cxn ang="0">
                        <a:pos x="91" y="131"/>
                      </a:cxn>
                    </a:cxnLst>
                    <a:rect l="0" t="0" r="r" b="b"/>
                    <a:pathLst>
                      <a:path w="92" h="132">
                        <a:moveTo>
                          <a:pt x="91" y="131"/>
                        </a:moveTo>
                        <a:lnTo>
                          <a:pt x="91" y="87"/>
                        </a:lnTo>
                        <a:lnTo>
                          <a:pt x="0" y="0"/>
                        </a:lnTo>
                        <a:lnTo>
                          <a:pt x="0" y="44"/>
                        </a:lnTo>
                        <a:lnTo>
                          <a:pt x="91" y="131"/>
                        </a:lnTo>
                      </a:path>
                    </a:pathLst>
                  </a:custGeom>
                  <a:noFill/>
                  <a:ln w="12700" cap="rnd">
                    <a:solidFill>
                      <a:srgbClr val="FFFFFF"/>
                    </a:solidFill>
                    <a:round/>
                    <a:headEnd/>
                    <a:tailEnd/>
                  </a:ln>
                </p:spPr>
                <p:txBody>
                  <a:bodyPr/>
                  <a:lstStyle/>
                  <a:p>
                    <a:endParaRPr lang="de-DE"/>
                  </a:p>
                </p:txBody>
              </p:sp>
            </p:grpSp>
          </p:grpSp>
          <p:grpSp>
            <p:nvGrpSpPr>
              <p:cNvPr id="307363" name="Group 240"/>
              <p:cNvGrpSpPr>
                <a:grpSpLocks/>
              </p:cNvGrpSpPr>
              <p:nvPr/>
            </p:nvGrpSpPr>
            <p:grpSpPr bwMode="auto">
              <a:xfrm>
                <a:off x="1290" y="1448"/>
                <a:ext cx="179" cy="216"/>
                <a:chOff x="1290" y="1448"/>
                <a:chExt cx="179" cy="216"/>
              </a:xfrm>
            </p:grpSpPr>
            <p:grpSp>
              <p:nvGrpSpPr>
                <p:cNvPr id="307366" name="Group 241"/>
                <p:cNvGrpSpPr>
                  <a:grpSpLocks/>
                </p:cNvGrpSpPr>
                <p:nvPr/>
              </p:nvGrpSpPr>
              <p:grpSpPr bwMode="auto">
                <a:xfrm>
                  <a:off x="1290" y="1533"/>
                  <a:ext cx="179" cy="131"/>
                  <a:chOff x="1290" y="1533"/>
                  <a:chExt cx="179" cy="131"/>
                </a:xfrm>
              </p:grpSpPr>
              <p:sp>
                <p:nvSpPr>
                  <p:cNvPr id="307442" name="Freeform 242"/>
                  <p:cNvSpPr>
                    <a:spLocks/>
                  </p:cNvSpPr>
                  <p:nvPr/>
                </p:nvSpPr>
                <p:spPr bwMode="auto">
                  <a:xfrm>
                    <a:off x="1382" y="1533"/>
                    <a:ext cx="87" cy="131"/>
                  </a:xfrm>
                  <a:custGeom>
                    <a:avLst/>
                    <a:gdLst/>
                    <a:ahLst/>
                    <a:cxnLst>
                      <a:cxn ang="0">
                        <a:pos x="86" y="0"/>
                      </a:cxn>
                      <a:cxn ang="0">
                        <a:pos x="86" y="44"/>
                      </a:cxn>
                      <a:cxn ang="0">
                        <a:pos x="0" y="130"/>
                      </a:cxn>
                      <a:cxn ang="0">
                        <a:pos x="0" y="86"/>
                      </a:cxn>
                      <a:cxn ang="0">
                        <a:pos x="86" y="0"/>
                      </a:cxn>
                    </a:cxnLst>
                    <a:rect l="0" t="0" r="r" b="b"/>
                    <a:pathLst>
                      <a:path w="87" h="131">
                        <a:moveTo>
                          <a:pt x="86" y="0"/>
                        </a:moveTo>
                        <a:lnTo>
                          <a:pt x="86" y="44"/>
                        </a:lnTo>
                        <a:lnTo>
                          <a:pt x="0" y="130"/>
                        </a:lnTo>
                        <a:lnTo>
                          <a:pt x="0" y="86"/>
                        </a:lnTo>
                        <a:lnTo>
                          <a:pt x="86" y="0"/>
                        </a:lnTo>
                      </a:path>
                    </a:pathLst>
                  </a:custGeom>
                  <a:noFill/>
                  <a:ln w="12700" cap="rnd">
                    <a:solidFill>
                      <a:srgbClr val="FFFFFF"/>
                    </a:solidFill>
                    <a:round/>
                    <a:headEnd/>
                    <a:tailEnd/>
                  </a:ln>
                </p:spPr>
                <p:txBody>
                  <a:bodyPr/>
                  <a:lstStyle/>
                  <a:p>
                    <a:endParaRPr lang="de-DE"/>
                  </a:p>
                </p:txBody>
              </p:sp>
              <p:sp>
                <p:nvSpPr>
                  <p:cNvPr id="307443" name="Freeform 243"/>
                  <p:cNvSpPr>
                    <a:spLocks/>
                  </p:cNvSpPr>
                  <p:nvPr/>
                </p:nvSpPr>
                <p:spPr bwMode="auto">
                  <a:xfrm>
                    <a:off x="1290" y="1533"/>
                    <a:ext cx="92" cy="131"/>
                  </a:xfrm>
                  <a:custGeom>
                    <a:avLst/>
                    <a:gdLst/>
                    <a:ahLst/>
                    <a:cxnLst>
                      <a:cxn ang="0">
                        <a:pos x="0" y="0"/>
                      </a:cxn>
                      <a:cxn ang="0">
                        <a:pos x="0" y="44"/>
                      </a:cxn>
                      <a:cxn ang="0">
                        <a:pos x="91" y="130"/>
                      </a:cxn>
                      <a:cxn ang="0">
                        <a:pos x="91" y="86"/>
                      </a:cxn>
                      <a:cxn ang="0">
                        <a:pos x="0" y="0"/>
                      </a:cxn>
                    </a:cxnLst>
                    <a:rect l="0" t="0" r="r" b="b"/>
                    <a:pathLst>
                      <a:path w="92" h="131">
                        <a:moveTo>
                          <a:pt x="0" y="0"/>
                        </a:moveTo>
                        <a:lnTo>
                          <a:pt x="0" y="44"/>
                        </a:lnTo>
                        <a:lnTo>
                          <a:pt x="91" y="130"/>
                        </a:lnTo>
                        <a:lnTo>
                          <a:pt x="91" y="86"/>
                        </a:lnTo>
                        <a:lnTo>
                          <a:pt x="0" y="0"/>
                        </a:lnTo>
                      </a:path>
                    </a:pathLst>
                  </a:custGeom>
                  <a:noFill/>
                  <a:ln w="12700" cap="rnd">
                    <a:solidFill>
                      <a:srgbClr val="FFFFFF"/>
                    </a:solidFill>
                    <a:round/>
                    <a:headEnd/>
                    <a:tailEnd/>
                  </a:ln>
                </p:spPr>
                <p:txBody>
                  <a:bodyPr/>
                  <a:lstStyle/>
                  <a:p>
                    <a:endParaRPr lang="de-DE"/>
                  </a:p>
                </p:txBody>
              </p:sp>
            </p:grpSp>
            <p:grpSp>
              <p:nvGrpSpPr>
                <p:cNvPr id="307367" name="Group 244"/>
                <p:cNvGrpSpPr>
                  <a:grpSpLocks/>
                </p:cNvGrpSpPr>
                <p:nvPr/>
              </p:nvGrpSpPr>
              <p:grpSpPr bwMode="auto">
                <a:xfrm>
                  <a:off x="1290" y="1448"/>
                  <a:ext cx="179" cy="132"/>
                  <a:chOff x="1290" y="1448"/>
                  <a:chExt cx="179" cy="132"/>
                </a:xfrm>
              </p:grpSpPr>
              <p:sp>
                <p:nvSpPr>
                  <p:cNvPr id="307445" name="Freeform 245"/>
                  <p:cNvSpPr>
                    <a:spLocks/>
                  </p:cNvSpPr>
                  <p:nvPr/>
                </p:nvSpPr>
                <p:spPr bwMode="auto">
                  <a:xfrm>
                    <a:off x="1290" y="1448"/>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FFFFFF"/>
                    </a:solidFill>
                    <a:round/>
                    <a:headEnd/>
                    <a:tailEnd/>
                  </a:ln>
                </p:spPr>
                <p:txBody>
                  <a:bodyPr/>
                  <a:lstStyle/>
                  <a:p>
                    <a:endParaRPr lang="de-DE"/>
                  </a:p>
                </p:txBody>
              </p:sp>
              <p:sp>
                <p:nvSpPr>
                  <p:cNvPr id="307446" name="Freeform 246"/>
                  <p:cNvSpPr>
                    <a:spLocks/>
                  </p:cNvSpPr>
                  <p:nvPr/>
                </p:nvSpPr>
                <p:spPr bwMode="auto">
                  <a:xfrm>
                    <a:off x="1382" y="1448"/>
                    <a:ext cx="87" cy="132"/>
                  </a:xfrm>
                  <a:custGeom>
                    <a:avLst/>
                    <a:gdLst/>
                    <a:ahLst/>
                    <a:cxnLst>
                      <a:cxn ang="0">
                        <a:pos x="86" y="131"/>
                      </a:cxn>
                      <a:cxn ang="0">
                        <a:pos x="86" y="87"/>
                      </a:cxn>
                      <a:cxn ang="0">
                        <a:pos x="0" y="0"/>
                      </a:cxn>
                      <a:cxn ang="0">
                        <a:pos x="0" y="44"/>
                      </a:cxn>
                      <a:cxn ang="0">
                        <a:pos x="86" y="131"/>
                      </a:cxn>
                    </a:cxnLst>
                    <a:rect l="0" t="0" r="r" b="b"/>
                    <a:pathLst>
                      <a:path w="87" h="132">
                        <a:moveTo>
                          <a:pt x="86" y="131"/>
                        </a:moveTo>
                        <a:lnTo>
                          <a:pt x="86" y="87"/>
                        </a:lnTo>
                        <a:lnTo>
                          <a:pt x="0" y="0"/>
                        </a:lnTo>
                        <a:lnTo>
                          <a:pt x="0" y="44"/>
                        </a:lnTo>
                        <a:lnTo>
                          <a:pt x="86" y="131"/>
                        </a:lnTo>
                      </a:path>
                    </a:pathLst>
                  </a:custGeom>
                  <a:noFill/>
                  <a:ln w="12700" cap="rnd">
                    <a:solidFill>
                      <a:srgbClr val="FFFFFF"/>
                    </a:solidFill>
                    <a:round/>
                    <a:headEnd/>
                    <a:tailEnd/>
                  </a:ln>
                </p:spPr>
                <p:txBody>
                  <a:bodyPr/>
                  <a:lstStyle/>
                  <a:p>
                    <a:endParaRPr lang="de-DE"/>
                  </a:p>
                </p:txBody>
              </p:sp>
            </p:grpSp>
          </p:grpSp>
          <p:grpSp>
            <p:nvGrpSpPr>
              <p:cNvPr id="307370" name="Group 247"/>
              <p:cNvGrpSpPr>
                <a:grpSpLocks/>
              </p:cNvGrpSpPr>
              <p:nvPr/>
            </p:nvGrpSpPr>
            <p:grpSpPr bwMode="auto">
              <a:xfrm>
                <a:off x="411" y="1615"/>
                <a:ext cx="179" cy="218"/>
                <a:chOff x="411" y="1615"/>
                <a:chExt cx="179" cy="218"/>
              </a:xfrm>
            </p:grpSpPr>
            <p:grpSp>
              <p:nvGrpSpPr>
                <p:cNvPr id="307373" name="Group 248"/>
                <p:cNvGrpSpPr>
                  <a:grpSpLocks/>
                </p:cNvGrpSpPr>
                <p:nvPr/>
              </p:nvGrpSpPr>
              <p:grpSpPr bwMode="auto">
                <a:xfrm>
                  <a:off x="411" y="1704"/>
                  <a:ext cx="179" cy="129"/>
                  <a:chOff x="411" y="1704"/>
                  <a:chExt cx="179" cy="129"/>
                </a:xfrm>
              </p:grpSpPr>
              <p:sp>
                <p:nvSpPr>
                  <p:cNvPr id="307449" name="Freeform 249"/>
                  <p:cNvSpPr>
                    <a:spLocks/>
                  </p:cNvSpPr>
                  <p:nvPr/>
                </p:nvSpPr>
                <p:spPr bwMode="auto">
                  <a:xfrm>
                    <a:off x="499" y="1704"/>
                    <a:ext cx="91" cy="129"/>
                  </a:xfrm>
                  <a:custGeom>
                    <a:avLst/>
                    <a:gdLst/>
                    <a:ahLst/>
                    <a:cxnLst>
                      <a:cxn ang="0">
                        <a:pos x="90" y="0"/>
                      </a:cxn>
                      <a:cxn ang="0">
                        <a:pos x="90" y="43"/>
                      </a:cxn>
                      <a:cxn ang="0">
                        <a:pos x="0" y="128"/>
                      </a:cxn>
                      <a:cxn ang="0">
                        <a:pos x="0" y="85"/>
                      </a:cxn>
                      <a:cxn ang="0">
                        <a:pos x="90" y="0"/>
                      </a:cxn>
                    </a:cxnLst>
                    <a:rect l="0" t="0" r="r" b="b"/>
                    <a:pathLst>
                      <a:path w="91" h="129">
                        <a:moveTo>
                          <a:pt x="90" y="0"/>
                        </a:moveTo>
                        <a:lnTo>
                          <a:pt x="90" y="43"/>
                        </a:lnTo>
                        <a:lnTo>
                          <a:pt x="0" y="128"/>
                        </a:lnTo>
                        <a:lnTo>
                          <a:pt x="0" y="85"/>
                        </a:lnTo>
                        <a:lnTo>
                          <a:pt x="90" y="0"/>
                        </a:lnTo>
                      </a:path>
                    </a:pathLst>
                  </a:custGeom>
                  <a:noFill/>
                  <a:ln w="12700" cap="rnd">
                    <a:solidFill>
                      <a:srgbClr val="FFFFFF"/>
                    </a:solidFill>
                    <a:round/>
                    <a:headEnd/>
                    <a:tailEnd/>
                  </a:ln>
                </p:spPr>
                <p:txBody>
                  <a:bodyPr/>
                  <a:lstStyle/>
                  <a:p>
                    <a:endParaRPr lang="de-DE"/>
                  </a:p>
                </p:txBody>
              </p:sp>
              <p:sp>
                <p:nvSpPr>
                  <p:cNvPr id="307450" name="Freeform 250"/>
                  <p:cNvSpPr>
                    <a:spLocks/>
                  </p:cNvSpPr>
                  <p:nvPr/>
                </p:nvSpPr>
                <p:spPr bwMode="auto">
                  <a:xfrm>
                    <a:off x="411" y="1704"/>
                    <a:ext cx="89" cy="129"/>
                  </a:xfrm>
                  <a:custGeom>
                    <a:avLst/>
                    <a:gdLst/>
                    <a:ahLst/>
                    <a:cxnLst>
                      <a:cxn ang="0">
                        <a:pos x="0" y="0"/>
                      </a:cxn>
                      <a:cxn ang="0">
                        <a:pos x="0" y="43"/>
                      </a:cxn>
                      <a:cxn ang="0">
                        <a:pos x="88" y="128"/>
                      </a:cxn>
                      <a:cxn ang="0">
                        <a:pos x="88" y="85"/>
                      </a:cxn>
                      <a:cxn ang="0">
                        <a:pos x="0" y="0"/>
                      </a:cxn>
                    </a:cxnLst>
                    <a:rect l="0" t="0" r="r" b="b"/>
                    <a:pathLst>
                      <a:path w="89" h="129">
                        <a:moveTo>
                          <a:pt x="0" y="0"/>
                        </a:moveTo>
                        <a:lnTo>
                          <a:pt x="0" y="43"/>
                        </a:lnTo>
                        <a:lnTo>
                          <a:pt x="88" y="128"/>
                        </a:lnTo>
                        <a:lnTo>
                          <a:pt x="88" y="85"/>
                        </a:lnTo>
                        <a:lnTo>
                          <a:pt x="0" y="0"/>
                        </a:lnTo>
                      </a:path>
                    </a:pathLst>
                  </a:custGeom>
                  <a:noFill/>
                  <a:ln w="12700" cap="rnd">
                    <a:solidFill>
                      <a:srgbClr val="FFFFFF"/>
                    </a:solidFill>
                    <a:round/>
                    <a:headEnd/>
                    <a:tailEnd/>
                  </a:ln>
                </p:spPr>
                <p:txBody>
                  <a:bodyPr/>
                  <a:lstStyle/>
                  <a:p>
                    <a:endParaRPr lang="de-DE"/>
                  </a:p>
                </p:txBody>
              </p:sp>
            </p:grpSp>
            <p:grpSp>
              <p:nvGrpSpPr>
                <p:cNvPr id="307374" name="Group 251"/>
                <p:cNvGrpSpPr>
                  <a:grpSpLocks/>
                </p:cNvGrpSpPr>
                <p:nvPr/>
              </p:nvGrpSpPr>
              <p:grpSpPr bwMode="auto">
                <a:xfrm>
                  <a:off x="411" y="1615"/>
                  <a:ext cx="179" cy="132"/>
                  <a:chOff x="411" y="1615"/>
                  <a:chExt cx="179" cy="132"/>
                </a:xfrm>
              </p:grpSpPr>
              <p:sp>
                <p:nvSpPr>
                  <p:cNvPr id="307452" name="Freeform 252"/>
                  <p:cNvSpPr>
                    <a:spLocks/>
                  </p:cNvSpPr>
                  <p:nvPr/>
                </p:nvSpPr>
                <p:spPr bwMode="auto">
                  <a:xfrm>
                    <a:off x="411" y="1615"/>
                    <a:ext cx="89" cy="132"/>
                  </a:xfrm>
                  <a:custGeom>
                    <a:avLst/>
                    <a:gdLst/>
                    <a:ahLst/>
                    <a:cxnLst>
                      <a:cxn ang="0">
                        <a:pos x="0" y="131"/>
                      </a:cxn>
                      <a:cxn ang="0">
                        <a:pos x="0" y="87"/>
                      </a:cxn>
                      <a:cxn ang="0">
                        <a:pos x="88" y="0"/>
                      </a:cxn>
                      <a:cxn ang="0">
                        <a:pos x="88" y="44"/>
                      </a:cxn>
                      <a:cxn ang="0">
                        <a:pos x="0" y="131"/>
                      </a:cxn>
                    </a:cxnLst>
                    <a:rect l="0" t="0" r="r" b="b"/>
                    <a:pathLst>
                      <a:path w="89" h="132">
                        <a:moveTo>
                          <a:pt x="0" y="131"/>
                        </a:moveTo>
                        <a:lnTo>
                          <a:pt x="0" y="87"/>
                        </a:lnTo>
                        <a:lnTo>
                          <a:pt x="88" y="0"/>
                        </a:lnTo>
                        <a:lnTo>
                          <a:pt x="88" y="44"/>
                        </a:lnTo>
                        <a:lnTo>
                          <a:pt x="0" y="131"/>
                        </a:lnTo>
                      </a:path>
                    </a:pathLst>
                  </a:custGeom>
                  <a:noFill/>
                  <a:ln w="12700" cap="rnd">
                    <a:solidFill>
                      <a:srgbClr val="FFFFFF"/>
                    </a:solidFill>
                    <a:round/>
                    <a:headEnd/>
                    <a:tailEnd/>
                  </a:ln>
                </p:spPr>
                <p:txBody>
                  <a:bodyPr/>
                  <a:lstStyle/>
                  <a:p>
                    <a:endParaRPr lang="de-DE"/>
                  </a:p>
                </p:txBody>
              </p:sp>
              <p:sp>
                <p:nvSpPr>
                  <p:cNvPr id="307453" name="Freeform 253"/>
                  <p:cNvSpPr>
                    <a:spLocks/>
                  </p:cNvSpPr>
                  <p:nvPr/>
                </p:nvSpPr>
                <p:spPr bwMode="auto">
                  <a:xfrm>
                    <a:off x="499" y="1615"/>
                    <a:ext cx="91" cy="132"/>
                  </a:xfrm>
                  <a:custGeom>
                    <a:avLst/>
                    <a:gdLst/>
                    <a:ahLst/>
                    <a:cxnLst>
                      <a:cxn ang="0">
                        <a:pos x="90" y="131"/>
                      </a:cxn>
                      <a:cxn ang="0">
                        <a:pos x="90" y="87"/>
                      </a:cxn>
                      <a:cxn ang="0">
                        <a:pos x="0" y="0"/>
                      </a:cxn>
                      <a:cxn ang="0">
                        <a:pos x="0" y="44"/>
                      </a:cxn>
                      <a:cxn ang="0">
                        <a:pos x="90" y="131"/>
                      </a:cxn>
                    </a:cxnLst>
                    <a:rect l="0" t="0" r="r" b="b"/>
                    <a:pathLst>
                      <a:path w="91" h="132">
                        <a:moveTo>
                          <a:pt x="90" y="131"/>
                        </a:moveTo>
                        <a:lnTo>
                          <a:pt x="90" y="87"/>
                        </a:lnTo>
                        <a:lnTo>
                          <a:pt x="0" y="0"/>
                        </a:lnTo>
                        <a:lnTo>
                          <a:pt x="0" y="44"/>
                        </a:lnTo>
                        <a:lnTo>
                          <a:pt x="90" y="131"/>
                        </a:lnTo>
                      </a:path>
                    </a:pathLst>
                  </a:custGeom>
                  <a:noFill/>
                  <a:ln w="12700" cap="rnd">
                    <a:solidFill>
                      <a:srgbClr val="FFFFFF"/>
                    </a:solidFill>
                    <a:round/>
                    <a:headEnd/>
                    <a:tailEnd/>
                  </a:ln>
                </p:spPr>
                <p:txBody>
                  <a:bodyPr/>
                  <a:lstStyle/>
                  <a:p>
                    <a:endParaRPr lang="de-DE"/>
                  </a:p>
                </p:txBody>
              </p:sp>
            </p:grpSp>
          </p:grpSp>
          <p:grpSp>
            <p:nvGrpSpPr>
              <p:cNvPr id="307377" name="Group 254"/>
              <p:cNvGrpSpPr>
                <a:grpSpLocks/>
              </p:cNvGrpSpPr>
              <p:nvPr/>
            </p:nvGrpSpPr>
            <p:grpSpPr bwMode="auto">
              <a:xfrm>
                <a:off x="1290" y="1621"/>
                <a:ext cx="179" cy="212"/>
                <a:chOff x="1290" y="1621"/>
                <a:chExt cx="179" cy="212"/>
              </a:xfrm>
            </p:grpSpPr>
            <p:grpSp>
              <p:nvGrpSpPr>
                <p:cNvPr id="307380" name="Group 255"/>
                <p:cNvGrpSpPr>
                  <a:grpSpLocks/>
                </p:cNvGrpSpPr>
                <p:nvPr/>
              </p:nvGrpSpPr>
              <p:grpSpPr bwMode="auto">
                <a:xfrm>
                  <a:off x="1290" y="1704"/>
                  <a:ext cx="179" cy="129"/>
                  <a:chOff x="1290" y="1704"/>
                  <a:chExt cx="179" cy="129"/>
                </a:xfrm>
              </p:grpSpPr>
              <p:sp>
                <p:nvSpPr>
                  <p:cNvPr id="307456" name="Freeform 256"/>
                  <p:cNvSpPr>
                    <a:spLocks/>
                  </p:cNvSpPr>
                  <p:nvPr/>
                </p:nvSpPr>
                <p:spPr bwMode="auto">
                  <a:xfrm>
                    <a:off x="1382" y="1704"/>
                    <a:ext cx="87" cy="129"/>
                  </a:xfrm>
                  <a:custGeom>
                    <a:avLst/>
                    <a:gdLst/>
                    <a:ahLst/>
                    <a:cxnLst>
                      <a:cxn ang="0">
                        <a:pos x="86" y="0"/>
                      </a:cxn>
                      <a:cxn ang="0">
                        <a:pos x="86" y="43"/>
                      </a:cxn>
                      <a:cxn ang="0">
                        <a:pos x="0" y="128"/>
                      </a:cxn>
                      <a:cxn ang="0">
                        <a:pos x="0" y="85"/>
                      </a:cxn>
                      <a:cxn ang="0">
                        <a:pos x="86" y="0"/>
                      </a:cxn>
                    </a:cxnLst>
                    <a:rect l="0" t="0" r="r" b="b"/>
                    <a:pathLst>
                      <a:path w="87" h="129">
                        <a:moveTo>
                          <a:pt x="86" y="0"/>
                        </a:moveTo>
                        <a:lnTo>
                          <a:pt x="86" y="43"/>
                        </a:lnTo>
                        <a:lnTo>
                          <a:pt x="0" y="128"/>
                        </a:lnTo>
                        <a:lnTo>
                          <a:pt x="0" y="85"/>
                        </a:lnTo>
                        <a:lnTo>
                          <a:pt x="86" y="0"/>
                        </a:lnTo>
                      </a:path>
                    </a:pathLst>
                  </a:custGeom>
                  <a:noFill/>
                  <a:ln w="12700" cap="rnd">
                    <a:solidFill>
                      <a:srgbClr val="FFFFFF"/>
                    </a:solidFill>
                    <a:round/>
                    <a:headEnd/>
                    <a:tailEnd/>
                  </a:ln>
                </p:spPr>
                <p:txBody>
                  <a:bodyPr/>
                  <a:lstStyle/>
                  <a:p>
                    <a:endParaRPr lang="de-DE"/>
                  </a:p>
                </p:txBody>
              </p:sp>
              <p:sp>
                <p:nvSpPr>
                  <p:cNvPr id="307457" name="Freeform 257"/>
                  <p:cNvSpPr>
                    <a:spLocks/>
                  </p:cNvSpPr>
                  <p:nvPr/>
                </p:nvSpPr>
                <p:spPr bwMode="auto">
                  <a:xfrm>
                    <a:off x="1290" y="1704"/>
                    <a:ext cx="92" cy="129"/>
                  </a:xfrm>
                  <a:custGeom>
                    <a:avLst/>
                    <a:gdLst/>
                    <a:ahLst/>
                    <a:cxnLst>
                      <a:cxn ang="0">
                        <a:pos x="0" y="0"/>
                      </a:cxn>
                      <a:cxn ang="0">
                        <a:pos x="0" y="43"/>
                      </a:cxn>
                      <a:cxn ang="0">
                        <a:pos x="91" y="128"/>
                      </a:cxn>
                      <a:cxn ang="0">
                        <a:pos x="91" y="85"/>
                      </a:cxn>
                      <a:cxn ang="0">
                        <a:pos x="0" y="0"/>
                      </a:cxn>
                    </a:cxnLst>
                    <a:rect l="0" t="0" r="r" b="b"/>
                    <a:pathLst>
                      <a:path w="92" h="129">
                        <a:moveTo>
                          <a:pt x="0" y="0"/>
                        </a:moveTo>
                        <a:lnTo>
                          <a:pt x="0" y="43"/>
                        </a:lnTo>
                        <a:lnTo>
                          <a:pt x="91" y="128"/>
                        </a:lnTo>
                        <a:lnTo>
                          <a:pt x="91" y="85"/>
                        </a:lnTo>
                        <a:lnTo>
                          <a:pt x="0" y="0"/>
                        </a:lnTo>
                      </a:path>
                    </a:pathLst>
                  </a:custGeom>
                  <a:noFill/>
                  <a:ln w="12700" cap="rnd">
                    <a:solidFill>
                      <a:srgbClr val="FFFFFF"/>
                    </a:solidFill>
                    <a:round/>
                    <a:headEnd/>
                    <a:tailEnd/>
                  </a:ln>
                </p:spPr>
                <p:txBody>
                  <a:bodyPr/>
                  <a:lstStyle/>
                  <a:p>
                    <a:endParaRPr lang="de-DE"/>
                  </a:p>
                </p:txBody>
              </p:sp>
            </p:grpSp>
            <p:grpSp>
              <p:nvGrpSpPr>
                <p:cNvPr id="307381" name="Group 258"/>
                <p:cNvGrpSpPr>
                  <a:grpSpLocks/>
                </p:cNvGrpSpPr>
                <p:nvPr/>
              </p:nvGrpSpPr>
              <p:grpSpPr bwMode="auto">
                <a:xfrm>
                  <a:off x="1290" y="1621"/>
                  <a:ext cx="179" cy="128"/>
                  <a:chOff x="1290" y="1621"/>
                  <a:chExt cx="179" cy="128"/>
                </a:xfrm>
              </p:grpSpPr>
              <p:sp>
                <p:nvSpPr>
                  <p:cNvPr id="307459" name="Freeform 259"/>
                  <p:cNvSpPr>
                    <a:spLocks/>
                  </p:cNvSpPr>
                  <p:nvPr/>
                </p:nvSpPr>
                <p:spPr bwMode="auto">
                  <a:xfrm>
                    <a:off x="1290" y="1621"/>
                    <a:ext cx="92" cy="128"/>
                  </a:xfrm>
                  <a:custGeom>
                    <a:avLst/>
                    <a:gdLst/>
                    <a:ahLst/>
                    <a:cxnLst>
                      <a:cxn ang="0">
                        <a:pos x="0" y="127"/>
                      </a:cxn>
                      <a:cxn ang="0">
                        <a:pos x="0" y="84"/>
                      </a:cxn>
                      <a:cxn ang="0">
                        <a:pos x="91" y="0"/>
                      </a:cxn>
                      <a:cxn ang="0">
                        <a:pos x="91" y="43"/>
                      </a:cxn>
                      <a:cxn ang="0">
                        <a:pos x="0" y="127"/>
                      </a:cxn>
                    </a:cxnLst>
                    <a:rect l="0" t="0" r="r" b="b"/>
                    <a:pathLst>
                      <a:path w="92" h="128">
                        <a:moveTo>
                          <a:pt x="0" y="127"/>
                        </a:moveTo>
                        <a:lnTo>
                          <a:pt x="0" y="84"/>
                        </a:lnTo>
                        <a:lnTo>
                          <a:pt x="91" y="0"/>
                        </a:lnTo>
                        <a:lnTo>
                          <a:pt x="91" y="43"/>
                        </a:lnTo>
                        <a:lnTo>
                          <a:pt x="0" y="127"/>
                        </a:lnTo>
                      </a:path>
                    </a:pathLst>
                  </a:custGeom>
                  <a:noFill/>
                  <a:ln w="12700" cap="rnd">
                    <a:solidFill>
                      <a:srgbClr val="FFFFFF"/>
                    </a:solidFill>
                    <a:round/>
                    <a:headEnd/>
                    <a:tailEnd/>
                  </a:ln>
                </p:spPr>
                <p:txBody>
                  <a:bodyPr/>
                  <a:lstStyle/>
                  <a:p>
                    <a:endParaRPr lang="de-DE"/>
                  </a:p>
                </p:txBody>
              </p:sp>
              <p:sp>
                <p:nvSpPr>
                  <p:cNvPr id="307460" name="Freeform 260"/>
                  <p:cNvSpPr>
                    <a:spLocks/>
                  </p:cNvSpPr>
                  <p:nvPr/>
                </p:nvSpPr>
                <p:spPr bwMode="auto">
                  <a:xfrm>
                    <a:off x="1382" y="1621"/>
                    <a:ext cx="87" cy="128"/>
                  </a:xfrm>
                  <a:custGeom>
                    <a:avLst/>
                    <a:gdLst/>
                    <a:ahLst/>
                    <a:cxnLst>
                      <a:cxn ang="0">
                        <a:pos x="86" y="127"/>
                      </a:cxn>
                      <a:cxn ang="0">
                        <a:pos x="86" y="84"/>
                      </a:cxn>
                      <a:cxn ang="0">
                        <a:pos x="0" y="0"/>
                      </a:cxn>
                      <a:cxn ang="0">
                        <a:pos x="0" y="43"/>
                      </a:cxn>
                      <a:cxn ang="0">
                        <a:pos x="86" y="127"/>
                      </a:cxn>
                    </a:cxnLst>
                    <a:rect l="0" t="0" r="r" b="b"/>
                    <a:pathLst>
                      <a:path w="87" h="128">
                        <a:moveTo>
                          <a:pt x="86" y="127"/>
                        </a:moveTo>
                        <a:lnTo>
                          <a:pt x="86" y="84"/>
                        </a:lnTo>
                        <a:lnTo>
                          <a:pt x="0" y="0"/>
                        </a:lnTo>
                        <a:lnTo>
                          <a:pt x="0" y="43"/>
                        </a:lnTo>
                        <a:lnTo>
                          <a:pt x="86" y="127"/>
                        </a:lnTo>
                      </a:path>
                    </a:pathLst>
                  </a:custGeom>
                  <a:noFill/>
                  <a:ln w="12700" cap="rnd">
                    <a:solidFill>
                      <a:srgbClr val="FFFFFF"/>
                    </a:solidFill>
                    <a:round/>
                    <a:headEnd/>
                    <a:tailEnd/>
                  </a:ln>
                </p:spPr>
                <p:txBody>
                  <a:bodyPr/>
                  <a:lstStyle/>
                  <a:p>
                    <a:endParaRPr lang="de-DE"/>
                  </a:p>
                </p:txBody>
              </p:sp>
            </p:grpSp>
          </p:grpSp>
          <p:grpSp>
            <p:nvGrpSpPr>
              <p:cNvPr id="307384" name="Group 261"/>
              <p:cNvGrpSpPr>
                <a:grpSpLocks/>
              </p:cNvGrpSpPr>
              <p:nvPr/>
            </p:nvGrpSpPr>
            <p:grpSpPr bwMode="auto">
              <a:xfrm>
                <a:off x="1290" y="1789"/>
                <a:ext cx="179" cy="216"/>
                <a:chOff x="1290" y="1789"/>
                <a:chExt cx="179" cy="216"/>
              </a:xfrm>
            </p:grpSpPr>
            <p:grpSp>
              <p:nvGrpSpPr>
                <p:cNvPr id="307390" name="Group 262"/>
                <p:cNvGrpSpPr>
                  <a:grpSpLocks/>
                </p:cNvGrpSpPr>
                <p:nvPr/>
              </p:nvGrpSpPr>
              <p:grpSpPr bwMode="auto">
                <a:xfrm>
                  <a:off x="1290" y="1874"/>
                  <a:ext cx="179" cy="131"/>
                  <a:chOff x="1290" y="1874"/>
                  <a:chExt cx="179" cy="131"/>
                </a:xfrm>
              </p:grpSpPr>
              <p:sp>
                <p:nvSpPr>
                  <p:cNvPr id="307463" name="Freeform 263"/>
                  <p:cNvSpPr>
                    <a:spLocks/>
                  </p:cNvSpPr>
                  <p:nvPr/>
                </p:nvSpPr>
                <p:spPr bwMode="auto">
                  <a:xfrm>
                    <a:off x="1382" y="1874"/>
                    <a:ext cx="87" cy="131"/>
                  </a:xfrm>
                  <a:custGeom>
                    <a:avLst/>
                    <a:gdLst/>
                    <a:ahLst/>
                    <a:cxnLst>
                      <a:cxn ang="0">
                        <a:pos x="86" y="0"/>
                      </a:cxn>
                      <a:cxn ang="0">
                        <a:pos x="86" y="44"/>
                      </a:cxn>
                      <a:cxn ang="0">
                        <a:pos x="0" y="130"/>
                      </a:cxn>
                      <a:cxn ang="0">
                        <a:pos x="0" y="86"/>
                      </a:cxn>
                      <a:cxn ang="0">
                        <a:pos x="86" y="0"/>
                      </a:cxn>
                    </a:cxnLst>
                    <a:rect l="0" t="0" r="r" b="b"/>
                    <a:pathLst>
                      <a:path w="87" h="131">
                        <a:moveTo>
                          <a:pt x="86" y="0"/>
                        </a:moveTo>
                        <a:lnTo>
                          <a:pt x="86" y="44"/>
                        </a:lnTo>
                        <a:lnTo>
                          <a:pt x="0" y="130"/>
                        </a:lnTo>
                        <a:lnTo>
                          <a:pt x="0" y="86"/>
                        </a:lnTo>
                        <a:lnTo>
                          <a:pt x="86" y="0"/>
                        </a:lnTo>
                      </a:path>
                    </a:pathLst>
                  </a:custGeom>
                  <a:noFill/>
                  <a:ln w="12700" cap="rnd">
                    <a:solidFill>
                      <a:srgbClr val="FFFFFF"/>
                    </a:solidFill>
                    <a:round/>
                    <a:headEnd/>
                    <a:tailEnd/>
                  </a:ln>
                </p:spPr>
                <p:txBody>
                  <a:bodyPr/>
                  <a:lstStyle/>
                  <a:p>
                    <a:endParaRPr lang="de-DE"/>
                  </a:p>
                </p:txBody>
              </p:sp>
              <p:sp>
                <p:nvSpPr>
                  <p:cNvPr id="307464" name="Freeform 264"/>
                  <p:cNvSpPr>
                    <a:spLocks/>
                  </p:cNvSpPr>
                  <p:nvPr/>
                </p:nvSpPr>
                <p:spPr bwMode="auto">
                  <a:xfrm>
                    <a:off x="1290" y="1874"/>
                    <a:ext cx="92" cy="131"/>
                  </a:xfrm>
                  <a:custGeom>
                    <a:avLst/>
                    <a:gdLst/>
                    <a:ahLst/>
                    <a:cxnLst>
                      <a:cxn ang="0">
                        <a:pos x="0" y="0"/>
                      </a:cxn>
                      <a:cxn ang="0">
                        <a:pos x="0" y="44"/>
                      </a:cxn>
                      <a:cxn ang="0">
                        <a:pos x="91" y="130"/>
                      </a:cxn>
                      <a:cxn ang="0">
                        <a:pos x="91" y="86"/>
                      </a:cxn>
                      <a:cxn ang="0">
                        <a:pos x="0" y="0"/>
                      </a:cxn>
                    </a:cxnLst>
                    <a:rect l="0" t="0" r="r" b="b"/>
                    <a:pathLst>
                      <a:path w="92" h="131">
                        <a:moveTo>
                          <a:pt x="0" y="0"/>
                        </a:moveTo>
                        <a:lnTo>
                          <a:pt x="0" y="44"/>
                        </a:lnTo>
                        <a:lnTo>
                          <a:pt x="91" y="130"/>
                        </a:lnTo>
                        <a:lnTo>
                          <a:pt x="91" y="86"/>
                        </a:lnTo>
                        <a:lnTo>
                          <a:pt x="0" y="0"/>
                        </a:lnTo>
                      </a:path>
                    </a:pathLst>
                  </a:custGeom>
                  <a:noFill/>
                  <a:ln w="12700" cap="rnd">
                    <a:solidFill>
                      <a:srgbClr val="FFFFFF"/>
                    </a:solidFill>
                    <a:round/>
                    <a:headEnd/>
                    <a:tailEnd/>
                  </a:ln>
                </p:spPr>
                <p:txBody>
                  <a:bodyPr/>
                  <a:lstStyle/>
                  <a:p>
                    <a:endParaRPr lang="de-DE"/>
                  </a:p>
                </p:txBody>
              </p:sp>
            </p:grpSp>
            <p:grpSp>
              <p:nvGrpSpPr>
                <p:cNvPr id="307391" name="Group 265"/>
                <p:cNvGrpSpPr>
                  <a:grpSpLocks/>
                </p:cNvGrpSpPr>
                <p:nvPr/>
              </p:nvGrpSpPr>
              <p:grpSpPr bwMode="auto">
                <a:xfrm>
                  <a:off x="1290" y="1789"/>
                  <a:ext cx="179" cy="132"/>
                  <a:chOff x="1290" y="1789"/>
                  <a:chExt cx="179" cy="132"/>
                </a:xfrm>
              </p:grpSpPr>
              <p:sp>
                <p:nvSpPr>
                  <p:cNvPr id="307466" name="Freeform 266"/>
                  <p:cNvSpPr>
                    <a:spLocks/>
                  </p:cNvSpPr>
                  <p:nvPr/>
                </p:nvSpPr>
                <p:spPr bwMode="auto">
                  <a:xfrm>
                    <a:off x="1290" y="1789"/>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FFFFFF"/>
                    </a:solidFill>
                    <a:round/>
                    <a:headEnd/>
                    <a:tailEnd/>
                  </a:ln>
                </p:spPr>
                <p:txBody>
                  <a:bodyPr/>
                  <a:lstStyle/>
                  <a:p>
                    <a:endParaRPr lang="de-DE"/>
                  </a:p>
                </p:txBody>
              </p:sp>
              <p:sp>
                <p:nvSpPr>
                  <p:cNvPr id="307467" name="Freeform 267"/>
                  <p:cNvSpPr>
                    <a:spLocks/>
                  </p:cNvSpPr>
                  <p:nvPr/>
                </p:nvSpPr>
                <p:spPr bwMode="auto">
                  <a:xfrm>
                    <a:off x="1382" y="1789"/>
                    <a:ext cx="87" cy="132"/>
                  </a:xfrm>
                  <a:custGeom>
                    <a:avLst/>
                    <a:gdLst/>
                    <a:ahLst/>
                    <a:cxnLst>
                      <a:cxn ang="0">
                        <a:pos x="86" y="131"/>
                      </a:cxn>
                      <a:cxn ang="0">
                        <a:pos x="86" y="87"/>
                      </a:cxn>
                      <a:cxn ang="0">
                        <a:pos x="0" y="0"/>
                      </a:cxn>
                      <a:cxn ang="0">
                        <a:pos x="0" y="44"/>
                      </a:cxn>
                      <a:cxn ang="0">
                        <a:pos x="86" y="131"/>
                      </a:cxn>
                    </a:cxnLst>
                    <a:rect l="0" t="0" r="r" b="b"/>
                    <a:pathLst>
                      <a:path w="87" h="132">
                        <a:moveTo>
                          <a:pt x="86" y="131"/>
                        </a:moveTo>
                        <a:lnTo>
                          <a:pt x="86" y="87"/>
                        </a:lnTo>
                        <a:lnTo>
                          <a:pt x="0" y="0"/>
                        </a:lnTo>
                        <a:lnTo>
                          <a:pt x="0" y="44"/>
                        </a:lnTo>
                        <a:lnTo>
                          <a:pt x="86" y="131"/>
                        </a:lnTo>
                      </a:path>
                    </a:pathLst>
                  </a:custGeom>
                  <a:noFill/>
                  <a:ln w="12700" cap="rnd">
                    <a:solidFill>
                      <a:srgbClr val="FFFFFF"/>
                    </a:solidFill>
                    <a:round/>
                    <a:headEnd/>
                    <a:tailEnd/>
                  </a:ln>
                </p:spPr>
                <p:txBody>
                  <a:bodyPr/>
                  <a:lstStyle/>
                  <a:p>
                    <a:endParaRPr lang="de-DE"/>
                  </a:p>
                </p:txBody>
              </p:sp>
            </p:grpSp>
          </p:grpSp>
          <p:grpSp>
            <p:nvGrpSpPr>
              <p:cNvPr id="307392" name="Group 268"/>
              <p:cNvGrpSpPr>
                <a:grpSpLocks/>
              </p:cNvGrpSpPr>
              <p:nvPr/>
            </p:nvGrpSpPr>
            <p:grpSpPr bwMode="auto">
              <a:xfrm>
                <a:off x="1203" y="1874"/>
                <a:ext cx="180" cy="217"/>
                <a:chOff x="1203" y="1874"/>
                <a:chExt cx="180" cy="217"/>
              </a:xfrm>
            </p:grpSpPr>
            <p:grpSp>
              <p:nvGrpSpPr>
                <p:cNvPr id="307395" name="Group 269"/>
                <p:cNvGrpSpPr>
                  <a:grpSpLocks/>
                </p:cNvGrpSpPr>
                <p:nvPr/>
              </p:nvGrpSpPr>
              <p:grpSpPr bwMode="auto">
                <a:xfrm>
                  <a:off x="1203" y="1959"/>
                  <a:ext cx="180" cy="132"/>
                  <a:chOff x="1203" y="1959"/>
                  <a:chExt cx="180" cy="132"/>
                </a:xfrm>
              </p:grpSpPr>
              <p:sp>
                <p:nvSpPr>
                  <p:cNvPr id="307470" name="Freeform 270"/>
                  <p:cNvSpPr>
                    <a:spLocks/>
                  </p:cNvSpPr>
                  <p:nvPr/>
                </p:nvSpPr>
                <p:spPr bwMode="auto">
                  <a:xfrm>
                    <a:off x="1291" y="1959"/>
                    <a:ext cx="92" cy="132"/>
                  </a:xfrm>
                  <a:custGeom>
                    <a:avLst/>
                    <a:gdLst/>
                    <a:ahLst/>
                    <a:cxnLst>
                      <a:cxn ang="0">
                        <a:pos x="91" y="0"/>
                      </a:cxn>
                      <a:cxn ang="0">
                        <a:pos x="91" y="44"/>
                      </a:cxn>
                      <a:cxn ang="0">
                        <a:pos x="0" y="131"/>
                      </a:cxn>
                      <a:cxn ang="0">
                        <a:pos x="0" y="87"/>
                      </a:cxn>
                      <a:cxn ang="0">
                        <a:pos x="91" y="0"/>
                      </a:cxn>
                    </a:cxnLst>
                    <a:rect l="0" t="0" r="r" b="b"/>
                    <a:pathLst>
                      <a:path w="92" h="132">
                        <a:moveTo>
                          <a:pt x="91" y="0"/>
                        </a:moveTo>
                        <a:lnTo>
                          <a:pt x="91" y="44"/>
                        </a:lnTo>
                        <a:lnTo>
                          <a:pt x="0" y="131"/>
                        </a:lnTo>
                        <a:lnTo>
                          <a:pt x="0" y="87"/>
                        </a:lnTo>
                        <a:lnTo>
                          <a:pt x="91" y="0"/>
                        </a:lnTo>
                      </a:path>
                    </a:pathLst>
                  </a:custGeom>
                  <a:noFill/>
                  <a:ln w="12700" cap="rnd">
                    <a:solidFill>
                      <a:srgbClr val="FFFFFF"/>
                    </a:solidFill>
                    <a:round/>
                    <a:headEnd/>
                    <a:tailEnd/>
                  </a:ln>
                </p:spPr>
                <p:txBody>
                  <a:bodyPr/>
                  <a:lstStyle/>
                  <a:p>
                    <a:endParaRPr lang="de-DE"/>
                  </a:p>
                </p:txBody>
              </p:sp>
              <p:sp>
                <p:nvSpPr>
                  <p:cNvPr id="307471" name="Freeform 271"/>
                  <p:cNvSpPr>
                    <a:spLocks/>
                  </p:cNvSpPr>
                  <p:nvPr/>
                </p:nvSpPr>
                <p:spPr bwMode="auto">
                  <a:xfrm>
                    <a:off x="1203" y="1959"/>
                    <a:ext cx="88" cy="132"/>
                  </a:xfrm>
                  <a:custGeom>
                    <a:avLst/>
                    <a:gdLst/>
                    <a:ahLst/>
                    <a:cxnLst>
                      <a:cxn ang="0">
                        <a:pos x="0" y="0"/>
                      </a:cxn>
                      <a:cxn ang="0">
                        <a:pos x="0" y="44"/>
                      </a:cxn>
                      <a:cxn ang="0">
                        <a:pos x="87" y="131"/>
                      </a:cxn>
                      <a:cxn ang="0">
                        <a:pos x="87" y="87"/>
                      </a:cxn>
                      <a:cxn ang="0">
                        <a:pos x="0" y="0"/>
                      </a:cxn>
                    </a:cxnLst>
                    <a:rect l="0" t="0" r="r" b="b"/>
                    <a:pathLst>
                      <a:path w="88" h="132">
                        <a:moveTo>
                          <a:pt x="0" y="0"/>
                        </a:moveTo>
                        <a:lnTo>
                          <a:pt x="0" y="44"/>
                        </a:lnTo>
                        <a:lnTo>
                          <a:pt x="87" y="131"/>
                        </a:lnTo>
                        <a:lnTo>
                          <a:pt x="87" y="87"/>
                        </a:lnTo>
                        <a:lnTo>
                          <a:pt x="0" y="0"/>
                        </a:lnTo>
                      </a:path>
                    </a:pathLst>
                  </a:custGeom>
                  <a:noFill/>
                  <a:ln w="12700" cap="rnd">
                    <a:solidFill>
                      <a:srgbClr val="FFFFFF"/>
                    </a:solidFill>
                    <a:round/>
                    <a:headEnd/>
                    <a:tailEnd/>
                  </a:ln>
                </p:spPr>
                <p:txBody>
                  <a:bodyPr/>
                  <a:lstStyle/>
                  <a:p>
                    <a:endParaRPr lang="de-DE"/>
                  </a:p>
                </p:txBody>
              </p:sp>
            </p:grpSp>
            <p:grpSp>
              <p:nvGrpSpPr>
                <p:cNvPr id="307398" name="Group 272"/>
                <p:cNvGrpSpPr>
                  <a:grpSpLocks/>
                </p:cNvGrpSpPr>
                <p:nvPr/>
              </p:nvGrpSpPr>
              <p:grpSpPr bwMode="auto">
                <a:xfrm>
                  <a:off x="1203" y="1874"/>
                  <a:ext cx="180" cy="131"/>
                  <a:chOff x="1203" y="1874"/>
                  <a:chExt cx="180" cy="131"/>
                </a:xfrm>
              </p:grpSpPr>
              <p:sp>
                <p:nvSpPr>
                  <p:cNvPr id="307473" name="Freeform 273"/>
                  <p:cNvSpPr>
                    <a:spLocks/>
                  </p:cNvSpPr>
                  <p:nvPr/>
                </p:nvSpPr>
                <p:spPr bwMode="auto">
                  <a:xfrm>
                    <a:off x="1203" y="1874"/>
                    <a:ext cx="88" cy="131"/>
                  </a:xfrm>
                  <a:custGeom>
                    <a:avLst/>
                    <a:gdLst/>
                    <a:ahLst/>
                    <a:cxnLst>
                      <a:cxn ang="0">
                        <a:pos x="0" y="130"/>
                      </a:cxn>
                      <a:cxn ang="0">
                        <a:pos x="0" y="86"/>
                      </a:cxn>
                      <a:cxn ang="0">
                        <a:pos x="87" y="0"/>
                      </a:cxn>
                      <a:cxn ang="0">
                        <a:pos x="87" y="44"/>
                      </a:cxn>
                      <a:cxn ang="0">
                        <a:pos x="0" y="130"/>
                      </a:cxn>
                    </a:cxnLst>
                    <a:rect l="0" t="0" r="r" b="b"/>
                    <a:pathLst>
                      <a:path w="88" h="131">
                        <a:moveTo>
                          <a:pt x="0" y="130"/>
                        </a:moveTo>
                        <a:lnTo>
                          <a:pt x="0" y="86"/>
                        </a:lnTo>
                        <a:lnTo>
                          <a:pt x="87" y="0"/>
                        </a:lnTo>
                        <a:lnTo>
                          <a:pt x="87" y="44"/>
                        </a:lnTo>
                        <a:lnTo>
                          <a:pt x="0" y="130"/>
                        </a:lnTo>
                      </a:path>
                    </a:pathLst>
                  </a:custGeom>
                  <a:noFill/>
                  <a:ln w="12700" cap="rnd">
                    <a:solidFill>
                      <a:srgbClr val="FFFFFF"/>
                    </a:solidFill>
                    <a:round/>
                    <a:headEnd/>
                    <a:tailEnd/>
                  </a:ln>
                </p:spPr>
                <p:txBody>
                  <a:bodyPr/>
                  <a:lstStyle/>
                  <a:p>
                    <a:endParaRPr lang="de-DE"/>
                  </a:p>
                </p:txBody>
              </p:sp>
              <p:sp>
                <p:nvSpPr>
                  <p:cNvPr id="307474" name="Freeform 274"/>
                  <p:cNvSpPr>
                    <a:spLocks/>
                  </p:cNvSpPr>
                  <p:nvPr/>
                </p:nvSpPr>
                <p:spPr bwMode="auto">
                  <a:xfrm>
                    <a:off x="1291" y="1874"/>
                    <a:ext cx="92" cy="131"/>
                  </a:xfrm>
                  <a:custGeom>
                    <a:avLst/>
                    <a:gdLst/>
                    <a:ahLst/>
                    <a:cxnLst>
                      <a:cxn ang="0">
                        <a:pos x="91" y="130"/>
                      </a:cxn>
                      <a:cxn ang="0">
                        <a:pos x="91" y="86"/>
                      </a:cxn>
                      <a:cxn ang="0">
                        <a:pos x="0" y="0"/>
                      </a:cxn>
                      <a:cxn ang="0">
                        <a:pos x="0" y="44"/>
                      </a:cxn>
                      <a:cxn ang="0">
                        <a:pos x="91" y="130"/>
                      </a:cxn>
                    </a:cxnLst>
                    <a:rect l="0" t="0" r="r" b="b"/>
                    <a:pathLst>
                      <a:path w="92" h="131">
                        <a:moveTo>
                          <a:pt x="91" y="130"/>
                        </a:moveTo>
                        <a:lnTo>
                          <a:pt x="91" y="86"/>
                        </a:lnTo>
                        <a:lnTo>
                          <a:pt x="0" y="0"/>
                        </a:lnTo>
                        <a:lnTo>
                          <a:pt x="0" y="44"/>
                        </a:lnTo>
                        <a:lnTo>
                          <a:pt x="91" y="130"/>
                        </a:lnTo>
                      </a:path>
                    </a:pathLst>
                  </a:custGeom>
                  <a:noFill/>
                  <a:ln w="12700" cap="rnd">
                    <a:solidFill>
                      <a:srgbClr val="FFFFFF"/>
                    </a:solidFill>
                    <a:round/>
                    <a:headEnd/>
                    <a:tailEnd/>
                  </a:ln>
                </p:spPr>
                <p:txBody>
                  <a:bodyPr/>
                  <a:lstStyle/>
                  <a:p>
                    <a:endParaRPr lang="de-DE"/>
                  </a:p>
                </p:txBody>
              </p:sp>
            </p:grpSp>
          </p:grpSp>
          <p:grpSp>
            <p:nvGrpSpPr>
              <p:cNvPr id="307399" name="Group 275"/>
              <p:cNvGrpSpPr>
                <a:grpSpLocks/>
              </p:cNvGrpSpPr>
              <p:nvPr/>
            </p:nvGrpSpPr>
            <p:grpSpPr bwMode="auto">
              <a:xfrm>
                <a:off x="1117" y="1958"/>
                <a:ext cx="180" cy="216"/>
                <a:chOff x="1117" y="1958"/>
                <a:chExt cx="180" cy="216"/>
              </a:xfrm>
            </p:grpSpPr>
            <p:grpSp>
              <p:nvGrpSpPr>
                <p:cNvPr id="307402" name="Group 276"/>
                <p:cNvGrpSpPr>
                  <a:grpSpLocks/>
                </p:cNvGrpSpPr>
                <p:nvPr/>
              </p:nvGrpSpPr>
              <p:grpSpPr bwMode="auto">
                <a:xfrm>
                  <a:off x="1117" y="2044"/>
                  <a:ext cx="180" cy="130"/>
                  <a:chOff x="1117" y="2044"/>
                  <a:chExt cx="180" cy="130"/>
                </a:xfrm>
              </p:grpSpPr>
              <p:sp>
                <p:nvSpPr>
                  <p:cNvPr id="307477" name="Freeform 277"/>
                  <p:cNvSpPr>
                    <a:spLocks/>
                  </p:cNvSpPr>
                  <p:nvPr/>
                </p:nvSpPr>
                <p:spPr bwMode="auto">
                  <a:xfrm>
                    <a:off x="1206" y="2044"/>
                    <a:ext cx="91" cy="130"/>
                  </a:xfrm>
                  <a:custGeom>
                    <a:avLst/>
                    <a:gdLst/>
                    <a:ahLst/>
                    <a:cxnLst>
                      <a:cxn ang="0">
                        <a:pos x="90" y="0"/>
                      </a:cxn>
                      <a:cxn ang="0">
                        <a:pos x="90" y="44"/>
                      </a:cxn>
                      <a:cxn ang="0">
                        <a:pos x="0" y="129"/>
                      </a:cxn>
                      <a:cxn ang="0">
                        <a:pos x="0" y="85"/>
                      </a:cxn>
                      <a:cxn ang="0">
                        <a:pos x="90" y="0"/>
                      </a:cxn>
                    </a:cxnLst>
                    <a:rect l="0" t="0" r="r" b="b"/>
                    <a:pathLst>
                      <a:path w="91" h="130">
                        <a:moveTo>
                          <a:pt x="90" y="0"/>
                        </a:moveTo>
                        <a:lnTo>
                          <a:pt x="90" y="44"/>
                        </a:lnTo>
                        <a:lnTo>
                          <a:pt x="0" y="129"/>
                        </a:lnTo>
                        <a:lnTo>
                          <a:pt x="0" y="85"/>
                        </a:lnTo>
                        <a:lnTo>
                          <a:pt x="90" y="0"/>
                        </a:lnTo>
                      </a:path>
                    </a:pathLst>
                  </a:custGeom>
                  <a:noFill/>
                  <a:ln w="12700" cap="rnd">
                    <a:solidFill>
                      <a:srgbClr val="FFFFFF"/>
                    </a:solidFill>
                    <a:round/>
                    <a:headEnd/>
                    <a:tailEnd/>
                  </a:ln>
                </p:spPr>
                <p:txBody>
                  <a:bodyPr/>
                  <a:lstStyle/>
                  <a:p>
                    <a:endParaRPr lang="de-DE"/>
                  </a:p>
                </p:txBody>
              </p:sp>
              <p:sp>
                <p:nvSpPr>
                  <p:cNvPr id="307478" name="Freeform 278"/>
                  <p:cNvSpPr>
                    <a:spLocks/>
                  </p:cNvSpPr>
                  <p:nvPr/>
                </p:nvSpPr>
                <p:spPr bwMode="auto">
                  <a:xfrm>
                    <a:off x="1117" y="2044"/>
                    <a:ext cx="89" cy="130"/>
                  </a:xfrm>
                  <a:custGeom>
                    <a:avLst/>
                    <a:gdLst/>
                    <a:ahLst/>
                    <a:cxnLst>
                      <a:cxn ang="0">
                        <a:pos x="0" y="0"/>
                      </a:cxn>
                      <a:cxn ang="0">
                        <a:pos x="0" y="44"/>
                      </a:cxn>
                      <a:cxn ang="0">
                        <a:pos x="88" y="129"/>
                      </a:cxn>
                      <a:cxn ang="0">
                        <a:pos x="88" y="85"/>
                      </a:cxn>
                      <a:cxn ang="0">
                        <a:pos x="0" y="0"/>
                      </a:cxn>
                    </a:cxnLst>
                    <a:rect l="0" t="0" r="r" b="b"/>
                    <a:pathLst>
                      <a:path w="89" h="130">
                        <a:moveTo>
                          <a:pt x="0" y="0"/>
                        </a:moveTo>
                        <a:lnTo>
                          <a:pt x="0" y="44"/>
                        </a:lnTo>
                        <a:lnTo>
                          <a:pt x="88" y="129"/>
                        </a:lnTo>
                        <a:lnTo>
                          <a:pt x="88" y="85"/>
                        </a:lnTo>
                        <a:lnTo>
                          <a:pt x="0" y="0"/>
                        </a:lnTo>
                      </a:path>
                    </a:pathLst>
                  </a:custGeom>
                  <a:noFill/>
                  <a:ln w="12700" cap="rnd">
                    <a:solidFill>
                      <a:srgbClr val="FFFFFF"/>
                    </a:solidFill>
                    <a:round/>
                    <a:headEnd/>
                    <a:tailEnd/>
                  </a:ln>
                </p:spPr>
                <p:txBody>
                  <a:bodyPr/>
                  <a:lstStyle/>
                  <a:p>
                    <a:endParaRPr lang="de-DE"/>
                  </a:p>
                </p:txBody>
              </p:sp>
            </p:grpSp>
            <p:grpSp>
              <p:nvGrpSpPr>
                <p:cNvPr id="307405" name="Group 279"/>
                <p:cNvGrpSpPr>
                  <a:grpSpLocks/>
                </p:cNvGrpSpPr>
                <p:nvPr/>
              </p:nvGrpSpPr>
              <p:grpSpPr bwMode="auto">
                <a:xfrm>
                  <a:off x="1117" y="1958"/>
                  <a:ext cx="180" cy="130"/>
                  <a:chOff x="1117" y="1958"/>
                  <a:chExt cx="180" cy="130"/>
                </a:xfrm>
              </p:grpSpPr>
              <p:sp>
                <p:nvSpPr>
                  <p:cNvPr id="307480" name="Freeform 280"/>
                  <p:cNvSpPr>
                    <a:spLocks/>
                  </p:cNvSpPr>
                  <p:nvPr/>
                </p:nvSpPr>
                <p:spPr bwMode="auto">
                  <a:xfrm>
                    <a:off x="1117" y="1958"/>
                    <a:ext cx="89" cy="130"/>
                  </a:xfrm>
                  <a:custGeom>
                    <a:avLst/>
                    <a:gdLst/>
                    <a:ahLst/>
                    <a:cxnLst>
                      <a:cxn ang="0">
                        <a:pos x="0" y="129"/>
                      </a:cxn>
                      <a:cxn ang="0">
                        <a:pos x="0" y="85"/>
                      </a:cxn>
                      <a:cxn ang="0">
                        <a:pos x="88" y="0"/>
                      </a:cxn>
                      <a:cxn ang="0">
                        <a:pos x="88" y="44"/>
                      </a:cxn>
                      <a:cxn ang="0">
                        <a:pos x="0" y="129"/>
                      </a:cxn>
                    </a:cxnLst>
                    <a:rect l="0" t="0" r="r" b="b"/>
                    <a:pathLst>
                      <a:path w="89" h="130">
                        <a:moveTo>
                          <a:pt x="0" y="129"/>
                        </a:moveTo>
                        <a:lnTo>
                          <a:pt x="0" y="85"/>
                        </a:lnTo>
                        <a:lnTo>
                          <a:pt x="88" y="0"/>
                        </a:lnTo>
                        <a:lnTo>
                          <a:pt x="88" y="44"/>
                        </a:lnTo>
                        <a:lnTo>
                          <a:pt x="0" y="129"/>
                        </a:lnTo>
                      </a:path>
                    </a:pathLst>
                  </a:custGeom>
                  <a:noFill/>
                  <a:ln w="12700" cap="rnd">
                    <a:solidFill>
                      <a:srgbClr val="FFFFFF"/>
                    </a:solidFill>
                    <a:round/>
                    <a:headEnd/>
                    <a:tailEnd/>
                  </a:ln>
                </p:spPr>
                <p:txBody>
                  <a:bodyPr/>
                  <a:lstStyle/>
                  <a:p>
                    <a:endParaRPr lang="de-DE"/>
                  </a:p>
                </p:txBody>
              </p:sp>
              <p:sp>
                <p:nvSpPr>
                  <p:cNvPr id="307481" name="Freeform 281"/>
                  <p:cNvSpPr>
                    <a:spLocks/>
                  </p:cNvSpPr>
                  <p:nvPr/>
                </p:nvSpPr>
                <p:spPr bwMode="auto">
                  <a:xfrm>
                    <a:off x="1206" y="1958"/>
                    <a:ext cx="91" cy="130"/>
                  </a:xfrm>
                  <a:custGeom>
                    <a:avLst/>
                    <a:gdLst/>
                    <a:ahLst/>
                    <a:cxnLst>
                      <a:cxn ang="0">
                        <a:pos x="90" y="129"/>
                      </a:cxn>
                      <a:cxn ang="0">
                        <a:pos x="90" y="85"/>
                      </a:cxn>
                      <a:cxn ang="0">
                        <a:pos x="0" y="0"/>
                      </a:cxn>
                      <a:cxn ang="0">
                        <a:pos x="0" y="44"/>
                      </a:cxn>
                      <a:cxn ang="0">
                        <a:pos x="90" y="129"/>
                      </a:cxn>
                    </a:cxnLst>
                    <a:rect l="0" t="0" r="r" b="b"/>
                    <a:pathLst>
                      <a:path w="91" h="130">
                        <a:moveTo>
                          <a:pt x="90" y="129"/>
                        </a:moveTo>
                        <a:lnTo>
                          <a:pt x="90" y="85"/>
                        </a:lnTo>
                        <a:lnTo>
                          <a:pt x="0" y="0"/>
                        </a:lnTo>
                        <a:lnTo>
                          <a:pt x="0" y="44"/>
                        </a:lnTo>
                        <a:lnTo>
                          <a:pt x="90" y="129"/>
                        </a:lnTo>
                      </a:path>
                    </a:pathLst>
                  </a:custGeom>
                  <a:noFill/>
                  <a:ln w="12700" cap="rnd">
                    <a:solidFill>
                      <a:srgbClr val="FFFFFF"/>
                    </a:solidFill>
                    <a:round/>
                    <a:headEnd/>
                    <a:tailEnd/>
                  </a:ln>
                </p:spPr>
                <p:txBody>
                  <a:bodyPr/>
                  <a:lstStyle/>
                  <a:p>
                    <a:endParaRPr lang="de-DE"/>
                  </a:p>
                </p:txBody>
              </p:sp>
            </p:grpSp>
          </p:grpSp>
          <p:grpSp>
            <p:nvGrpSpPr>
              <p:cNvPr id="307406" name="Group 282"/>
              <p:cNvGrpSpPr>
                <a:grpSpLocks/>
              </p:cNvGrpSpPr>
              <p:nvPr/>
            </p:nvGrpSpPr>
            <p:grpSpPr bwMode="auto">
              <a:xfrm>
                <a:off x="406" y="1789"/>
                <a:ext cx="179" cy="216"/>
                <a:chOff x="406" y="1789"/>
                <a:chExt cx="179" cy="216"/>
              </a:xfrm>
            </p:grpSpPr>
            <p:grpSp>
              <p:nvGrpSpPr>
                <p:cNvPr id="307409" name="Group 283"/>
                <p:cNvGrpSpPr>
                  <a:grpSpLocks/>
                </p:cNvGrpSpPr>
                <p:nvPr/>
              </p:nvGrpSpPr>
              <p:grpSpPr bwMode="auto">
                <a:xfrm>
                  <a:off x="406" y="1874"/>
                  <a:ext cx="179" cy="131"/>
                  <a:chOff x="406" y="1874"/>
                  <a:chExt cx="179" cy="131"/>
                </a:xfrm>
              </p:grpSpPr>
              <p:sp>
                <p:nvSpPr>
                  <p:cNvPr id="307484" name="Freeform 284"/>
                  <p:cNvSpPr>
                    <a:spLocks/>
                  </p:cNvSpPr>
                  <p:nvPr/>
                </p:nvSpPr>
                <p:spPr bwMode="auto">
                  <a:xfrm>
                    <a:off x="493" y="1874"/>
                    <a:ext cx="92" cy="131"/>
                  </a:xfrm>
                  <a:custGeom>
                    <a:avLst/>
                    <a:gdLst/>
                    <a:ahLst/>
                    <a:cxnLst>
                      <a:cxn ang="0">
                        <a:pos x="91" y="0"/>
                      </a:cxn>
                      <a:cxn ang="0">
                        <a:pos x="91" y="44"/>
                      </a:cxn>
                      <a:cxn ang="0">
                        <a:pos x="0" y="130"/>
                      </a:cxn>
                      <a:cxn ang="0">
                        <a:pos x="0" y="86"/>
                      </a:cxn>
                      <a:cxn ang="0">
                        <a:pos x="91" y="0"/>
                      </a:cxn>
                    </a:cxnLst>
                    <a:rect l="0" t="0" r="r" b="b"/>
                    <a:pathLst>
                      <a:path w="92" h="131">
                        <a:moveTo>
                          <a:pt x="91" y="0"/>
                        </a:moveTo>
                        <a:lnTo>
                          <a:pt x="91" y="44"/>
                        </a:lnTo>
                        <a:lnTo>
                          <a:pt x="0" y="130"/>
                        </a:lnTo>
                        <a:lnTo>
                          <a:pt x="0" y="86"/>
                        </a:lnTo>
                        <a:lnTo>
                          <a:pt x="91" y="0"/>
                        </a:lnTo>
                      </a:path>
                    </a:pathLst>
                  </a:custGeom>
                  <a:noFill/>
                  <a:ln w="12700" cap="rnd">
                    <a:solidFill>
                      <a:srgbClr val="FFFFFF"/>
                    </a:solidFill>
                    <a:round/>
                    <a:headEnd/>
                    <a:tailEnd/>
                  </a:ln>
                </p:spPr>
                <p:txBody>
                  <a:bodyPr/>
                  <a:lstStyle/>
                  <a:p>
                    <a:endParaRPr lang="de-DE"/>
                  </a:p>
                </p:txBody>
              </p:sp>
              <p:sp>
                <p:nvSpPr>
                  <p:cNvPr id="307485" name="Freeform 285"/>
                  <p:cNvSpPr>
                    <a:spLocks/>
                  </p:cNvSpPr>
                  <p:nvPr/>
                </p:nvSpPr>
                <p:spPr bwMode="auto">
                  <a:xfrm>
                    <a:off x="406" y="1874"/>
                    <a:ext cx="87" cy="131"/>
                  </a:xfrm>
                  <a:custGeom>
                    <a:avLst/>
                    <a:gdLst/>
                    <a:ahLst/>
                    <a:cxnLst>
                      <a:cxn ang="0">
                        <a:pos x="0" y="0"/>
                      </a:cxn>
                      <a:cxn ang="0">
                        <a:pos x="0" y="44"/>
                      </a:cxn>
                      <a:cxn ang="0">
                        <a:pos x="86" y="130"/>
                      </a:cxn>
                      <a:cxn ang="0">
                        <a:pos x="86" y="86"/>
                      </a:cxn>
                      <a:cxn ang="0">
                        <a:pos x="0" y="0"/>
                      </a:cxn>
                    </a:cxnLst>
                    <a:rect l="0" t="0" r="r" b="b"/>
                    <a:pathLst>
                      <a:path w="87" h="131">
                        <a:moveTo>
                          <a:pt x="0" y="0"/>
                        </a:moveTo>
                        <a:lnTo>
                          <a:pt x="0" y="44"/>
                        </a:lnTo>
                        <a:lnTo>
                          <a:pt x="86" y="130"/>
                        </a:lnTo>
                        <a:lnTo>
                          <a:pt x="86" y="86"/>
                        </a:lnTo>
                        <a:lnTo>
                          <a:pt x="0" y="0"/>
                        </a:lnTo>
                      </a:path>
                    </a:pathLst>
                  </a:custGeom>
                  <a:noFill/>
                  <a:ln w="12700" cap="rnd">
                    <a:solidFill>
                      <a:srgbClr val="FFFFFF"/>
                    </a:solidFill>
                    <a:round/>
                    <a:headEnd/>
                    <a:tailEnd/>
                  </a:ln>
                </p:spPr>
                <p:txBody>
                  <a:bodyPr/>
                  <a:lstStyle/>
                  <a:p>
                    <a:endParaRPr lang="de-DE"/>
                  </a:p>
                </p:txBody>
              </p:sp>
            </p:grpSp>
            <p:grpSp>
              <p:nvGrpSpPr>
                <p:cNvPr id="307412" name="Group 286"/>
                <p:cNvGrpSpPr>
                  <a:grpSpLocks/>
                </p:cNvGrpSpPr>
                <p:nvPr/>
              </p:nvGrpSpPr>
              <p:grpSpPr bwMode="auto">
                <a:xfrm>
                  <a:off x="406" y="1789"/>
                  <a:ext cx="179" cy="132"/>
                  <a:chOff x="406" y="1789"/>
                  <a:chExt cx="179" cy="132"/>
                </a:xfrm>
              </p:grpSpPr>
              <p:sp>
                <p:nvSpPr>
                  <p:cNvPr id="307487" name="Freeform 287"/>
                  <p:cNvSpPr>
                    <a:spLocks/>
                  </p:cNvSpPr>
                  <p:nvPr/>
                </p:nvSpPr>
                <p:spPr bwMode="auto">
                  <a:xfrm>
                    <a:off x="406" y="1789"/>
                    <a:ext cx="87" cy="132"/>
                  </a:xfrm>
                  <a:custGeom>
                    <a:avLst/>
                    <a:gdLst/>
                    <a:ahLst/>
                    <a:cxnLst>
                      <a:cxn ang="0">
                        <a:pos x="0" y="131"/>
                      </a:cxn>
                      <a:cxn ang="0">
                        <a:pos x="0" y="87"/>
                      </a:cxn>
                      <a:cxn ang="0">
                        <a:pos x="86" y="0"/>
                      </a:cxn>
                      <a:cxn ang="0">
                        <a:pos x="86" y="44"/>
                      </a:cxn>
                      <a:cxn ang="0">
                        <a:pos x="0" y="131"/>
                      </a:cxn>
                    </a:cxnLst>
                    <a:rect l="0" t="0" r="r" b="b"/>
                    <a:pathLst>
                      <a:path w="87" h="132">
                        <a:moveTo>
                          <a:pt x="0" y="131"/>
                        </a:moveTo>
                        <a:lnTo>
                          <a:pt x="0" y="87"/>
                        </a:lnTo>
                        <a:lnTo>
                          <a:pt x="86" y="0"/>
                        </a:lnTo>
                        <a:lnTo>
                          <a:pt x="86" y="44"/>
                        </a:lnTo>
                        <a:lnTo>
                          <a:pt x="0" y="131"/>
                        </a:lnTo>
                      </a:path>
                    </a:pathLst>
                  </a:custGeom>
                  <a:noFill/>
                  <a:ln w="12700" cap="rnd">
                    <a:solidFill>
                      <a:srgbClr val="FFFFFF"/>
                    </a:solidFill>
                    <a:round/>
                    <a:headEnd/>
                    <a:tailEnd/>
                  </a:ln>
                </p:spPr>
                <p:txBody>
                  <a:bodyPr/>
                  <a:lstStyle/>
                  <a:p>
                    <a:endParaRPr lang="de-DE"/>
                  </a:p>
                </p:txBody>
              </p:sp>
              <p:sp>
                <p:nvSpPr>
                  <p:cNvPr id="307488" name="Freeform 288"/>
                  <p:cNvSpPr>
                    <a:spLocks/>
                  </p:cNvSpPr>
                  <p:nvPr/>
                </p:nvSpPr>
                <p:spPr bwMode="auto">
                  <a:xfrm>
                    <a:off x="493" y="1789"/>
                    <a:ext cx="92" cy="132"/>
                  </a:xfrm>
                  <a:custGeom>
                    <a:avLst/>
                    <a:gdLst/>
                    <a:ahLst/>
                    <a:cxnLst>
                      <a:cxn ang="0">
                        <a:pos x="91" y="131"/>
                      </a:cxn>
                      <a:cxn ang="0">
                        <a:pos x="91" y="87"/>
                      </a:cxn>
                      <a:cxn ang="0">
                        <a:pos x="0" y="0"/>
                      </a:cxn>
                      <a:cxn ang="0">
                        <a:pos x="0" y="44"/>
                      </a:cxn>
                      <a:cxn ang="0">
                        <a:pos x="91" y="131"/>
                      </a:cxn>
                    </a:cxnLst>
                    <a:rect l="0" t="0" r="r" b="b"/>
                    <a:pathLst>
                      <a:path w="92" h="132">
                        <a:moveTo>
                          <a:pt x="91" y="131"/>
                        </a:moveTo>
                        <a:lnTo>
                          <a:pt x="91" y="87"/>
                        </a:lnTo>
                        <a:lnTo>
                          <a:pt x="0" y="0"/>
                        </a:lnTo>
                        <a:lnTo>
                          <a:pt x="0" y="44"/>
                        </a:lnTo>
                        <a:lnTo>
                          <a:pt x="91" y="131"/>
                        </a:lnTo>
                      </a:path>
                    </a:pathLst>
                  </a:custGeom>
                  <a:noFill/>
                  <a:ln w="12700" cap="rnd">
                    <a:solidFill>
                      <a:srgbClr val="FFFFFF"/>
                    </a:solidFill>
                    <a:round/>
                    <a:headEnd/>
                    <a:tailEnd/>
                  </a:ln>
                </p:spPr>
                <p:txBody>
                  <a:bodyPr/>
                  <a:lstStyle/>
                  <a:p>
                    <a:endParaRPr lang="de-DE"/>
                  </a:p>
                </p:txBody>
              </p:sp>
            </p:grpSp>
          </p:grpSp>
          <p:grpSp>
            <p:nvGrpSpPr>
              <p:cNvPr id="307413" name="Group 289"/>
              <p:cNvGrpSpPr>
                <a:grpSpLocks/>
              </p:cNvGrpSpPr>
              <p:nvPr/>
            </p:nvGrpSpPr>
            <p:grpSpPr bwMode="auto">
              <a:xfrm>
                <a:off x="492" y="1874"/>
                <a:ext cx="180" cy="217"/>
                <a:chOff x="492" y="1874"/>
                <a:chExt cx="180" cy="217"/>
              </a:xfrm>
            </p:grpSpPr>
            <p:grpSp>
              <p:nvGrpSpPr>
                <p:cNvPr id="307416" name="Group 290"/>
                <p:cNvGrpSpPr>
                  <a:grpSpLocks/>
                </p:cNvGrpSpPr>
                <p:nvPr/>
              </p:nvGrpSpPr>
              <p:grpSpPr bwMode="auto">
                <a:xfrm>
                  <a:off x="492" y="1959"/>
                  <a:ext cx="180" cy="132"/>
                  <a:chOff x="492" y="1959"/>
                  <a:chExt cx="180" cy="132"/>
                </a:xfrm>
              </p:grpSpPr>
              <p:sp>
                <p:nvSpPr>
                  <p:cNvPr id="307491" name="Freeform 291"/>
                  <p:cNvSpPr>
                    <a:spLocks/>
                  </p:cNvSpPr>
                  <p:nvPr/>
                </p:nvSpPr>
                <p:spPr bwMode="auto">
                  <a:xfrm>
                    <a:off x="584" y="1959"/>
                    <a:ext cx="88" cy="132"/>
                  </a:xfrm>
                  <a:custGeom>
                    <a:avLst/>
                    <a:gdLst/>
                    <a:ahLst/>
                    <a:cxnLst>
                      <a:cxn ang="0">
                        <a:pos x="87" y="0"/>
                      </a:cxn>
                      <a:cxn ang="0">
                        <a:pos x="87" y="44"/>
                      </a:cxn>
                      <a:cxn ang="0">
                        <a:pos x="0" y="131"/>
                      </a:cxn>
                      <a:cxn ang="0">
                        <a:pos x="0" y="87"/>
                      </a:cxn>
                      <a:cxn ang="0">
                        <a:pos x="87" y="0"/>
                      </a:cxn>
                    </a:cxnLst>
                    <a:rect l="0" t="0" r="r" b="b"/>
                    <a:pathLst>
                      <a:path w="88" h="132">
                        <a:moveTo>
                          <a:pt x="87" y="0"/>
                        </a:moveTo>
                        <a:lnTo>
                          <a:pt x="87" y="44"/>
                        </a:lnTo>
                        <a:lnTo>
                          <a:pt x="0" y="131"/>
                        </a:lnTo>
                        <a:lnTo>
                          <a:pt x="0" y="87"/>
                        </a:lnTo>
                        <a:lnTo>
                          <a:pt x="87" y="0"/>
                        </a:lnTo>
                      </a:path>
                    </a:pathLst>
                  </a:custGeom>
                  <a:noFill/>
                  <a:ln w="12700" cap="rnd">
                    <a:solidFill>
                      <a:srgbClr val="FFFFFF"/>
                    </a:solidFill>
                    <a:round/>
                    <a:headEnd/>
                    <a:tailEnd/>
                  </a:ln>
                </p:spPr>
                <p:txBody>
                  <a:bodyPr/>
                  <a:lstStyle/>
                  <a:p>
                    <a:endParaRPr lang="de-DE"/>
                  </a:p>
                </p:txBody>
              </p:sp>
              <p:sp>
                <p:nvSpPr>
                  <p:cNvPr id="307492" name="Freeform 292"/>
                  <p:cNvSpPr>
                    <a:spLocks/>
                  </p:cNvSpPr>
                  <p:nvPr/>
                </p:nvSpPr>
                <p:spPr bwMode="auto">
                  <a:xfrm>
                    <a:off x="492" y="1959"/>
                    <a:ext cx="92" cy="132"/>
                  </a:xfrm>
                  <a:custGeom>
                    <a:avLst/>
                    <a:gdLst/>
                    <a:ahLst/>
                    <a:cxnLst>
                      <a:cxn ang="0">
                        <a:pos x="0" y="0"/>
                      </a:cxn>
                      <a:cxn ang="0">
                        <a:pos x="0" y="44"/>
                      </a:cxn>
                      <a:cxn ang="0">
                        <a:pos x="91" y="131"/>
                      </a:cxn>
                      <a:cxn ang="0">
                        <a:pos x="91" y="87"/>
                      </a:cxn>
                      <a:cxn ang="0">
                        <a:pos x="0" y="0"/>
                      </a:cxn>
                    </a:cxnLst>
                    <a:rect l="0" t="0" r="r" b="b"/>
                    <a:pathLst>
                      <a:path w="92" h="132">
                        <a:moveTo>
                          <a:pt x="0" y="0"/>
                        </a:moveTo>
                        <a:lnTo>
                          <a:pt x="0" y="44"/>
                        </a:lnTo>
                        <a:lnTo>
                          <a:pt x="91" y="131"/>
                        </a:lnTo>
                        <a:lnTo>
                          <a:pt x="91" y="87"/>
                        </a:lnTo>
                        <a:lnTo>
                          <a:pt x="0" y="0"/>
                        </a:lnTo>
                      </a:path>
                    </a:pathLst>
                  </a:custGeom>
                  <a:noFill/>
                  <a:ln w="12700" cap="rnd">
                    <a:solidFill>
                      <a:srgbClr val="FFFFFF"/>
                    </a:solidFill>
                    <a:round/>
                    <a:headEnd/>
                    <a:tailEnd/>
                  </a:ln>
                </p:spPr>
                <p:txBody>
                  <a:bodyPr/>
                  <a:lstStyle/>
                  <a:p>
                    <a:endParaRPr lang="de-DE"/>
                  </a:p>
                </p:txBody>
              </p:sp>
            </p:grpSp>
            <p:grpSp>
              <p:nvGrpSpPr>
                <p:cNvPr id="307419" name="Group 293"/>
                <p:cNvGrpSpPr>
                  <a:grpSpLocks/>
                </p:cNvGrpSpPr>
                <p:nvPr/>
              </p:nvGrpSpPr>
              <p:grpSpPr bwMode="auto">
                <a:xfrm>
                  <a:off x="492" y="1874"/>
                  <a:ext cx="180" cy="131"/>
                  <a:chOff x="492" y="1874"/>
                  <a:chExt cx="180" cy="131"/>
                </a:xfrm>
              </p:grpSpPr>
              <p:sp>
                <p:nvSpPr>
                  <p:cNvPr id="307494" name="Freeform 294"/>
                  <p:cNvSpPr>
                    <a:spLocks/>
                  </p:cNvSpPr>
                  <p:nvPr/>
                </p:nvSpPr>
                <p:spPr bwMode="auto">
                  <a:xfrm>
                    <a:off x="492" y="1874"/>
                    <a:ext cx="92" cy="131"/>
                  </a:xfrm>
                  <a:custGeom>
                    <a:avLst/>
                    <a:gdLst/>
                    <a:ahLst/>
                    <a:cxnLst>
                      <a:cxn ang="0">
                        <a:pos x="0" y="130"/>
                      </a:cxn>
                      <a:cxn ang="0">
                        <a:pos x="0" y="86"/>
                      </a:cxn>
                      <a:cxn ang="0">
                        <a:pos x="91" y="0"/>
                      </a:cxn>
                      <a:cxn ang="0">
                        <a:pos x="91" y="44"/>
                      </a:cxn>
                      <a:cxn ang="0">
                        <a:pos x="0" y="130"/>
                      </a:cxn>
                    </a:cxnLst>
                    <a:rect l="0" t="0" r="r" b="b"/>
                    <a:pathLst>
                      <a:path w="92" h="131">
                        <a:moveTo>
                          <a:pt x="0" y="130"/>
                        </a:moveTo>
                        <a:lnTo>
                          <a:pt x="0" y="86"/>
                        </a:lnTo>
                        <a:lnTo>
                          <a:pt x="91" y="0"/>
                        </a:lnTo>
                        <a:lnTo>
                          <a:pt x="91" y="44"/>
                        </a:lnTo>
                        <a:lnTo>
                          <a:pt x="0" y="130"/>
                        </a:lnTo>
                      </a:path>
                    </a:pathLst>
                  </a:custGeom>
                  <a:noFill/>
                  <a:ln w="12700" cap="rnd">
                    <a:solidFill>
                      <a:srgbClr val="FFFFFF"/>
                    </a:solidFill>
                    <a:round/>
                    <a:headEnd/>
                    <a:tailEnd/>
                  </a:ln>
                </p:spPr>
                <p:txBody>
                  <a:bodyPr/>
                  <a:lstStyle/>
                  <a:p>
                    <a:endParaRPr lang="de-DE"/>
                  </a:p>
                </p:txBody>
              </p:sp>
              <p:sp>
                <p:nvSpPr>
                  <p:cNvPr id="307495" name="Freeform 295"/>
                  <p:cNvSpPr>
                    <a:spLocks/>
                  </p:cNvSpPr>
                  <p:nvPr/>
                </p:nvSpPr>
                <p:spPr bwMode="auto">
                  <a:xfrm>
                    <a:off x="584" y="1874"/>
                    <a:ext cx="88" cy="131"/>
                  </a:xfrm>
                  <a:custGeom>
                    <a:avLst/>
                    <a:gdLst/>
                    <a:ahLst/>
                    <a:cxnLst>
                      <a:cxn ang="0">
                        <a:pos x="87" y="130"/>
                      </a:cxn>
                      <a:cxn ang="0">
                        <a:pos x="87" y="86"/>
                      </a:cxn>
                      <a:cxn ang="0">
                        <a:pos x="0" y="0"/>
                      </a:cxn>
                      <a:cxn ang="0">
                        <a:pos x="0" y="44"/>
                      </a:cxn>
                      <a:cxn ang="0">
                        <a:pos x="87" y="130"/>
                      </a:cxn>
                    </a:cxnLst>
                    <a:rect l="0" t="0" r="r" b="b"/>
                    <a:pathLst>
                      <a:path w="88" h="131">
                        <a:moveTo>
                          <a:pt x="87" y="130"/>
                        </a:moveTo>
                        <a:lnTo>
                          <a:pt x="87" y="86"/>
                        </a:lnTo>
                        <a:lnTo>
                          <a:pt x="0" y="0"/>
                        </a:lnTo>
                        <a:lnTo>
                          <a:pt x="0" y="44"/>
                        </a:lnTo>
                        <a:lnTo>
                          <a:pt x="87" y="130"/>
                        </a:lnTo>
                      </a:path>
                    </a:pathLst>
                  </a:custGeom>
                  <a:noFill/>
                  <a:ln w="12700" cap="rnd">
                    <a:solidFill>
                      <a:srgbClr val="FFFFFF"/>
                    </a:solidFill>
                    <a:round/>
                    <a:headEnd/>
                    <a:tailEnd/>
                  </a:ln>
                </p:spPr>
                <p:txBody>
                  <a:bodyPr/>
                  <a:lstStyle/>
                  <a:p>
                    <a:endParaRPr lang="de-DE"/>
                  </a:p>
                </p:txBody>
              </p:sp>
            </p:grpSp>
          </p:grpSp>
          <p:grpSp>
            <p:nvGrpSpPr>
              <p:cNvPr id="307420" name="Group 296"/>
              <p:cNvGrpSpPr>
                <a:grpSpLocks/>
              </p:cNvGrpSpPr>
              <p:nvPr/>
            </p:nvGrpSpPr>
            <p:grpSpPr bwMode="auto">
              <a:xfrm>
                <a:off x="583" y="1959"/>
                <a:ext cx="179" cy="217"/>
                <a:chOff x="583" y="1959"/>
                <a:chExt cx="179" cy="217"/>
              </a:xfrm>
            </p:grpSpPr>
            <p:grpSp>
              <p:nvGrpSpPr>
                <p:cNvPr id="307423" name="Group 297"/>
                <p:cNvGrpSpPr>
                  <a:grpSpLocks/>
                </p:cNvGrpSpPr>
                <p:nvPr/>
              </p:nvGrpSpPr>
              <p:grpSpPr bwMode="auto">
                <a:xfrm>
                  <a:off x="583" y="2045"/>
                  <a:ext cx="179" cy="131"/>
                  <a:chOff x="583" y="2045"/>
                  <a:chExt cx="179" cy="131"/>
                </a:xfrm>
              </p:grpSpPr>
              <p:sp>
                <p:nvSpPr>
                  <p:cNvPr id="307498" name="Freeform 298"/>
                  <p:cNvSpPr>
                    <a:spLocks/>
                  </p:cNvSpPr>
                  <p:nvPr/>
                </p:nvSpPr>
                <p:spPr bwMode="auto">
                  <a:xfrm>
                    <a:off x="671" y="2045"/>
                    <a:ext cx="91" cy="131"/>
                  </a:xfrm>
                  <a:custGeom>
                    <a:avLst/>
                    <a:gdLst/>
                    <a:ahLst/>
                    <a:cxnLst>
                      <a:cxn ang="0">
                        <a:pos x="90" y="0"/>
                      </a:cxn>
                      <a:cxn ang="0">
                        <a:pos x="90" y="44"/>
                      </a:cxn>
                      <a:cxn ang="0">
                        <a:pos x="0" y="130"/>
                      </a:cxn>
                      <a:cxn ang="0">
                        <a:pos x="0" y="86"/>
                      </a:cxn>
                      <a:cxn ang="0">
                        <a:pos x="90" y="0"/>
                      </a:cxn>
                    </a:cxnLst>
                    <a:rect l="0" t="0" r="r" b="b"/>
                    <a:pathLst>
                      <a:path w="91" h="131">
                        <a:moveTo>
                          <a:pt x="90" y="0"/>
                        </a:moveTo>
                        <a:lnTo>
                          <a:pt x="90" y="44"/>
                        </a:lnTo>
                        <a:lnTo>
                          <a:pt x="0" y="130"/>
                        </a:lnTo>
                        <a:lnTo>
                          <a:pt x="0" y="86"/>
                        </a:lnTo>
                        <a:lnTo>
                          <a:pt x="90" y="0"/>
                        </a:lnTo>
                      </a:path>
                    </a:pathLst>
                  </a:custGeom>
                  <a:noFill/>
                  <a:ln w="12700" cap="rnd">
                    <a:solidFill>
                      <a:srgbClr val="FFFFFF"/>
                    </a:solidFill>
                    <a:round/>
                    <a:headEnd/>
                    <a:tailEnd/>
                  </a:ln>
                </p:spPr>
                <p:txBody>
                  <a:bodyPr/>
                  <a:lstStyle/>
                  <a:p>
                    <a:endParaRPr lang="de-DE"/>
                  </a:p>
                </p:txBody>
              </p:sp>
              <p:sp>
                <p:nvSpPr>
                  <p:cNvPr id="307499" name="Freeform 299"/>
                  <p:cNvSpPr>
                    <a:spLocks/>
                  </p:cNvSpPr>
                  <p:nvPr/>
                </p:nvSpPr>
                <p:spPr bwMode="auto">
                  <a:xfrm>
                    <a:off x="583" y="2045"/>
                    <a:ext cx="89" cy="131"/>
                  </a:xfrm>
                  <a:custGeom>
                    <a:avLst/>
                    <a:gdLst/>
                    <a:ahLst/>
                    <a:cxnLst>
                      <a:cxn ang="0">
                        <a:pos x="0" y="0"/>
                      </a:cxn>
                      <a:cxn ang="0">
                        <a:pos x="0" y="44"/>
                      </a:cxn>
                      <a:cxn ang="0">
                        <a:pos x="88" y="130"/>
                      </a:cxn>
                      <a:cxn ang="0">
                        <a:pos x="88" y="86"/>
                      </a:cxn>
                      <a:cxn ang="0">
                        <a:pos x="0" y="0"/>
                      </a:cxn>
                    </a:cxnLst>
                    <a:rect l="0" t="0" r="r" b="b"/>
                    <a:pathLst>
                      <a:path w="89" h="131">
                        <a:moveTo>
                          <a:pt x="0" y="0"/>
                        </a:moveTo>
                        <a:lnTo>
                          <a:pt x="0" y="44"/>
                        </a:lnTo>
                        <a:lnTo>
                          <a:pt x="88" y="130"/>
                        </a:lnTo>
                        <a:lnTo>
                          <a:pt x="88" y="86"/>
                        </a:lnTo>
                        <a:lnTo>
                          <a:pt x="0" y="0"/>
                        </a:lnTo>
                      </a:path>
                    </a:pathLst>
                  </a:custGeom>
                  <a:noFill/>
                  <a:ln w="12700" cap="rnd">
                    <a:solidFill>
                      <a:srgbClr val="FFFFFF"/>
                    </a:solidFill>
                    <a:round/>
                    <a:headEnd/>
                    <a:tailEnd/>
                  </a:ln>
                </p:spPr>
                <p:txBody>
                  <a:bodyPr/>
                  <a:lstStyle/>
                  <a:p>
                    <a:endParaRPr lang="de-DE"/>
                  </a:p>
                </p:txBody>
              </p:sp>
            </p:grpSp>
            <p:grpSp>
              <p:nvGrpSpPr>
                <p:cNvPr id="307426" name="Group 300"/>
                <p:cNvGrpSpPr>
                  <a:grpSpLocks/>
                </p:cNvGrpSpPr>
                <p:nvPr/>
              </p:nvGrpSpPr>
              <p:grpSpPr bwMode="auto">
                <a:xfrm>
                  <a:off x="583" y="1959"/>
                  <a:ext cx="179" cy="132"/>
                  <a:chOff x="583" y="1959"/>
                  <a:chExt cx="179" cy="132"/>
                </a:xfrm>
              </p:grpSpPr>
              <p:sp>
                <p:nvSpPr>
                  <p:cNvPr id="307501" name="Freeform 301"/>
                  <p:cNvSpPr>
                    <a:spLocks/>
                  </p:cNvSpPr>
                  <p:nvPr/>
                </p:nvSpPr>
                <p:spPr bwMode="auto">
                  <a:xfrm>
                    <a:off x="583" y="1959"/>
                    <a:ext cx="89" cy="132"/>
                  </a:xfrm>
                  <a:custGeom>
                    <a:avLst/>
                    <a:gdLst/>
                    <a:ahLst/>
                    <a:cxnLst>
                      <a:cxn ang="0">
                        <a:pos x="0" y="131"/>
                      </a:cxn>
                      <a:cxn ang="0">
                        <a:pos x="0" y="87"/>
                      </a:cxn>
                      <a:cxn ang="0">
                        <a:pos x="88" y="0"/>
                      </a:cxn>
                      <a:cxn ang="0">
                        <a:pos x="88" y="44"/>
                      </a:cxn>
                      <a:cxn ang="0">
                        <a:pos x="0" y="131"/>
                      </a:cxn>
                    </a:cxnLst>
                    <a:rect l="0" t="0" r="r" b="b"/>
                    <a:pathLst>
                      <a:path w="89" h="132">
                        <a:moveTo>
                          <a:pt x="0" y="131"/>
                        </a:moveTo>
                        <a:lnTo>
                          <a:pt x="0" y="87"/>
                        </a:lnTo>
                        <a:lnTo>
                          <a:pt x="88" y="0"/>
                        </a:lnTo>
                        <a:lnTo>
                          <a:pt x="88" y="44"/>
                        </a:lnTo>
                        <a:lnTo>
                          <a:pt x="0" y="131"/>
                        </a:lnTo>
                      </a:path>
                    </a:pathLst>
                  </a:custGeom>
                  <a:noFill/>
                  <a:ln w="12700" cap="rnd">
                    <a:solidFill>
                      <a:srgbClr val="FFFFFF"/>
                    </a:solidFill>
                    <a:round/>
                    <a:headEnd/>
                    <a:tailEnd/>
                  </a:ln>
                </p:spPr>
                <p:txBody>
                  <a:bodyPr/>
                  <a:lstStyle/>
                  <a:p>
                    <a:endParaRPr lang="de-DE"/>
                  </a:p>
                </p:txBody>
              </p:sp>
              <p:sp>
                <p:nvSpPr>
                  <p:cNvPr id="307502" name="Freeform 302"/>
                  <p:cNvSpPr>
                    <a:spLocks/>
                  </p:cNvSpPr>
                  <p:nvPr/>
                </p:nvSpPr>
                <p:spPr bwMode="auto">
                  <a:xfrm>
                    <a:off x="671" y="1959"/>
                    <a:ext cx="91" cy="132"/>
                  </a:xfrm>
                  <a:custGeom>
                    <a:avLst/>
                    <a:gdLst/>
                    <a:ahLst/>
                    <a:cxnLst>
                      <a:cxn ang="0">
                        <a:pos x="90" y="131"/>
                      </a:cxn>
                      <a:cxn ang="0">
                        <a:pos x="90" y="87"/>
                      </a:cxn>
                      <a:cxn ang="0">
                        <a:pos x="0" y="0"/>
                      </a:cxn>
                      <a:cxn ang="0">
                        <a:pos x="0" y="44"/>
                      </a:cxn>
                      <a:cxn ang="0">
                        <a:pos x="90" y="131"/>
                      </a:cxn>
                    </a:cxnLst>
                    <a:rect l="0" t="0" r="r" b="b"/>
                    <a:pathLst>
                      <a:path w="91" h="132">
                        <a:moveTo>
                          <a:pt x="90" y="131"/>
                        </a:moveTo>
                        <a:lnTo>
                          <a:pt x="90" y="87"/>
                        </a:lnTo>
                        <a:lnTo>
                          <a:pt x="0" y="0"/>
                        </a:lnTo>
                        <a:lnTo>
                          <a:pt x="0" y="44"/>
                        </a:lnTo>
                        <a:lnTo>
                          <a:pt x="90" y="131"/>
                        </a:lnTo>
                      </a:path>
                    </a:pathLst>
                  </a:custGeom>
                  <a:noFill/>
                  <a:ln w="12700" cap="rnd">
                    <a:solidFill>
                      <a:srgbClr val="FFFFFF"/>
                    </a:solidFill>
                    <a:round/>
                    <a:headEnd/>
                    <a:tailEnd/>
                  </a:ln>
                </p:spPr>
                <p:txBody>
                  <a:bodyPr/>
                  <a:lstStyle/>
                  <a:p>
                    <a:endParaRPr lang="de-DE"/>
                  </a:p>
                </p:txBody>
              </p:sp>
            </p:grpSp>
          </p:grpSp>
          <p:grpSp>
            <p:nvGrpSpPr>
              <p:cNvPr id="307427" name="Group 303"/>
              <p:cNvGrpSpPr>
                <a:grpSpLocks/>
              </p:cNvGrpSpPr>
              <p:nvPr/>
            </p:nvGrpSpPr>
            <p:grpSpPr bwMode="auto">
              <a:xfrm>
                <a:off x="760" y="1959"/>
                <a:ext cx="181" cy="217"/>
                <a:chOff x="760" y="1959"/>
                <a:chExt cx="181" cy="217"/>
              </a:xfrm>
            </p:grpSpPr>
            <p:grpSp>
              <p:nvGrpSpPr>
                <p:cNvPr id="307430" name="Group 304"/>
                <p:cNvGrpSpPr>
                  <a:grpSpLocks/>
                </p:cNvGrpSpPr>
                <p:nvPr/>
              </p:nvGrpSpPr>
              <p:grpSpPr bwMode="auto">
                <a:xfrm>
                  <a:off x="760" y="2045"/>
                  <a:ext cx="181" cy="131"/>
                  <a:chOff x="760" y="2045"/>
                  <a:chExt cx="181" cy="131"/>
                </a:xfrm>
              </p:grpSpPr>
              <p:sp>
                <p:nvSpPr>
                  <p:cNvPr id="307505" name="Freeform 305"/>
                  <p:cNvSpPr>
                    <a:spLocks/>
                  </p:cNvSpPr>
                  <p:nvPr/>
                </p:nvSpPr>
                <p:spPr bwMode="auto">
                  <a:xfrm>
                    <a:off x="849" y="2045"/>
                    <a:ext cx="92" cy="131"/>
                  </a:xfrm>
                  <a:custGeom>
                    <a:avLst/>
                    <a:gdLst/>
                    <a:ahLst/>
                    <a:cxnLst>
                      <a:cxn ang="0">
                        <a:pos x="91" y="0"/>
                      </a:cxn>
                      <a:cxn ang="0">
                        <a:pos x="91" y="44"/>
                      </a:cxn>
                      <a:cxn ang="0">
                        <a:pos x="0" y="130"/>
                      </a:cxn>
                      <a:cxn ang="0">
                        <a:pos x="0" y="86"/>
                      </a:cxn>
                      <a:cxn ang="0">
                        <a:pos x="91" y="0"/>
                      </a:cxn>
                    </a:cxnLst>
                    <a:rect l="0" t="0" r="r" b="b"/>
                    <a:pathLst>
                      <a:path w="92" h="131">
                        <a:moveTo>
                          <a:pt x="91" y="0"/>
                        </a:moveTo>
                        <a:lnTo>
                          <a:pt x="91" y="44"/>
                        </a:lnTo>
                        <a:lnTo>
                          <a:pt x="0" y="130"/>
                        </a:lnTo>
                        <a:lnTo>
                          <a:pt x="0" y="86"/>
                        </a:lnTo>
                        <a:lnTo>
                          <a:pt x="91" y="0"/>
                        </a:lnTo>
                      </a:path>
                    </a:pathLst>
                  </a:custGeom>
                  <a:noFill/>
                  <a:ln w="12700" cap="rnd">
                    <a:solidFill>
                      <a:srgbClr val="FFFFFF"/>
                    </a:solidFill>
                    <a:round/>
                    <a:headEnd/>
                    <a:tailEnd/>
                  </a:ln>
                </p:spPr>
                <p:txBody>
                  <a:bodyPr/>
                  <a:lstStyle/>
                  <a:p>
                    <a:endParaRPr lang="de-DE"/>
                  </a:p>
                </p:txBody>
              </p:sp>
              <p:sp>
                <p:nvSpPr>
                  <p:cNvPr id="307506" name="Freeform 306"/>
                  <p:cNvSpPr>
                    <a:spLocks/>
                  </p:cNvSpPr>
                  <p:nvPr/>
                </p:nvSpPr>
                <p:spPr bwMode="auto">
                  <a:xfrm>
                    <a:off x="760" y="2045"/>
                    <a:ext cx="90" cy="131"/>
                  </a:xfrm>
                  <a:custGeom>
                    <a:avLst/>
                    <a:gdLst/>
                    <a:ahLst/>
                    <a:cxnLst>
                      <a:cxn ang="0">
                        <a:pos x="0" y="0"/>
                      </a:cxn>
                      <a:cxn ang="0">
                        <a:pos x="0" y="44"/>
                      </a:cxn>
                      <a:cxn ang="0">
                        <a:pos x="89" y="130"/>
                      </a:cxn>
                      <a:cxn ang="0">
                        <a:pos x="89" y="86"/>
                      </a:cxn>
                      <a:cxn ang="0">
                        <a:pos x="0" y="0"/>
                      </a:cxn>
                    </a:cxnLst>
                    <a:rect l="0" t="0" r="r" b="b"/>
                    <a:pathLst>
                      <a:path w="90" h="131">
                        <a:moveTo>
                          <a:pt x="0" y="0"/>
                        </a:moveTo>
                        <a:lnTo>
                          <a:pt x="0" y="44"/>
                        </a:lnTo>
                        <a:lnTo>
                          <a:pt x="89" y="130"/>
                        </a:lnTo>
                        <a:lnTo>
                          <a:pt x="89" y="86"/>
                        </a:lnTo>
                        <a:lnTo>
                          <a:pt x="0" y="0"/>
                        </a:lnTo>
                      </a:path>
                    </a:pathLst>
                  </a:custGeom>
                  <a:noFill/>
                  <a:ln w="12700" cap="rnd">
                    <a:solidFill>
                      <a:srgbClr val="FFFFFF"/>
                    </a:solidFill>
                    <a:round/>
                    <a:headEnd/>
                    <a:tailEnd/>
                  </a:ln>
                </p:spPr>
                <p:txBody>
                  <a:bodyPr/>
                  <a:lstStyle/>
                  <a:p>
                    <a:endParaRPr lang="de-DE"/>
                  </a:p>
                </p:txBody>
              </p:sp>
            </p:grpSp>
            <p:grpSp>
              <p:nvGrpSpPr>
                <p:cNvPr id="307433" name="Group 307"/>
                <p:cNvGrpSpPr>
                  <a:grpSpLocks/>
                </p:cNvGrpSpPr>
                <p:nvPr/>
              </p:nvGrpSpPr>
              <p:grpSpPr bwMode="auto">
                <a:xfrm>
                  <a:off x="760" y="1959"/>
                  <a:ext cx="181" cy="132"/>
                  <a:chOff x="760" y="1959"/>
                  <a:chExt cx="181" cy="132"/>
                </a:xfrm>
              </p:grpSpPr>
              <p:sp>
                <p:nvSpPr>
                  <p:cNvPr id="307508" name="Freeform 308"/>
                  <p:cNvSpPr>
                    <a:spLocks/>
                  </p:cNvSpPr>
                  <p:nvPr/>
                </p:nvSpPr>
                <p:spPr bwMode="auto">
                  <a:xfrm>
                    <a:off x="760" y="1959"/>
                    <a:ext cx="90" cy="132"/>
                  </a:xfrm>
                  <a:custGeom>
                    <a:avLst/>
                    <a:gdLst/>
                    <a:ahLst/>
                    <a:cxnLst>
                      <a:cxn ang="0">
                        <a:pos x="0" y="131"/>
                      </a:cxn>
                      <a:cxn ang="0">
                        <a:pos x="0" y="87"/>
                      </a:cxn>
                      <a:cxn ang="0">
                        <a:pos x="89" y="0"/>
                      </a:cxn>
                      <a:cxn ang="0">
                        <a:pos x="89" y="44"/>
                      </a:cxn>
                      <a:cxn ang="0">
                        <a:pos x="0" y="131"/>
                      </a:cxn>
                    </a:cxnLst>
                    <a:rect l="0" t="0" r="r" b="b"/>
                    <a:pathLst>
                      <a:path w="90" h="132">
                        <a:moveTo>
                          <a:pt x="0" y="131"/>
                        </a:moveTo>
                        <a:lnTo>
                          <a:pt x="0" y="87"/>
                        </a:lnTo>
                        <a:lnTo>
                          <a:pt x="89" y="0"/>
                        </a:lnTo>
                        <a:lnTo>
                          <a:pt x="89" y="44"/>
                        </a:lnTo>
                        <a:lnTo>
                          <a:pt x="0" y="131"/>
                        </a:lnTo>
                      </a:path>
                    </a:pathLst>
                  </a:custGeom>
                  <a:noFill/>
                  <a:ln w="12700" cap="rnd">
                    <a:solidFill>
                      <a:srgbClr val="FFFFFF"/>
                    </a:solidFill>
                    <a:round/>
                    <a:headEnd/>
                    <a:tailEnd/>
                  </a:ln>
                </p:spPr>
                <p:txBody>
                  <a:bodyPr/>
                  <a:lstStyle/>
                  <a:p>
                    <a:endParaRPr lang="de-DE"/>
                  </a:p>
                </p:txBody>
              </p:sp>
              <p:sp>
                <p:nvSpPr>
                  <p:cNvPr id="307509" name="Freeform 309"/>
                  <p:cNvSpPr>
                    <a:spLocks/>
                  </p:cNvSpPr>
                  <p:nvPr/>
                </p:nvSpPr>
                <p:spPr bwMode="auto">
                  <a:xfrm>
                    <a:off x="849" y="1959"/>
                    <a:ext cx="92" cy="132"/>
                  </a:xfrm>
                  <a:custGeom>
                    <a:avLst/>
                    <a:gdLst/>
                    <a:ahLst/>
                    <a:cxnLst>
                      <a:cxn ang="0">
                        <a:pos x="91" y="131"/>
                      </a:cxn>
                      <a:cxn ang="0">
                        <a:pos x="91" y="87"/>
                      </a:cxn>
                      <a:cxn ang="0">
                        <a:pos x="0" y="0"/>
                      </a:cxn>
                      <a:cxn ang="0">
                        <a:pos x="0" y="44"/>
                      </a:cxn>
                      <a:cxn ang="0">
                        <a:pos x="91" y="131"/>
                      </a:cxn>
                    </a:cxnLst>
                    <a:rect l="0" t="0" r="r" b="b"/>
                    <a:pathLst>
                      <a:path w="92" h="132">
                        <a:moveTo>
                          <a:pt x="91" y="131"/>
                        </a:moveTo>
                        <a:lnTo>
                          <a:pt x="91" y="87"/>
                        </a:lnTo>
                        <a:lnTo>
                          <a:pt x="0" y="0"/>
                        </a:lnTo>
                        <a:lnTo>
                          <a:pt x="0" y="44"/>
                        </a:lnTo>
                        <a:lnTo>
                          <a:pt x="91" y="131"/>
                        </a:lnTo>
                      </a:path>
                    </a:pathLst>
                  </a:custGeom>
                  <a:noFill/>
                  <a:ln w="12700" cap="rnd">
                    <a:solidFill>
                      <a:srgbClr val="FFFFFF"/>
                    </a:solidFill>
                    <a:round/>
                    <a:headEnd/>
                    <a:tailEnd/>
                  </a:ln>
                </p:spPr>
                <p:txBody>
                  <a:bodyPr/>
                  <a:lstStyle/>
                  <a:p>
                    <a:endParaRPr lang="de-DE"/>
                  </a:p>
                </p:txBody>
              </p:sp>
            </p:grpSp>
          </p:grpSp>
          <p:grpSp>
            <p:nvGrpSpPr>
              <p:cNvPr id="307434" name="Group 310"/>
              <p:cNvGrpSpPr>
                <a:grpSpLocks/>
              </p:cNvGrpSpPr>
              <p:nvPr/>
            </p:nvGrpSpPr>
            <p:grpSpPr bwMode="auto">
              <a:xfrm>
                <a:off x="934" y="1959"/>
                <a:ext cx="181" cy="217"/>
                <a:chOff x="934" y="1959"/>
                <a:chExt cx="181" cy="217"/>
              </a:xfrm>
            </p:grpSpPr>
            <p:grpSp>
              <p:nvGrpSpPr>
                <p:cNvPr id="307437" name="Group 311"/>
                <p:cNvGrpSpPr>
                  <a:grpSpLocks/>
                </p:cNvGrpSpPr>
                <p:nvPr/>
              </p:nvGrpSpPr>
              <p:grpSpPr bwMode="auto">
                <a:xfrm>
                  <a:off x="934" y="2045"/>
                  <a:ext cx="181" cy="131"/>
                  <a:chOff x="934" y="2045"/>
                  <a:chExt cx="181" cy="131"/>
                </a:xfrm>
              </p:grpSpPr>
              <p:sp>
                <p:nvSpPr>
                  <p:cNvPr id="307512" name="Freeform 312"/>
                  <p:cNvSpPr>
                    <a:spLocks/>
                  </p:cNvSpPr>
                  <p:nvPr/>
                </p:nvSpPr>
                <p:spPr bwMode="auto">
                  <a:xfrm>
                    <a:off x="1025" y="2045"/>
                    <a:ext cx="90" cy="131"/>
                  </a:xfrm>
                  <a:custGeom>
                    <a:avLst/>
                    <a:gdLst/>
                    <a:ahLst/>
                    <a:cxnLst>
                      <a:cxn ang="0">
                        <a:pos x="89" y="0"/>
                      </a:cxn>
                      <a:cxn ang="0">
                        <a:pos x="89" y="44"/>
                      </a:cxn>
                      <a:cxn ang="0">
                        <a:pos x="0" y="130"/>
                      </a:cxn>
                      <a:cxn ang="0">
                        <a:pos x="0" y="86"/>
                      </a:cxn>
                      <a:cxn ang="0">
                        <a:pos x="89" y="0"/>
                      </a:cxn>
                    </a:cxnLst>
                    <a:rect l="0" t="0" r="r" b="b"/>
                    <a:pathLst>
                      <a:path w="90" h="131">
                        <a:moveTo>
                          <a:pt x="89" y="0"/>
                        </a:moveTo>
                        <a:lnTo>
                          <a:pt x="89" y="44"/>
                        </a:lnTo>
                        <a:lnTo>
                          <a:pt x="0" y="130"/>
                        </a:lnTo>
                        <a:lnTo>
                          <a:pt x="0" y="86"/>
                        </a:lnTo>
                        <a:lnTo>
                          <a:pt x="89" y="0"/>
                        </a:lnTo>
                      </a:path>
                    </a:pathLst>
                  </a:custGeom>
                  <a:noFill/>
                  <a:ln w="12700" cap="rnd">
                    <a:solidFill>
                      <a:srgbClr val="FFFFFF"/>
                    </a:solidFill>
                    <a:round/>
                    <a:headEnd/>
                    <a:tailEnd/>
                  </a:ln>
                </p:spPr>
                <p:txBody>
                  <a:bodyPr/>
                  <a:lstStyle/>
                  <a:p>
                    <a:endParaRPr lang="de-DE"/>
                  </a:p>
                </p:txBody>
              </p:sp>
              <p:sp>
                <p:nvSpPr>
                  <p:cNvPr id="307513" name="Freeform 313"/>
                  <p:cNvSpPr>
                    <a:spLocks/>
                  </p:cNvSpPr>
                  <p:nvPr/>
                </p:nvSpPr>
                <p:spPr bwMode="auto">
                  <a:xfrm>
                    <a:off x="934" y="2045"/>
                    <a:ext cx="92" cy="131"/>
                  </a:xfrm>
                  <a:custGeom>
                    <a:avLst/>
                    <a:gdLst/>
                    <a:ahLst/>
                    <a:cxnLst>
                      <a:cxn ang="0">
                        <a:pos x="0" y="0"/>
                      </a:cxn>
                      <a:cxn ang="0">
                        <a:pos x="0" y="44"/>
                      </a:cxn>
                      <a:cxn ang="0">
                        <a:pos x="91" y="130"/>
                      </a:cxn>
                      <a:cxn ang="0">
                        <a:pos x="91" y="86"/>
                      </a:cxn>
                      <a:cxn ang="0">
                        <a:pos x="0" y="0"/>
                      </a:cxn>
                    </a:cxnLst>
                    <a:rect l="0" t="0" r="r" b="b"/>
                    <a:pathLst>
                      <a:path w="92" h="131">
                        <a:moveTo>
                          <a:pt x="0" y="0"/>
                        </a:moveTo>
                        <a:lnTo>
                          <a:pt x="0" y="44"/>
                        </a:lnTo>
                        <a:lnTo>
                          <a:pt x="91" y="130"/>
                        </a:lnTo>
                        <a:lnTo>
                          <a:pt x="91" y="86"/>
                        </a:lnTo>
                        <a:lnTo>
                          <a:pt x="0" y="0"/>
                        </a:lnTo>
                      </a:path>
                    </a:pathLst>
                  </a:custGeom>
                  <a:noFill/>
                  <a:ln w="12700" cap="rnd">
                    <a:solidFill>
                      <a:srgbClr val="FFFFFF"/>
                    </a:solidFill>
                    <a:round/>
                    <a:headEnd/>
                    <a:tailEnd/>
                  </a:ln>
                </p:spPr>
                <p:txBody>
                  <a:bodyPr/>
                  <a:lstStyle/>
                  <a:p>
                    <a:endParaRPr lang="de-DE"/>
                  </a:p>
                </p:txBody>
              </p:sp>
            </p:grpSp>
            <p:grpSp>
              <p:nvGrpSpPr>
                <p:cNvPr id="307440" name="Group 314"/>
                <p:cNvGrpSpPr>
                  <a:grpSpLocks/>
                </p:cNvGrpSpPr>
                <p:nvPr/>
              </p:nvGrpSpPr>
              <p:grpSpPr bwMode="auto">
                <a:xfrm>
                  <a:off x="934" y="1959"/>
                  <a:ext cx="181" cy="132"/>
                  <a:chOff x="934" y="1959"/>
                  <a:chExt cx="181" cy="132"/>
                </a:xfrm>
              </p:grpSpPr>
              <p:sp>
                <p:nvSpPr>
                  <p:cNvPr id="307515" name="Freeform 315"/>
                  <p:cNvSpPr>
                    <a:spLocks/>
                  </p:cNvSpPr>
                  <p:nvPr/>
                </p:nvSpPr>
                <p:spPr bwMode="auto">
                  <a:xfrm>
                    <a:off x="934" y="1959"/>
                    <a:ext cx="92" cy="132"/>
                  </a:xfrm>
                  <a:custGeom>
                    <a:avLst/>
                    <a:gdLst/>
                    <a:ahLst/>
                    <a:cxnLst>
                      <a:cxn ang="0">
                        <a:pos x="0" y="131"/>
                      </a:cxn>
                      <a:cxn ang="0">
                        <a:pos x="0" y="87"/>
                      </a:cxn>
                      <a:cxn ang="0">
                        <a:pos x="91" y="0"/>
                      </a:cxn>
                      <a:cxn ang="0">
                        <a:pos x="91" y="44"/>
                      </a:cxn>
                      <a:cxn ang="0">
                        <a:pos x="0" y="131"/>
                      </a:cxn>
                    </a:cxnLst>
                    <a:rect l="0" t="0" r="r" b="b"/>
                    <a:pathLst>
                      <a:path w="92" h="132">
                        <a:moveTo>
                          <a:pt x="0" y="131"/>
                        </a:moveTo>
                        <a:lnTo>
                          <a:pt x="0" y="87"/>
                        </a:lnTo>
                        <a:lnTo>
                          <a:pt x="91" y="0"/>
                        </a:lnTo>
                        <a:lnTo>
                          <a:pt x="91" y="44"/>
                        </a:lnTo>
                        <a:lnTo>
                          <a:pt x="0" y="131"/>
                        </a:lnTo>
                      </a:path>
                    </a:pathLst>
                  </a:custGeom>
                  <a:noFill/>
                  <a:ln w="12700" cap="rnd">
                    <a:solidFill>
                      <a:srgbClr val="FFFFFF"/>
                    </a:solidFill>
                    <a:round/>
                    <a:headEnd/>
                    <a:tailEnd/>
                  </a:ln>
                </p:spPr>
                <p:txBody>
                  <a:bodyPr/>
                  <a:lstStyle/>
                  <a:p>
                    <a:endParaRPr lang="de-DE"/>
                  </a:p>
                </p:txBody>
              </p:sp>
              <p:sp>
                <p:nvSpPr>
                  <p:cNvPr id="307516" name="Freeform 316"/>
                  <p:cNvSpPr>
                    <a:spLocks/>
                  </p:cNvSpPr>
                  <p:nvPr/>
                </p:nvSpPr>
                <p:spPr bwMode="auto">
                  <a:xfrm>
                    <a:off x="1025" y="1959"/>
                    <a:ext cx="90" cy="132"/>
                  </a:xfrm>
                  <a:custGeom>
                    <a:avLst/>
                    <a:gdLst/>
                    <a:ahLst/>
                    <a:cxnLst>
                      <a:cxn ang="0">
                        <a:pos x="89" y="131"/>
                      </a:cxn>
                      <a:cxn ang="0">
                        <a:pos x="89" y="87"/>
                      </a:cxn>
                      <a:cxn ang="0">
                        <a:pos x="0" y="0"/>
                      </a:cxn>
                      <a:cxn ang="0">
                        <a:pos x="0" y="44"/>
                      </a:cxn>
                      <a:cxn ang="0">
                        <a:pos x="89" y="131"/>
                      </a:cxn>
                    </a:cxnLst>
                    <a:rect l="0" t="0" r="r" b="b"/>
                    <a:pathLst>
                      <a:path w="90" h="132">
                        <a:moveTo>
                          <a:pt x="89" y="131"/>
                        </a:moveTo>
                        <a:lnTo>
                          <a:pt x="89" y="87"/>
                        </a:lnTo>
                        <a:lnTo>
                          <a:pt x="0" y="0"/>
                        </a:lnTo>
                        <a:lnTo>
                          <a:pt x="0" y="44"/>
                        </a:lnTo>
                        <a:lnTo>
                          <a:pt x="89" y="131"/>
                        </a:lnTo>
                      </a:path>
                    </a:pathLst>
                  </a:custGeom>
                  <a:noFill/>
                  <a:ln w="12700" cap="rnd">
                    <a:solidFill>
                      <a:srgbClr val="FFFFFF"/>
                    </a:solidFill>
                    <a:round/>
                    <a:headEnd/>
                    <a:tailEnd/>
                  </a:ln>
                </p:spPr>
                <p:txBody>
                  <a:bodyPr/>
                  <a:lstStyle/>
                  <a:p>
                    <a:endParaRPr lang="de-DE"/>
                  </a:p>
                </p:txBody>
              </p:sp>
            </p:grpSp>
          </p:grpSp>
        </p:grpSp>
        <p:sp>
          <p:nvSpPr>
            <p:cNvPr id="307517" name="Freeform 317"/>
            <p:cNvSpPr>
              <a:spLocks/>
            </p:cNvSpPr>
            <p:nvPr/>
          </p:nvSpPr>
          <p:spPr bwMode="auto">
            <a:xfrm>
              <a:off x="589" y="1451"/>
              <a:ext cx="697" cy="506"/>
            </a:xfrm>
            <a:custGeom>
              <a:avLst/>
              <a:gdLst/>
              <a:ahLst/>
              <a:cxnLst>
                <a:cxn ang="0">
                  <a:pos x="267" y="0"/>
                </a:cxn>
                <a:cxn ang="0">
                  <a:pos x="605" y="0"/>
                </a:cxn>
                <a:cxn ang="0">
                  <a:pos x="696" y="221"/>
                </a:cxn>
                <a:cxn ang="0">
                  <a:pos x="530" y="504"/>
                </a:cxn>
                <a:cxn ang="0">
                  <a:pos x="176" y="505"/>
                </a:cxn>
                <a:cxn ang="0">
                  <a:pos x="0" y="220"/>
                </a:cxn>
                <a:cxn ang="0">
                  <a:pos x="96" y="0"/>
                </a:cxn>
                <a:cxn ang="0">
                  <a:pos x="267" y="0"/>
                </a:cxn>
              </a:cxnLst>
              <a:rect l="0" t="0" r="r" b="b"/>
              <a:pathLst>
                <a:path w="697" h="506">
                  <a:moveTo>
                    <a:pt x="267" y="0"/>
                  </a:moveTo>
                  <a:lnTo>
                    <a:pt x="605" y="0"/>
                  </a:lnTo>
                  <a:lnTo>
                    <a:pt x="696" y="221"/>
                  </a:lnTo>
                  <a:lnTo>
                    <a:pt x="530" y="504"/>
                  </a:lnTo>
                  <a:lnTo>
                    <a:pt x="176" y="505"/>
                  </a:lnTo>
                  <a:lnTo>
                    <a:pt x="0" y="220"/>
                  </a:lnTo>
                  <a:lnTo>
                    <a:pt x="96" y="0"/>
                  </a:lnTo>
                  <a:lnTo>
                    <a:pt x="267" y="0"/>
                  </a:lnTo>
                </a:path>
              </a:pathLst>
            </a:custGeom>
            <a:solidFill>
              <a:srgbClr val="0A8AE8"/>
            </a:solidFill>
            <a:ln w="9525" cap="rnd">
              <a:noFill/>
              <a:round/>
              <a:headEnd/>
              <a:tailEnd/>
            </a:ln>
          </p:spPr>
          <p:txBody>
            <a:bodyPr/>
            <a:lstStyle/>
            <a:p>
              <a:endParaRPr lang="de-DE"/>
            </a:p>
          </p:txBody>
        </p:sp>
        <p:sp>
          <p:nvSpPr>
            <p:cNvPr id="307518" name="AutoShape 318"/>
            <p:cNvSpPr>
              <a:spLocks noChangeArrowheads="1"/>
            </p:cNvSpPr>
            <p:nvPr/>
          </p:nvSpPr>
          <p:spPr bwMode="auto">
            <a:xfrm>
              <a:off x="675" y="1327"/>
              <a:ext cx="179" cy="177"/>
            </a:xfrm>
            <a:prstGeom prst="diamond">
              <a:avLst/>
            </a:prstGeom>
            <a:solidFill>
              <a:srgbClr val="008C00"/>
            </a:solidFill>
            <a:ln w="9525">
              <a:noFill/>
              <a:miter lim="800000"/>
              <a:headEnd/>
              <a:tailEnd/>
            </a:ln>
          </p:spPr>
          <p:txBody>
            <a:bodyPr anchor="ctr"/>
            <a:lstStyle/>
            <a:p>
              <a:endParaRPr lang="de-DE"/>
            </a:p>
          </p:txBody>
        </p:sp>
        <p:sp>
          <p:nvSpPr>
            <p:cNvPr id="307519" name="AutoShape 319"/>
            <p:cNvSpPr>
              <a:spLocks noChangeArrowheads="1"/>
            </p:cNvSpPr>
            <p:nvPr/>
          </p:nvSpPr>
          <p:spPr bwMode="auto">
            <a:xfrm>
              <a:off x="584" y="1416"/>
              <a:ext cx="182" cy="171"/>
            </a:xfrm>
            <a:prstGeom prst="diamond">
              <a:avLst/>
            </a:prstGeom>
            <a:solidFill>
              <a:srgbClr val="008C00"/>
            </a:solidFill>
            <a:ln w="9525">
              <a:noFill/>
              <a:miter lim="800000"/>
              <a:headEnd/>
              <a:tailEnd/>
            </a:ln>
          </p:spPr>
          <p:txBody>
            <a:bodyPr anchor="ctr"/>
            <a:lstStyle/>
            <a:p>
              <a:endParaRPr lang="de-DE"/>
            </a:p>
          </p:txBody>
        </p:sp>
        <p:sp>
          <p:nvSpPr>
            <p:cNvPr id="307520" name="AutoShape 320"/>
            <p:cNvSpPr>
              <a:spLocks noChangeArrowheads="1"/>
            </p:cNvSpPr>
            <p:nvPr/>
          </p:nvSpPr>
          <p:spPr bwMode="auto">
            <a:xfrm>
              <a:off x="497" y="1499"/>
              <a:ext cx="180" cy="173"/>
            </a:xfrm>
            <a:prstGeom prst="diamond">
              <a:avLst/>
            </a:prstGeom>
            <a:solidFill>
              <a:srgbClr val="008C00"/>
            </a:solidFill>
            <a:ln w="9525">
              <a:noFill/>
              <a:miter lim="800000"/>
              <a:headEnd/>
              <a:tailEnd/>
            </a:ln>
          </p:spPr>
          <p:txBody>
            <a:bodyPr anchor="ctr"/>
            <a:lstStyle/>
            <a:p>
              <a:endParaRPr lang="de-DE"/>
            </a:p>
          </p:txBody>
        </p:sp>
        <p:sp>
          <p:nvSpPr>
            <p:cNvPr id="307521" name="AutoShape 321"/>
            <p:cNvSpPr>
              <a:spLocks noChangeArrowheads="1"/>
            </p:cNvSpPr>
            <p:nvPr/>
          </p:nvSpPr>
          <p:spPr bwMode="auto">
            <a:xfrm>
              <a:off x="584" y="1754"/>
              <a:ext cx="179" cy="175"/>
            </a:xfrm>
            <a:prstGeom prst="diamond">
              <a:avLst/>
            </a:prstGeom>
            <a:solidFill>
              <a:srgbClr val="008C00"/>
            </a:solidFill>
            <a:ln w="9525">
              <a:noFill/>
              <a:miter lim="800000"/>
              <a:headEnd/>
              <a:tailEnd/>
            </a:ln>
          </p:spPr>
          <p:txBody>
            <a:bodyPr anchor="ctr"/>
            <a:lstStyle/>
            <a:p>
              <a:endParaRPr lang="de-DE"/>
            </a:p>
          </p:txBody>
        </p:sp>
        <p:sp>
          <p:nvSpPr>
            <p:cNvPr id="307522" name="Freeform 322"/>
            <p:cNvSpPr>
              <a:spLocks/>
            </p:cNvSpPr>
            <p:nvPr/>
          </p:nvSpPr>
          <p:spPr bwMode="auto">
            <a:xfrm>
              <a:off x="766" y="1416"/>
              <a:ext cx="89" cy="118"/>
            </a:xfrm>
            <a:custGeom>
              <a:avLst/>
              <a:gdLst/>
              <a:ahLst/>
              <a:cxnLst>
                <a:cxn ang="0">
                  <a:pos x="88" y="0"/>
                </a:cxn>
                <a:cxn ang="0">
                  <a:pos x="88" y="33"/>
                </a:cxn>
                <a:cxn ang="0">
                  <a:pos x="0" y="117"/>
                </a:cxn>
                <a:cxn ang="0">
                  <a:pos x="0" y="84"/>
                </a:cxn>
                <a:cxn ang="0">
                  <a:pos x="88" y="0"/>
                </a:cxn>
              </a:cxnLst>
              <a:rect l="0" t="0" r="r" b="b"/>
              <a:pathLst>
                <a:path w="89" h="118">
                  <a:moveTo>
                    <a:pt x="88" y="0"/>
                  </a:moveTo>
                  <a:lnTo>
                    <a:pt x="88" y="33"/>
                  </a:lnTo>
                  <a:lnTo>
                    <a:pt x="0" y="117"/>
                  </a:lnTo>
                  <a:lnTo>
                    <a:pt x="0" y="84"/>
                  </a:lnTo>
                  <a:lnTo>
                    <a:pt x="88" y="0"/>
                  </a:lnTo>
                </a:path>
              </a:pathLst>
            </a:custGeom>
            <a:solidFill>
              <a:srgbClr val="46BD00"/>
            </a:solidFill>
            <a:ln w="9525" cap="rnd">
              <a:noFill/>
              <a:round/>
              <a:headEnd/>
              <a:tailEnd/>
            </a:ln>
          </p:spPr>
          <p:txBody>
            <a:bodyPr/>
            <a:lstStyle/>
            <a:p>
              <a:endParaRPr lang="de-DE"/>
            </a:p>
          </p:txBody>
        </p:sp>
        <p:sp>
          <p:nvSpPr>
            <p:cNvPr id="307523" name="Freeform 323"/>
            <p:cNvSpPr>
              <a:spLocks/>
            </p:cNvSpPr>
            <p:nvPr/>
          </p:nvSpPr>
          <p:spPr bwMode="auto">
            <a:xfrm>
              <a:off x="677" y="1499"/>
              <a:ext cx="87" cy="122"/>
            </a:xfrm>
            <a:custGeom>
              <a:avLst/>
              <a:gdLst/>
              <a:ahLst/>
              <a:cxnLst>
                <a:cxn ang="0">
                  <a:pos x="86" y="0"/>
                </a:cxn>
                <a:cxn ang="0">
                  <a:pos x="86" y="34"/>
                </a:cxn>
                <a:cxn ang="0">
                  <a:pos x="0" y="121"/>
                </a:cxn>
                <a:cxn ang="0">
                  <a:pos x="0" y="87"/>
                </a:cxn>
                <a:cxn ang="0">
                  <a:pos x="86" y="0"/>
                </a:cxn>
              </a:cxnLst>
              <a:rect l="0" t="0" r="r" b="b"/>
              <a:pathLst>
                <a:path w="87" h="122">
                  <a:moveTo>
                    <a:pt x="86" y="0"/>
                  </a:moveTo>
                  <a:lnTo>
                    <a:pt x="86" y="34"/>
                  </a:lnTo>
                  <a:lnTo>
                    <a:pt x="0" y="121"/>
                  </a:lnTo>
                  <a:lnTo>
                    <a:pt x="0" y="87"/>
                  </a:lnTo>
                  <a:lnTo>
                    <a:pt x="86" y="0"/>
                  </a:lnTo>
                </a:path>
              </a:pathLst>
            </a:custGeom>
            <a:solidFill>
              <a:srgbClr val="46BD00"/>
            </a:solidFill>
            <a:ln w="9525" cap="rnd">
              <a:noFill/>
              <a:round/>
              <a:headEnd/>
              <a:tailEnd/>
            </a:ln>
          </p:spPr>
          <p:txBody>
            <a:bodyPr/>
            <a:lstStyle/>
            <a:p>
              <a:endParaRPr lang="de-DE"/>
            </a:p>
          </p:txBody>
        </p:sp>
        <p:sp>
          <p:nvSpPr>
            <p:cNvPr id="307524" name="Freeform 324"/>
            <p:cNvSpPr>
              <a:spLocks/>
            </p:cNvSpPr>
            <p:nvPr/>
          </p:nvSpPr>
          <p:spPr bwMode="auto">
            <a:xfrm>
              <a:off x="590" y="1587"/>
              <a:ext cx="88" cy="118"/>
            </a:xfrm>
            <a:custGeom>
              <a:avLst/>
              <a:gdLst/>
              <a:ahLst/>
              <a:cxnLst>
                <a:cxn ang="0">
                  <a:pos x="87" y="0"/>
                </a:cxn>
                <a:cxn ang="0">
                  <a:pos x="87" y="33"/>
                </a:cxn>
                <a:cxn ang="0">
                  <a:pos x="0" y="117"/>
                </a:cxn>
                <a:cxn ang="0">
                  <a:pos x="0" y="84"/>
                </a:cxn>
                <a:cxn ang="0">
                  <a:pos x="87" y="0"/>
                </a:cxn>
              </a:cxnLst>
              <a:rect l="0" t="0" r="r" b="b"/>
              <a:pathLst>
                <a:path w="88" h="118">
                  <a:moveTo>
                    <a:pt x="87" y="0"/>
                  </a:moveTo>
                  <a:lnTo>
                    <a:pt x="87" y="33"/>
                  </a:lnTo>
                  <a:lnTo>
                    <a:pt x="0" y="117"/>
                  </a:lnTo>
                  <a:lnTo>
                    <a:pt x="0" y="84"/>
                  </a:lnTo>
                  <a:lnTo>
                    <a:pt x="87" y="0"/>
                  </a:lnTo>
                </a:path>
              </a:pathLst>
            </a:custGeom>
            <a:solidFill>
              <a:srgbClr val="46BD00"/>
            </a:solidFill>
            <a:ln w="9525" cap="rnd">
              <a:noFill/>
              <a:round/>
              <a:headEnd/>
              <a:tailEnd/>
            </a:ln>
          </p:spPr>
          <p:txBody>
            <a:bodyPr/>
            <a:lstStyle/>
            <a:p>
              <a:endParaRPr lang="de-DE"/>
            </a:p>
          </p:txBody>
        </p:sp>
        <p:sp>
          <p:nvSpPr>
            <p:cNvPr id="307525" name="Freeform 325"/>
            <p:cNvSpPr>
              <a:spLocks/>
            </p:cNvSpPr>
            <p:nvPr/>
          </p:nvSpPr>
          <p:spPr bwMode="auto">
            <a:xfrm>
              <a:off x="500" y="1587"/>
              <a:ext cx="90" cy="118"/>
            </a:xfrm>
            <a:custGeom>
              <a:avLst/>
              <a:gdLst/>
              <a:ahLst/>
              <a:cxnLst>
                <a:cxn ang="0">
                  <a:pos x="0" y="0"/>
                </a:cxn>
                <a:cxn ang="0">
                  <a:pos x="0" y="33"/>
                </a:cxn>
                <a:cxn ang="0">
                  <a:pos x="89" y="117"/>
                </a:cxn>
                <a:cxn ang="0">
                  <a:pos x="89" y="84"/>
                </a:cxn>
                <a:cxn ang="0">
                  <a:pos x="0" y="0"/>
                </a:cxn>
              </a:cxnLst>
              <a:rect l="0" t="0" r="r" b="b"/>
              <a:pathLst>
                <a:path w="90" h="118">
                  <a:moveTo>
                    <a:pt x="0" y="0"/>
                  </a:moveTo>
                  <a:lnTo>
                    <a:pt x="0" y="33"/>
                  </a:lnTo>
                  <a:lnTo>
                    <a:pt x="89" y="117"/>
                  </a:lnTo>
                  <a:lnTo>
                    <a:pt x="89" y="84"/>
                  </a:lnTo>
                  <a:lnTo>
                    <a:pt x="0" y="0"/>
                  </a:lnTo>
                </a:path>
              </a:pathLst>
            </a:custGeom>
            <a:solidFill>
              <a:srgbClr val="006E00"/>
            </a:solidFill>
            <a:ln w="9525" cap="rnd">
              <a:noFill/>
              <a:round/>
              <a:headEnd/>
              <a:tailEnd/>
            </a:ln>
          </p:spPr>
          <p:txBody>
            <a:bodyPr/>
            <a:lstStyle/>
            <a:p>
              <a:endParaRPr lang="de-DE"/>
            </a:p>
          </p:txBody>
        </p:sp>
        <p:sp>
          <p:nvSpPr>
            <p:cNvPr id="307526" name="Freeform 326"/>
            <p:cNvSpPr>
              <a:spLocks/>
            </p:cNvSpPr>
            <p:nvPr/>
          </p:nvSpPr>
          <p:spPr bwMode="auto">
            <a:xfrm>
              <a:off x="500" y="1757"/>
              <a:ext cx="90" cy="118"/>
            </a:xfrm>
            <a:custGeom>
              <a:avLst/>
              <a:gdLst/>
              <a:ahLst/>
              <a:cxnLst>
                <a:cxn ang="0">
                  <a:pos x="0" y="0"/>
                </a:cxn>
                <a:cxn ang="0">
                  <a:pos x="0" y="33"/>
                </a:cxn>
                <a:cxn ang="0">
                  <a:pos x="89" y="117"/>
                </a:cxn>
                <a:cxn ang="0">
                  <a:pos x="89" y="84"/>
                </a:cxn>
                <a:cxn ang="0">
                  <a:pos x="0" y="0"/>
                </a:cxn>
              </a:cxnLst>
              <a:rect l="0" t="0" r="r" b="b"/>
              <a:pathLst>
                <a:path w="90" h="118">
                  <a:moveTo>
                    <a:pt x="0" y="0"/>
                  </a:moveTo>
                  <a:lnTo>
                    <a:pt x="0" y="33"/>
                  </a:lnTo>
                  <a:lnTo>
                    <a:pt x="89" y="117"/>
                  </a:lnTo>
                  <a:lnTo>
                    <a:pt x="89" y="84"/>
                  </a:lnTo>
                  <a:lnTo>
                    <a:pt x="0" y="0"/>
                  </a:lnTo>
                </a:path>
              </a:pathLst>
            </a:custGeom>
            <a:solidFill>
              <a:srgbClr val="006E00"/>
            </a:solidFill>
            <a:ln w="9525" cap="rnd">
              <a:noFill/>
              <a:round/>
              <a:headEnd/>
              <a:tailEnd/>
            </a:ln>
          </p:spPr>
          <p:txBody>
            <a:bodyPr/>
            <a:lstStyle/>
            <a:p>
              <a:endParaRPr lang="de-DE"/>
            </a:p>
          </p:txBody>
        </p:sp>
        <p:sp>
          <p:nvSpPr>
            <p:cNvPr id="307527" name="Freeform 327"/>
            <p:cNvSpPr>
              <a:spLocks/>
            </p:cNvSpPr>
            <p:nvPr/>
          </p:nvSpPr>
          <p:spPr bwMode="auto">
            <a:xfrm>
              <a:off x="589" y="1842"/>
              <a:ext cx="87" cy="115"/>
            </a:xfrm>
            <a:custGeom>
              <a:avLst/>
              <a:gdLst/>
              <a:ahLst/>
              <a:cxnLst>
                <a:cxn ang="0">
                  <a:pos x="0" y="0"/>
                </a:cxn>
                <a:cxn ang="0">
                  <a:pos x="0" y="32"/>
                </a:cxn>
                <a:cxn ang="0">
                  <a:pos x="86" y="114"/>
                </a:cxn>
                <a:cxn ang="0">
                  <a:pos x="86" y="82"/>
                </a:cxn>
                <a:cxn ang="0">
                  <a:pos x="0" y="0"/>
                </a:cxn>
              </a:cxnLst>
              <a:rect l="0" t="0" r="r" b="b"/>
              <a:pathLst>
                <a:path w="87" h="115">
                  <a:moveTo>
                    <a:pt x="0" y="0"/>
                  </a:moveTo>
                  <a:lnTo>
                    <a:pt x="0" y="32"/>
                  </a:lnTo>
                  <a:lnTo>
                    <a:pt x="86" y="114"/>
                  </a:lnTo>
                  <a:lnTo>
                    <a:pt x="86" y="82"/>
                  </a:lnTo>
                  <a:lnTo>
                    <a:pt x="0" y="0"/>
                  </a:lnTo>
                </a:path>
              </a:pathLst>
            </a:custGeom>
            <a:solidFill>
              <a:srgbClr val="006E00"/>
            </a:solidFill>
            <a:ln w="9525" cap="rnd">
              <a:noFill/>
              <a:round/>
              <a:headEnd/>
              <a:tailEnd/>
            </a:ln>
          </p:spPr>
          <p:txBody>
            <a:bodyPr/>
            <a:lstStyle/>
            <a:p>
              <a:endParaRPr lang="de-DE"/>
            </a:p>
          </p:txBody>
        </p:sp>
        <p:sp>
          <p:nvSpPr>
            <p:cNvPr id="307528" name="AutoShape 328"/>
            <p:cNvSpPr>
              <a:spLocks noChangeArrowheads="1"/>
            </p:cNvSpPr>
            <p:nvPr/>
          </p:nvSpPr>
          <p:spPr bwMode="auto">
            <a:xfrm>
              <a:off x="673" y="1842"/>
              <a:ext cx="179" cy="170"/>
            </a:xfrm>
            <a:prstGeom prst="diamond">
              <a:avLst/>
            </a:prstGeom>
            <a:solidFill>
              <a:srgbClr val="B3B900"/>
            </a:solidFill>
            <a:ln w="9525">
              <a:noFill/>
              <a:miter lim="800000"/>
              <a:headEnd/>
              <a:tailEnd/>
            </a:ln>
          </p:spPr>
          <p:txBody>
            <a:bodyPr anchor="ctr"/>
            <a:lstStyle/>
            <a:p>
              <a:endParaRPr lang="de-DE"/>
            </a:p>
          </p:txBody>
        </p:sp>
        <p:sp>
          <p:nvSpPr>
            <p:cNvPr id="307529" name="Freeform 329"/>
            <p:cNvSpPr>
              <a:spLocks/>
            </p:cNvSpPr>
            <p:nvPr/>
          </p:nvSpPr>
          <p:spPr bwMode="auto">
            <a:xfrm>
              <a:off x="675" y="1928"/>
              <a:ext cx="87" cy="117"/>
            </a:xfrm>
            <a:custGeom>
              <a:avLst/>
              <a:gdLst/>
              <a:ahLst/>
              <a:cxnLst>
                <a:cxn ang="0">
                  <a:pos x="0" y="0"/>
                </a:cxn>
                <a:cxn ang="0">
                  <a:pos x="0" y="32"/>
                </a:cxn>
                <a:cxn ang="0">
                  <a:pos x="86" y="116"/>
                </a:cxn>
                <a:cxn ang="0">
                  <a:pos x="86" y="84"/>
                </a:cxn>
                <a:cxn ang="0">
                  <a:pos x="0" y="0"/>
                </a:cxn>
              </a:cxnLst>
              <a:rect l="0" t="0" r="r" b="b"/>
              <a:pathLst>
                <a:path w="87" h="117">
                  <a:moveTo>
                    <a:pt x="0" y="0"/>
                  </a:moveTo>
                  <a:lnTo>
                    <a:pt x="0" y="32"/>
                  </a:lnTo>
                  <a:lnTo>
                    <a:pt x="86" y="116"/>
                  </a:lnTo>
                  <a:lnTo>
                    <a:pt x="86" y="84"/>
                  </a:lnTo>
                  <a:lnTo>
                    <a:pt x="0" y="0"/>
                  </a:lnTo>
                </a:path>
              </a:pathLst>
            </a:custGeom>
            <a:solidFill>
              <a:srgbClr val="AD6900"/>
            </a:solidFill>
            <a:ln w="9525" cap="rnd">
              <a:noFill/>
              <a:round/>
              <a:headEnd/>
              <a:tailEnd/>
            </a:ln>
          </p:spPr>
          <p:txBody>
            <a:bodyPr/>
            <a:lstStyle/>
            <a:p>
              <a:endParaRPr lang="de-DE"/>
            </a:p>
          </p:txBody>
        </p:sp>
        <p:sp>
          <p:nvSpPr>
            <p:cNvPr id="307530" name="Freeform 330"/>
            <p:cNvSpPr>
              <a:spLocks/>
            </p:cNvSpPr>
            <p:nvPr/>
          </p:nvSpPr>
          <p:spPr bwMode="auto">
            <a:xfrm>
              <a:off x="761" y="1929"/>
              <a:ext cx="92" cy="116"/>
            </a:xfrm>
            <a:custGeom>
              <a:avLst/>
              <a:gdLst/>
              <a:ahLst/>
              <a:cxnLst>
                <a:cxn ang="0">
                  <a:pos x="91" y="0"/>
                </a:cxn>
                <a:cxn ang="0">
                  <a:pos x="91" y="32"/>
                </a:cxn>
                <a:cxn ang="0">
                  <a:pos x="0" y="115"/>
                </a:cxn>
                <a:cxn ang="0">
                  <a:pos x="0" y="83"/>
                </a:cxn>
                <a:cxn ang="0">
                  <a:pos x="91" y="0"/>
                </a:cxn>
              </a:cxnLst>
              <a:rect l="0" t="0" r="r" b="b"/>
              <a:pathLst>
                <a:path w="92" h="116">
                  <a:moveTo>
                    <a:pt x="91" y="0"/>
                  </a:moveTo>
                  <a:lnTo>
                    <a:pt x="91" y="32"/>
                  </a:lnTo>
                  <a:lnTo>
                    <a:pt x="0" y="115"/>
                  </a:lnTo>
                  <a:lnTo>
                    <a:pt x="0" y="83"/>
                  </a:lnTo>
                  <a:lnTo>
                    <a:pt x="91" y="0"/>
                  </a:lnTo>
                </a:path>
              </a:pathLst>
            </a:custGeom>
            <a:solidFill>
              <a:srgbClr val="EAEC5E"/>
            </a:solidFill>
            <a:ln w="9525" cap="rnd">
              <a:noFill/>
              <a:round/>
              <a:headEnd/>
              <a:tailEnd/>
            </a:ln>
          </p:spPr>
          <p:txBody>
            <a:bodyPr/>
            <a:lstStyle/>
            <a:p>
              <a:endParaRPr lang="de-DE"/>
            </a:p>
          </p:txBody>
        </p:sp>
        <p:sp>
          <p:nvSpPr>
            <p:cNvPr id="307531" name="AutoShape 331"/>
            <p:cNvSpPr>
              <a:spLocks noChangeArrowheads="1"/>
            </p:cNvSpPr>
            <p:nvPr/>
          </p:nvSpPr>
          <p:spPr bwMode="auto">
            <a:xfrm>
              <a:off x="497" y="1672"/>
              <a:ext cx="180" cy="172"/>
            </a:xfrm>
            <a:prstGeom prst="diamond">
              <a:avLst/>
            </a:prstGeom>
            <a:solidFill>
              <a:srgbClr val="008C00"/>
            </a:solidFill>
            <a:ln w="9525">
              <a:noFill/>
              <a:miter lim="800000"/>
              <a:headEnd/>
              <a:tailEnd/>
            </a:ln>
          </p:spPr>
          <p:txBody>
            <a:bodyPr anchor="ctr"/>
            <a:lstStyle/>
            <a:p>
              <a:endParaRPr lang="de-DE"/>
            </a:p>
          </p:txBody>
        </p:sp>
        <p:sp>
          <p:nvSpPr>
            <p:cNvPr id="307532" name="AutoShape 332"/>
            <p:cNvSpPr>
              <a:spLocks noChangeArrowheads="1"/>
            </p:cNvSpPr>
            <p:nvPr/>
          </p:nvSpPr>
          <p:spPr bwMode="auto">
            <a:xfrm>
              <a:off x="1114" y="1416"/>
              <a:ext cx="182" cy="171"/>
            </a:xfrm>
            <a:prstGeom prst="diamond">
              <a:avLst/>
            </a:prstGeom>
            <a:solidFill>
              <a:srgbClr val="FF3A00"/>
            </a:solidFill>
            <a:ln w="9525">
              <a:noFill/>
              <a:miter lim="800000"/>
              <a:headEnd/>
              <a:tailEnd/>
            </a:ln>
          </p:spPr>
          <p:txBody>
            <a:bodyPr anchor="ctr"/>
            <a:lstStyle/>
            <a:p>
              <a:endParaRPr lang="de-DE"/>
            </a:p>
          </p:txBody>
        </p:sp>
        <p:sp>
          <p:nvSpPr>
            <p:cNvPr id="307533" name="AutoShape 333"/>
            <p:cNvSpPr>
              <a:spLocks noChangeArrowheads="1"/>
            </p:cNvSpPr>
            <p:nvPr/>
          </p:nvSpPr>
          <p:spPr bwMode="auto">
            <a:xfrm>
              <a:off x="1204" y="1499"/>
              <a:ext cx="180" cy="173"/>
            </a:xfrm>
            <a:prstGeom prst="diamond">
              <a:avLst/>
            </a:prstGeom>
            <a:solidFill>
              <a:srgbClr val="FF3A00"/>
            </a:solidFill>
            <a:ln w="9525">
              <a:noFill/>
              <a:miter lim="800000"/>
              <a:headEnd/>
              <a:tailEnd/>
            </a:ln>
          </p:spPr>
          <p:txBody>
            <a:bodyPr anchor="ctr"/>
            <a:lstStyle/>
            <a:p>
              <a:endParaRPr lang="de-DE"/>
            </a:p>
          </p:txBody>
        </p:sp>
        <p:sp>
          <p:nvSpPr>
            <p:cNvPr id="307534" name="AutoShape 334"/>
            <p:cNvSpPr>
              <a:spLocks noChangeArrowheads="1"/>
            </p:cNvSpPr>
            <p:nvPr/>
          </p:nvSpPr>
          <p:spPr bwMode="auto">
            <a:xfrm>
              <a:off x="1114" y="1754"/>
              <a:ext cx="182" cy="175"/>
            </a:xfrm>
            <a:prstGeom prst="diamond">
              <a:avLst/>
            </a:prstGeom>
            <a:solidFill>
              <a:srgbClr val="7B00E4"/>
            </a:solidFill>
            <a:ln w="9525">
              <a:noFill/>
              <a:miter lim="800000"/>
              <a:headEnd/>
              <a:tailEnd/>
            </a:ln>
          </p:spPr>
          <p:txBody>
            <a:bodyPr anchor="ctr"/>
            <a:lstStyle/>
            <a:p>
              <a:endParaRPr lang="de-DE"/>
            </a:p>
          </p:txBody>
        </p:sp>
        <p:sp>
          <p:nvSpPr>
            <p:cNvPr id="307535" name="AutoShape 335"/>
            <p:cNvSpPr>
              <a:spLocks noChangeArrowheads="1"/>
            </p:cNvSpPr>
            <p:nvPr/>
          </p:nvSpPr>
          <p:spPr bwMode="auto">
            <a:xfrm>
              <a:off x="1028" y="1842"/>
              <a:ext cx="178" cy="170"/>
            </a:xfrm>
            <a:prstGeom prst="diamond">
              <a:avLst/>
            </a:prstGeom>
            <a:solidFill>
              <a:srgbClr val="7B00E4"/>
            </a:solidFill>
            <a:ln w="9525">
              <a:noFill/>
              <a:miter lim="800000"/>
              <a:headEnd/>
              <a:tailEnd/>
            </a:ln>
          </p:spPr>
          <p:txBody>
            <a:bodyPr anchor="ctr"/>
            <a:lstStyle/>
            <a:p>
              <a:endParaRPr lang="de-DE"/>
            </a:p>
          </p:txBody>
        </p:sp>
        <p:sp>
          <p:nvSpPr>
            <p:cNvPr id="307536" name="Freeform 336"/>
            <p:cNvSpPr>
              <a:spLocks/>
            </p:cNvSpPr>
            <p:nvPr/>
          </p:nvSpPr>
          <p:spPr bwMode="auto">
            <a:xfrm>
              <a:off x="1114" y="1499"/>
              <a:ext cx="91" cy="122"/>
            </a:xfrm>
            <a:custGeom>
              <a:avLst/>
              <a:gdLst/>
              <a:ahLst/>
              <a:cxnLst>
                <a:cxn ang="0">
                  <a:pos x="0" y="0"/>
                </a:cxn>
                <a:cxn ang="0">
                  <a:pos x="0" y="34"/>
                </a:cxn>
                <a:cxn ang="0">
                  <a:pos x="90" y="121"/>
                </a:cxn>
                <a:cxn ang="0">
                  <a:pos x="90" y="87"/>
                </a:cxn>
                <a:cxn ang="0">
                  <a:pos x="0" y="0"/>
                </a:cxn>
              </a:cxnLst>
              <a:rect l="0" t="0" r="r" b="b"/>
              <a:pathLst>
                <a:path w="91" h="122">
                  <a:moveTo>
                    <a:pt x="0" y="0"/>
                  </a:moveTo>
                  <a:lnTo>
                    <a:pt x="0" y="34"/>
                  </a:lnTo>
                  <a:lnTo>
                    <a:pt x="90" y="121"/>
                  </a:lnTo>
                  <a:lnTo>
                    <a:pt x="90" y="87"/>
                  </a:lnTo>
                  <a:lnTo>
                    <a:pt x="0" y="0"/>
                  </a:lnTo>
                </a:path>
              </a:pathLst>
            </a:custGeom>
            <a:solidFill>
              <a:srgbClr val="B92A00"/>
            </a:solidFill>
            <a:ln w="9525" cap="rnd">
              <a:noFill/>
              <a:round/>
              <a:headEnd/>
              <a:tailEnd/>
            </a:ln>
          </p:spPr>
          <p:txBody>
            <a:bodyPr/>
            <a:lstStyle/>
            <a:p>
              <a:endParaRPr lang="de-DE"/>
            </a:p>
          </p:txBody>
        </p:sp>
        <p:sp>
          <p:nvSpPr>
            <p:cNvPr id="307537" name="Freeform 337"/>
            <p:cNvSpPr>
              <a:spLocks/>
            </p:cNvSpPr>
            <p:nvPr/>
          </p:nvSpPr>
          <p:spPr bwMode="auto">
            <a:xfrm>
              <a:off x="1204" y="1587"/>
              <a:ext cx="87" cy="118"/>
            </a:xfrm>
            <a:custGeom>
              <a:avLst/>
              <a:gdLst/>
              <a:ahLst/>
              <a:cxnLst>
                <a:cxn ang="0">
                  <a:pos x="0" y="0"/>
                </a:cxn>
                <a:cxn ang="0">
                  <a:pos x="0" y="33"/>
                </a:cxn>
                <a:cxn ang="0">
                  <a:pos x="86" y="117"/>
                </a:cxn>
                <a:cxn ang="0">
                  <a:pos x="86" y="84"/>
                </a:cxn>
                <a:cxn ang="0">
                  <a:pos x="0" y="0"/>
                </a:cxn>
              </a:cxnLst>
              <a:rect l="0" t="0" r="r" b="b"/>
              <a:pathLst>
                <a:path w="87" h="118">
                  <a:moveTo>
                    <a:pt x="0" y="0"/>
                  </a:moveTo>
                  <a:lnTo>
                    <a:pt x="0" y="33"/>
                  </a:lnTo>
                  <a:lnTo>
                    <a:pt x="86" y="117"/>
                  </a:lnTo>
                  <a:lnTo>
                    <a:pt x="86" y="84"/>
                  </a:lnTo>
                  <a:lnTo>
                    <a:pt x="0" y="0"/>
                  </a:lnTo>
                </a:path>
              </a:pathLst>
            </a:custGeom>
            <a:solidFill>
              <a:srgbClr val="B92A00"/>
            </a:solidFill>
            <a:ln w="9525" cap="rnd">
              <a:noFill/>
              <a:round/>
              <a:headEnd/>
              <a:tailEnd/>
            </a:ln>
          </p:spPr>
          <p:txBody>
            <a:bodyPr/>
            <a:lstStyle/>
            <a:p>
              <a:endParaRPr lang="de-DE"/>
            </a:p>
          </p:txBody>
        </p:sp>
        <p:sp>
          <p:nvSpPr>
            <p:cNvPr id="307538" name="Freeform 338"/>
            <p:cNvSpPr>
              <a:spLocks/>
            </p:cNvSpPr>
            <p:nvPr/>
          </p:nvSpPr>
          <p:spPr bwMode="auto">
            <a:xfrm>
              <a:off x="1205" y="1842"/>
              <a:ext cx="87" cy="115"/>
            </a:xfrm>
            <a:custGeom>
              <a:avLst/>
              <a:gdLst/>
              <a:ahLst/>
              <a:cxnLst>
                <a:cxn ang="0">
                  <a:pos x="86" y="0"/>
                </a:cxn>
                <a:cxn ang="0">
                  <a:pos x="86" y="32"/>
                </a:cxn>
                <a:cxn ang="0">
                  <a:pos x="0" y="114"/>
                </a:cxn>
                <a:cxn ang="0">
                  <a:pos x="0" y="82"/>
                </a:cxn>
                <a:cxn ang="0">
                  <a:pos x="86" y="0"/>
                </a:cxn>
              </a:cxnLst>
              <a:rect l="0" t="0" r="r" b="b"/>
              <a:pathLst>
                <a:path w="87" h="115">
                  <a:moveTo>
                    <a:pt x="86" y="0"/>
                  </a:moveTo>
                  <a:lnTo>
                    <a:pt x="86" y="32"/>
                  </a:lnTo>
                  <a:lnTo>
                    <a:pt x="0" y="114"/>
                  </a:lnTo>
                  <a:lnTo>
                    <a:pt x="0" y="82"/>
                  </a:lnTo>
                  <a:lnTo>
                    <a:pt x="86" y="0"/>
                  </a:lnTo>
                </a:path>
              </a:pathLst>
            </a:custGeom>
            <a:solidFill>
              <a:srgbClr val="B760F9"/>
            </a:solidFill>
            <a:ln w="9525" cap="rnd">
              <a:noFill/>
              <a:round/>
              <a:headEnd/>
              <a:tailEnd/>
            </a:ln>
          </p:spPr>
          <p:txBody>
            <a:bodyPr/>
            <a:lstStyle/>
            <a:p>
              <a:endParaRPr lang="de-DE"/>
            </a:p>
          </p:txBody>
        </p:sp>
        <p:sp>
          <p:nvSpPr>
            <p:cNvPr id="307539" name="Freeform 339"/>
            <p:cNvSpPr>
              <a:spLocks/>
            </p:cNvSpPr>
            <p:nvPr/>
          </p:nvSpPr>
          <p:spPr bwMode="auto">
            <a:xfrm>
              <a:off x="1120" y="1928"/>
              <a:ext cx="86" cy="117"/>
            </a:xfrm>
            <a:custGeom>
              <a:avLst/>
              <a:gdLst/>
              <a:ahLst/>
              <a:cxnLst>
                <a:cxn ang="0">
                  <a:pos x="85" y="0"/>
                </a:cxn>
                <a:cxn ang="0">
                  <a:pos x="85" y="32"/>
                </a:cxn>
                <a:cxn ang="0">
                  <a:pos x="0" y="116"/>
                </a:cxn>
                <a:cxn ang="0">
                  <a:pos x="0" y="84"/>
                </a:cxn>
                <a:cxn ang="0">
                  <a:pos x="85" y="0"/>
                </a:cxn>
              </a:cxnLst>
              <a:rect l="0" t="0" r="r" b="b"/>
              <a:pathLst>
                <a:path w="86" h="117">
                  <a:moveTo>
                    <a:pt x="85" y="0"/>
                  </a:moveTo>
                  <a:lnTo>
                    <a:pt x="85" y="32"/>
                  </a:lnTo>
                  <a:lnTo>
                    <a:pt x="0" y="116"/>
                  </a:lnTo>
                  <a:lnTo>
                    <a:pt x="0" y="84"/>
                  </a:lnTo>
                  <a:lnTo>
                    <a:pt x="85" y="0"/>
                  </a:lnTo>
                </a:path>
              </a:pathLst>
            </a:custGeom>
            <a:solidFill>
              <a:srgbClr val="B760F9"/>
            </a:solidFill>
            <a:ln w="9525" cap="rnd">
              <a:noFill/>
              <a:round/>
              <a:headEnd/>
              <a:tailEnd/>
            </a:ln>
          </p:spPr>
          <p:txBody>
            <a:bodyPr/>
            <a:lstStyle/>
            <a:p>
              <a:endParaRPr lang="de-DE"/>
            </a:p>
          </p:txBody>
        </p:sp>
        <p:sp>
          <p:nvSpPr>
            <p:cNvPr id="307540" name="Freeform 340"/>
            <p:cNvSpPr>
              <a:spLocks/>
            </p:cNvSpPr>
            <p:nvPr/>
          </p:nvSpPr>
          <p:spPr bwMode="auto">
            <a:xfrm>
              <a:off x="1028" y="1929"/>
              <a:ext cx="87" cy="116"/>
            </a:xfrm>
            <a:custGeom>
              <a:avLst/>
              <a:gdLst/>
              <a:ahLst/>
              <a:cxnLst>
                <a:cxn ang="0">
                  <a:pos x="0" y="0"/>
                </a:cxn>
                <a:cxn ang="0">
                  <a:pos x="0" y="32"/>
                </a:cxn>
                <a:cxn ang="0">
                  <a:pos x="86" y="115"/>
                </a:cxn>
                <a:cxn ang="0">
                  <a:pos x="86" y="83"/>
                </a:cxn>
                <a:cxn ang="0">
                  <a:pos x="0" y="0"/>
                </a:cxn>
              </a:cxnLst>
              <a:rect l="0" t="0" r="r" b="b"/>
              <a:pathLst>
                <a:path w="87" h="116">
                  <a:moveTo>
                    <a:pt x="0" y="0"/>
                  </a:moveTo>
                  <a:lnTo>
                    <a:pt x="0" y="32"/>
                  </a:lnTo>
                  <a:lnTo>
                    <a:pt x="86" y="115"/>
                  </a:lnTo>
                  <a:lnTo>
                    <a:pt x="86" y="83"/>
                  </a:lnTo>
                  <a:lnTo>
                    <a:pt x="0" y="0"/>
                  </a:lnTo>
                </a:path>
              </a:pathLst>
            </a:custGeom>
            <a:solidFill>
              <a:srgbClr val="500093"/>
            </a:solidFill>
            <a:ln w="9525" cap="rnd">
              <a:noFill/>
              <a:round/>
              <a:headEnd/>
              <a:tailEnd/>
            </a:ln>
          </p:spPr>
          <p:txBody>
            <a:bodyPr/>
            <a:lstStyle/>
            <a:p>
              <a:endParaRPr lang="de-DE"/>
            </a:p>
          </p:txBody>
        </p:sp>
        <p:sp>
          <p:nvSpPr>
            <p:cNvPr id="307541" name="Freeform 341"/>
            <p:cNvSpPr>
              <a:spLocks/>
            </p:cNvSpPr>
            <p:nvPr/>
          </p:nvSpPr>
          <p:spPr bwMode="auto">
            <a:xfrm>
              <a:off x="1025" y="1416"/>
              <a:ext cx="90" cy="118"/>
            </a:xfrm>
            <a:custGeom>
              <a:avLst/>
              <a:gdLst/>
              <a:ahLst/>
              <a:cxnLst>
                <a:cxn ang="0">
                  <a:pos x="0" y="0"/>
                </a:cxn>
                <a:cxn ang="0">
                  <a:pos x="0" y="33"/>
                </a:cxn>
                <a:cxn ang="0">
                  <a:pos x="89" y="117"/>
                </a:cxn>
                <a:cxn ang="0">
                  <a:pos x="89" y="84"/>
                </a:cxn>
                <a:cxn ang="0">
                  <a:pos x="0" y="0"/>
                </a:cxn>
              </a:cxnLst>
              <a:rect l="0" t="0" r="r" b="b"/>
              <a:pathLst>
                <a:path w="90" h="118">
                  <a:moveTo>
                    <a:pt x="0" y="0"/>
                  </a:moveTo>
                  <a:lnTo>
                    <a:pt x="0" y="33"/>
                  </a:lnTo>
                  <a:lnTo>
                    <a:pt x="89" y="117"/>
                  </a:lnTo>
                  <a:lnTo>
                    <a:pt x="89" y="84"/>
                  </a:lnTo>
                  <a:lnTo>
                    <a:pt x="0" y="0"/>
                  </a:lnTo>
                </a:path>
              </a:pathLst>
            </a:custGeom>
            <a:solidFill>
              <a:srgbClr val="B92A00"/>
            </a:solidFill>
            <a:ln w="9525" cap="rnd">
              <a:noFill/>
              <a:round/>
              <a:headEnd/>
              <a:tailEnd/>
            </a:ln>
          </p:spPr>
          <p:txBody>
            <a:bodyPr/>
            <a:lstStyle/>
            <a:p>
              <a:endParaRPr lang="de-DE"/>
            </a:p>
          </p:txBody>
        </p:sp>
        <p:sp>
          <p:nvSpPr>
            <p:cNvPr id="307542" name="AutoShape 342"/>
            <p:cNvSpPr>
              <a:spLocks noChangeArrowheads="1"/>
            </p:cNvSpPr>
            <p:nvPr/>
          </p:nvSpPr>
          <p:spPr bwMode="auto">
            <a:xfrm>
              <a:off x="1025" y="1327"/>
              <a:ext cx="181" cy="177"/>
            </a:xfrm>
            <a:prstGeom prst="diamond">
              <a:avLst/>
            </a:prstGeom>
            <a:solidFill>
              <a:srgbClr val="FF3A00"/>
            </a:solidFill>
            <a:ln w="9525">
              <a:noFill/>
              <a:miter lim="800000"/>
              <a:headEnd/>
              <a:tailEnd/>
            </a:ln>
          </p:spPr>
          <p:txBody>
            <a:bodyPr anchor="ctr"/>
            <a:lstStyle/>
            <a:p>
              <a:endParaRPr lang="de-DE"/>
            </a:p>
          </p:txBody>
        </p:sp>
        <p:sp>
          <p:nvSpPr>
            <p:cNvPr id="307543" name="Freeform 343"/>
            <p:cNvSpPr>
              <a:spLocks/>
            </p:cNvSpPr>
            <p:nvPr/>
          </p:nvSpPr>
          <p:spPr bwMode="auto">
            <a:xfrm>
              <a:off x="1291" y="1587"/>
              <a:ext cx="92" cy="118"/>
            </a:xfrm>
            <a:custGeom>
              <a:avLst/>
              <a:gdLst/>
              <a:ahLst/>
              <a:cxnLst>
                <a:cxn ang="0">
                  <a:pos x="91" y="0"/>
                </a:cxn>
                <a:cxn ang="0">
                  <a:pos x="91" y="33"/>
                </a:cxn>
                <a:cxn ang="0">
                  <a:pos x="0" y="117"/>
                </a:cxn>
                <a:cxn ang="0">
                  <a:pos x="0" y="84"/>
                </a:cxn>
                <a:cxn ang="0">
                  <a:pos x="91" y="0"/>
                </a:cxn>
              </a:cxnLst>
              <a:rect l="0" t="0" r="r" b="b"/>
              <a:pathLst>
                <a:path w="92" h="118">
                  <a:moveTo>
                    <a:pt x="91" y="0"/>
                  </a:moveTo>
                  <a:lnTo>
                    <a:pt x="91" y="33"/>
                  </a:lnTo>
                  <a:lnTo>
                    <a:pt x="0" y="117"/>
                  </a:lnTo>
                  <a:lnTo>
                    <a:pt x="0" y="84"/>
                  </a:lnTo>
                  <a:lnTo>
                    <a:pt x="91" y="0"/>
                  </a:lnTo>
                </a:path>
              </a:pathLst>
            </a:custGeom>
            <a:solidFill>
              <a:srgbClr val="FF7A53"/>
            </a:solidFill>
            <a:ln w="9525" cap="rnd">
              <a:noFill/>
              <a:round/>
              <a:headEnd/>
              <a:tailEnd/>
            </a:ln>
          </p:spPr>
          <p:txBody>
            <a:bodyPr/>
            <a:lstStyle/>
            <a:p>
              <a:endParaRPr lang="de-DE"/>
            </a:p>
          </p:txBody>
        </p:sp>
        <p:sp>
          <p:nvSpPr>
            <p:cNvPr id="307544" name="Freeform 344"/>
            <p:cNvSpPr>
              <a:spLocks/>
            </p:cNvSpPr>
            <p:nvPr/>
          </p:nvSpPr>
          <p:spPr bwMode="auto">
            <a:xfrm>
              <a:off x="1291" y="1757"/>
              <a:ext cx="92" cy="118"/>
            </a:xfrm>
            <a:custGeom>
              <a:avLst/>
              <a:gdLst/>
              <a:ahLst/>
              <a:cxnLst>
                <a:cxn ang="0">
                  <a:pos x="91" y="0"/>
                </a:cxn>
                <a:cxn ang="0">
                  <a:pos x="91" y="33"/>
                </a:cxn>
                <a:cxn ang="0">
                  <a:pos x="0" y="117"/>
                </a:cxn>
                <a:cxn ang="0">
                  <a:pos x="0" y="84"/>
                </a:cxn>
                <a:cxn ang="0">
                  <a:pos x="91" y="0"/>
                </a:cxn>
              </a:cxnLst>
              <a:rect l="0" t="0" r="r" b="b"/>
              <a:pathLst>
                <a:path w="92" h="118">
                  <a:moveTo>
                    <a:pt x="91" y="0"/>
                  </a:moveTo>
                  <a:lnTo>
                    <a:pt x="91" y="33"/>
                  </a:lnTo>
                  <a:lnTo>
                    <a:pt x="0" y="117"/>
                  </a:lnTo>
                  <a:lnTo>
                    <a:pt x="0" y="84"/>
                  </a:lnTo>
                  <a:lnTo>
                    <a:pt x="91" y="0"/>
                  </a:lnTo>
                </a:path>
              </a:pathLst>
            </a:custGeom>
            <a:solidFill>
              <a:srgbClr val="FF7A53"/>
            </a:solidFill>
            <a:ln w="9525" cap="rnd">
              <a:noFill/>
              <a:round/>
              <a:headEnd/>
              <a:tailEnd/>
            </a:ln>
          </p:spPr>
          <p:txBody>
            <a:bodyPr/>
            <a:lstStyle/>
            <a:p>
              <a:endParaRPr lang="de-DE"/>
            </a:p>
          </p:txBody>
        </p:sp>
        <p:sp>
          <p:nvSpPr>
            <p:cNvPr id="307545" name="AutoShape 345"/>
            <p:cNvSpPr>
              <a:spLocks noChangeArrowheads="1"/>
            </p:cNvSpPr>
            <p:nvPr/>
          </p:nvSpPr>
          <p:spPr bwMode="auto">
            <a:xfrm>
              <a:off x="1204" y="1672"/>
              <a:ext cx="180" cy="172"/>
            </a:xfrm>
            <a:prstGeom prst="diamond">
              <a:avLst/>
            </a:prstGeom>
            <a:solidFill>
              <a:srgbClr val="FF3A00"/>
            </a:solidFill>
            <a:ln w="9525">
              <a:noFill/>
              <a:miter lim="800000"/>
              <a:headEnd/>
              <a:tailEnd/>
            </a:ln>
          </p:spPr>
          <p:txBody>
            <a:bodyPr anchor="ctr"/>
            <a:lstStyle/>
            <a:p>
              <a:endParaRPr lang="de-DE"/>
            </a:p>
          </p:txBody>
        </p:sp>
        <p:grpSp>
          <p:nvGrpSpPr>
            <p:cNvPr id="307441" name="Group 346"/>
            <p:cNvGrpSpPr>
              <a:grpSpLocks/>
            </p:cNvGrpSpPr>
            <p:nvPr/>
          </p:nvGrpSpPr>
          <p:grpSpPr bwMode="auto">
            <a:xfrm>
              <a:off x="543" y="1373"/>
              <a:ext cx="828" cy="599"/>
              <a:chOff x="543" y="1373"/>
              <a:chExt cx="828" cy="599"/>
            </a:xfrm>
          </p:grpSpPr>
          <p:sp>
            <p:nvSpPr>
              <p:cNvPr id="307547" name="Rectangle 347"/>
              <p:cNvSpPr>
                <a:spLocks noChangeArrowheads="1"/>
              </p:cNvSpPr>
              <p:nvPr/>
            </p:nvSpPr>
            <p:spPr bwMode="auto">
              <a:xfrm>
                <a:off x="841" y="1538"/>
                <a:ext cx="228" cy="250"/>
              </a:xfrm>
              <a:prstGeom prst="rect">
                <a:avLst/>
              </a:prstGeom>
              <a:noFill/>
              <a:ln w="9525">
                <a:noFill/>
                <a:miter lim="800000"/>
                <a:headEnd/>
                <a:tailEnd/>
              </a:ln>
            </p:spPr>
            <p:txBody>
              <a:bodyPr lIns="28575" tIns="12700" rIns="28575" bIns="12700"/>
              <a:lstStyle/>
              <a:p>
                <a:pPr algn="just">
                  <a:spcBef>
                    <a:spcPct val="0"/>
                  </a:spcBef>
                </a:pPr>
                <a:r>
                  <a:rPr lang="de-DE" sz="1200" b="1">
                    <a:solidFill>
                      <a:srgbClr val="FFFFFF"/>
                    </a:solidFill>
                    <a:latin typeface="Times New Roman" pitchFamily="18" charset="0"/>
                    <a:ea typeface="Times New Roman" pitchFamily="18" charset="0"/>
                    <a:cs typeface="Arial" pitchFamily="34" charset="0"/>
                  </a:rPr>
                  <a:t>R/3</a:t>
                </a:r>
                <a:endParaRPr lang="de-DE" sz="2400">
                  <a:latin typeface="Times New Roman" pitchFamily="18" charset="0"/>
                  <a:ea typeface="Times New Roman" pitchFamily="18" charset="0"/>
                  <a:cs typeface="Arial" pitchFamily="34" charset="0"/>
                </a:endParaRPr>
              </a:p>
            </p:txBody>
          </p:sp>
          <p:sp>
            <p:nvSpPr>
              <p:cNvPr id="307548" name="Rectangle 348"/>
              <p:cNvSpPr>
                <a:spLocks noChangeArrowheads="1"/>
              </p:cNvSpPr>
              <p:nvPr/>
            </p:nvSpPr>
            <p:spPr bwMode="auto">
              <a:xfrm>
                <a:off x="659" y="1668"/>
                <a:ext cx="547" cy="153"/>
              </a:xfrm>
              <a:prstGeom prst="rect">
                <a:avLst/>
              </a:prstGeom>
              <a:noFill/>
              <a:ln w="9525">
                <a:noFill/>
                <a:miter lim="800000"/>
                <a:headEnd/>
                <a:tailEnd/>
              </a:ln>
            </p:spPr>
            <p:txBody>
              <a:bodyPr lIns="28575" tIns="12700" rIns="28575" bIns="12700"/>
              <a:lstStyle/>
              <a:p>
                <a:pPr algn="ctr">
                  <a:spcBef>
                    <a:spcPct val="0"/>
                  </a:spcBef>
                </a:pPr>
                <a:r>
                  <a:rPr lang="de-DE" sz="700" b="1">
                    <a:solidFill>
                      <a:srgbClr val="FFFFFF"/>
                    </a:solidFill>
                    <a:latin typeface="Times New Roman" pitchFamily="18" charset="0"/>
                    <a:ea typeface="Times New Roman" pitchFamily="18" charset="0"/>
                    <a:cs typeface="Arial" pitchFamily="34" charset="0"/>
                  </a:rPr>
                  <a:t>Client / Server</a:t>
                </a:r>
                <a:endParaRPr lang="de-DE" sz="900">
                  <a:latin typeface="Times New Roman" pitchFamily="18" charset="0"/>
                  <a:ea typeface="Times New Roman" pitchFamily="18" charset="0"/>
                  <a:cs typeface="Arial" pitchFamily="34" charset="0"/>
                </a:endParaRPr>
              </a:p>
              <a:p>
                <a:pPr algn="ctr">
                  <a:spcBef>
                    <a:spcPct val="0"/>
                  </a:spcBef>
                </a:pPr>
                <a:r>
                  <a:rPr lang="de-DE" sz="700" b="1">
                    <a:solidFill>
                      <a:srgbClr val="FFFFFF"/>
                    </a:solidFill>
                    <a:latin typeface="Times New Roman" pitchFamily="18" charset="0"/>
                    <a:ea typeface="Times New Roman" pitchFamily="18" charset="0"/>
                    <a:cs typeface="Arial" pitchFamily="34" charset="0"/>
                  </a:rPr>
                  <a:t>ABAP/4</a:t>
                </a:r>
                <a:endParaRPr lang="de-DE" sz="2400">
                  <a:latin typeface="Times New Roman" pitchFamily="18" charset="0"/>
                  <a:ea typeface="Times New Roman" pitchFamily="18" charset="0"/>
                  <a:cs typeface="Arial" pitchFamily="34" charset="0"/>
                </a:endParaRPr>
              </a:p>
            </p:txBody>
          </p:sp>
          <p:grpSp>
            <p:nvGrpSpPr>
              <p:cNvPr id="307444" name="Group 349"/>
              <p:cNvGrpSpPr>
                <a:grpSpLocks/>
              </p:cNvGrpSpPr>
              <p:nvPr/>
            </p:nvGrpSpPr>
            <p:grpSpPr bwMode="auto">
              <a:xfrm>
                <a:off x="543" y="1373"/>
                <a:ext cx="828" cy="599"/>
                <a:chOff x="543" y="1373"/>
                <a:chExt cx="828" cy="599"/>
              </a:xfrm>
            </p:grpSpPr>
            <p:sp>
              <p:nvSpPr>
                <p:cNvPr id="307550" name="Rectangle 350"/>
                <p:cNvSpPr>
                  <a:spLocks noChangeArrowheads="1"/>
                </p:cNvSpPr>
                <p:nvPr/>
              </p:nvSpPr>
              <p:spPr bwMode="auto">
                <a:xfrm>
                  <a:off x="1092" y="1377"/>
                  <a:ext cx="72"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FI</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1" name="Rectangle 351"/>
                <p:cNvSpPr>
                  <a:spLocks noChangeArrowheads="1"/>
                </p:cNvSpPr>
                <p:nvPr/>
              </p:nvSpPr>
              <p:spPr bwMode="auto">
                <a:xfrm>
                  <a:off x="1161" y="1461"/>
                  <a:ext cx="116" cy="83"/>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CO</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2" name="Rectangle 352"/>
                <p:cNvSpPr>
                  <a:spLocks noChangeArrowheads="1"/>
                </p:cNvSpPr>
                <p:nvPr/>
              </p:nvSpPr>
              <p:spPr bwMode="auto">
                <a:xfrm>
                  <a:off x="1251" y="1551"/>
                  <a:ext cx="120"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AM</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3" name="Rectangle 353"/>
                <p:cNvSpPr>
                  <a:spLocks noChangeArrowheads="1"/>
                </p:cNvSpPr>
                <p:nvPr/>
              </p:nvSpPr>
              <p:spPr bwMode="auto">
                <a:xfrm>
                  <a:off x="1255" y="1718"/>
                  <a:ext cx="103"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PS</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4" name="Rectangle 354"/>
                <p:cNvSpPr>
                  <a:spLocks noChangeArrowheads="1"/>
                </p:cNvSpPr>
                <p:nvPr/>
              </p:nvSpPr>
              <p:spPr bwMode="auto">
                <a:xfrm>
                  <a:off x="1160" y="1805"/>
                  <a:ext cx="120" cy="83"/>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WF</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5" name="Rectangle 355"/>
                <p:cNvSpPr>
                  <a:spLocks noChangeArrowheads="1"/>
                </p:cNvSpPr>
                <p:nvPr/>
              </p:nvSpPr>
              <p:spPr bwMode="auto">
                <a:xfrm>
                  <a:off x="1091" y="1884"/>
                  <a:ext cx="75"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IS</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6" name="Rectangle 356"/>
                <p:cNvSpPr>
                  <a:spLocks noChangeArrowheads="1"/>
                </p:cNvSpPr>
                <p:nvPr/>
              </p:nvSpPr>
              <p:spPr bwMode="auto">
                <a:xfrm>
                  <a:off x="625" y="1461"/>
                  <a:ext cx="129" cy="126"/>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MM</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7" name="Rectangle 357"/>
                <p:cNvSpPr>
                  <a:spLocks noChangeArrowheads="1"/>
                </p:cNvSpPr>
                <p:nvPr/>
              </p:nvSpPr>
              <p:spPr bwMode="auto">
                <a:xfrm>
                  <a:off x="721" y="1890"/>
                  <a:ext cx="111"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HR</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8" name="Rectangle 358"/>
                <p:cNvSpPr>
                  <a:spLocks noChangeArrowheads="1"/>
                </p:cNvSpPr>
                <p:nvPr/>
              </p:nvSpPr>
              <p:spPr bwMode="auto">
                <a:xfrm>
                  <a:off x="709" y="1373"/>
                  <a:ext cx="152" cy="138"/>
                </a:xfrm>
                <a:prstGeom prst="rect">
                  <a:avLst/>
                </a:prstGeom>
                <a:noFill/>
                <a:ln w="9525">
                  <a:noFill/>
                  <a:miter lim="800000"/>
                  <a:headEnd/>
                  <a:tailEnd/>
                </a:ln>
              </p:spPr>
              <p:txBody>
                <a:bodyPr lIns="30162" tIns="12700" rIns="30162" bIns="12700"/>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SD</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59" name="Rectangle 359"/>
                <p:cNvSpPr>
                  <a:spLocks noChangeArrowheads="1"/>
                </p:cNvSpPr>
                <p:nvPr/>
              </p:nvSpPr>
              <p:spPr bwMode="auto">
                <a:xfrm>
                  <a:off x="543" y="1553"/>
                  <a:ext cx="103" cy="126"/>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PP</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60" name="Rectangle 360"/>
                <p:cNvSpPr>
                  <a:spLocks noChangeArrowheads="1"/>
                </p:cNvSpPr>
                <p:nvPr/>
              </p:nvSpPr>
              <p:spPr bwMode="auto">
                <a:xfrm>
                  <a:off x="543" y="1720"/>
                  <a:ext cx="125"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QM</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sp>
              <p:nvSpPr>
                <p:cNvPr id="307561" name="Rectangle 361"/>
                <p:cNvSpPr>
                  <a:spLocks noChangeArrowheads="1"/>
                </p:cNvSpPr>
                <p:nvPr/>
              </p:nvSpPr>
              <p:spPr bwMode="auto">
                <a:xfrm>
                  <a:off x="632" y="1804"/>
                  <a:ext cx="116" cy="82"/>
                </a:xfrm>
                <a:prstGeom prst="rect">
                  <a:avLst/>
                </a:prstGeom>
                <a:noFill/>
                <a:ln w="9525">
                  <a:noFill/>
                  <a:miter lim="800000"/>
                  <a:headEnd/>
                  <a:tailEnd/>
                </a:ln>
              </p:spPr>
              <p:txBody>
                <a:bodyPr lIns="3175" tIns="3175" rIns="3175" bIns="3175"/>
                <a:lstStyle/>
                <a:p>
                  <a:pPr algn="just">
                    <a:spcBef>
                      <a:spcPct val="0"/>
                    </a:spcBef>
                  </a:pPr>
                  <a:r>
                    <a:rPr lang="de-DE" sz="700" b="1">
                      <a:solidFill>
                        <a:srgbClr val="FFFFFF"/>
                      </a:solidFill>
                      <a:latin typeface="Times New Roman" pitchFamily="18" charset="0"/>
                      <a:ea typeface="Times New Roman" pitchFamily="18" charset="0"/>
                      <a:cs typeface="Arial" pitchFamily="34" charset="0"/>
                    </a:rPr>
                    <a:t>PM</a:t>
                  </a:r>
                  <a:endParaRPr lang="de-DE" sz="900">
                    <a:latin typeface="Times New Roman" pitchFamily="18" charset="0"/>
                    <a:ea typeface="Times New Roman" pitchFamily="18" charset="0"/>
                    <a:cs typeface="Arial" pitchFamily="34" charset="0"/>
                  </a:endParaRPr>
                </a:p>
                <a:p>
                  <a:pPr>
                    <a:spcBef>
                      <a:spcPct val="0"/>
                    </a:spcBef>
                  </a:pPr>
                  <a:endParaRPr lang="de-DE" sz="2400">
                    <a:latin typeface="Times New Roman" pitchFamily="18" charset="0"/>
                    <a:ea typeface="Times New Roman" pitchFamily="18" charset="0"/>
                    <a:cs typeface="Arial" pitchFamily="34" charset="0"/>
                  </a:endParaRPr>
                </a:p>
              </p:txBody>
            </p:sp>
          </p:grpSp>
        </p:grpSp>
      </p:grpSp>
      <p:sp>
        <p:nvSpPr>
          <p:cNvPr id="307562" name="Line 362"/>
          <p:cNvSpPr>
            <a:spLocks noChangeShapeType="1"/>
          </p:cNvSpPr>
          <p:nvPr/>
        </p:nvSpPr>
        <p:spPr bwMode="auto">
          <a:xfrm flipH="1" flipV="1">
            <a:off x="3101975" y="2376488"/>
            <a:ext cx="2087563" cy="0"/>
          </a:xfrm>
          <a:prstGeom prst="line">
            <a:avLst/>
          </a:prstGeom>
          <a:noFill/>
          <a:ln w="28575">
            <a:solidFill>
              <a:srgbClr val="000000"/>
            </a:solidFill>
            <a:round/>
            <a:headEnd/>
            <a:tailEnd type="triangle" w="med" len="med"/>
          </a:ln>
        </p:spPr>
        <p:txBody>
          <a:bodyPr/>
          <a:lstStyle/>
          <a:p>
            <a:endParaRPr lang="de-DE"/>
          </a:p>
        </p:txBody>
      </p:sp>
      <p:sp>
        <p:nvSpPr>
          <p:cNvPr id="307563" name="Rectangle 363"/>
          <p:cNvSpPr>
            <a:spLocks noChangeArrowheads="1"/>
          </p:cNvSpPr>
          <p:nvPr/>
        </p:nvSpPr>
        <p:spPr bwMode="auto">
          <a:xfrm>
            <a:off x="106363" y="1284288"/>
            <a:ext cx="9144000" cy="0"/>
          </a:xfrm>
          <a:prstGeom prst="rect">
            <a:avLst/>
          </a:prstGeom>
          <a:noFill/>
          <a:ln w="9525">
            <a:noFill/>
            <a:miter lim="800000"/>
            <a:headEnd/>
            <a:tailEnd/>
          </a:ln>
          <a:effectLst/>
        </p:spPr>
        <p:txBody>
          <a:bodyPr wrap="none" anchor="ctr">
            <a:spAutoFit/>
          </a:bodyPr>
          <a:lstStyle/>
          <a:p>
            <a:endParaRPr lang="de-DE"/>
          </a:p>
        </p:txBody>
      </p:sp>
      <p:sp>
        <p:nvSpPr>
          <p:cNvPr id="307564" name="Rectangle 364"/>
          <p:cNvSpPr>
            <a:spLocks noChangeArrowheads="1"/>
          </p:cNvSpPr>
          <p:nvPr/>
        </p:nvSpPr>
        <p:spPr bwMode="auto">
          <a:xfrm>
            <a:off x="106363" y="1284288"/>
            <a:ext cx="9144000" cy="0"/>
          </a:xfrm>
          <a:prstGeom prst="rect">
            <a:avLst/>
          </a:prstGeom>
          <a:noFill/>
          <a:ln w="9525">
            <a:noFill/>
            <a:miter lim="800000"/>
            <a:headEnd/>
            <a:tailEnd/>
          </a:ln>
          <a:effectLst/>
        </p:spPr>
        <p:txBody>
          <a:bodyPr wrap="none" anchor="ctr">
            <a:spAutoFit/>
          </a:bodyPr>
          <a:lstStyle/>
          <a:p>
            <a:pPr>
              <a:spcBef>
                <a:spcPct val="0"/>
              </a:spcBef>
              <a:tabLst>
                <a:tab pos="1260475" algn="l"/>
              </a:tabLst>
            </a:pPr>
            <a:endParaRPr lang="de-DE" sz="2400">
              <a:latin typeface="Times New Roman" pitchFamily="18" charset="0"/>
            </a:endParaRP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61" name="Rectangle 5"/>
          <p:cNvSpPr>
            <a:spLocks noGrp="1" noChangeArrowheads="1"/>
          </p:cNvSpPr>
          <p:nvPr>
            <p:ph type="title"/>
          </p:nvPr>
        </p:nvSpPr>
        <p:spPr>
          <a:noFill/>
          <a:ln/>
        </p:spPr>
        <p:txBody>
          <a:bodyPr/>
          <a:lstStyle/>
          <a:p>
            <a:r>
              <a:rPr lang="de-DE"/>
              <a:t>Elektronischer Posteingang</a:t>
            </a:r>
          </a:p>
        </p:txBody>
      </p:sp>
      <p:grpSp>
        <p:nvGrpSpPr>
          <p:cNvPr id="93" name="Gruppieren 92"/>
          <p:cNvGrpSpPr/>
          <p:nvPr/>
        </p:nvGrpSpPr>
        <p:grpSpPr>
          <a:xfrm>
            <a:off x="611560" y="1412776"/>
            <a:ext cx="8064500" cy="5167313"/>
            <a:chOff x="1258888" y="1574800"/>
            <a:chExt cx="8064500" cy="5167313"/>
          </a:xfrm>
        </p:grpSpPr>
        <p:sp>
          <p:nvSpPr>
            <p:cNvPr id="377863" name="Rectangle 2"/>
            <p:cNvSpPr>
              <a:spLocks noChangeArrowheads="1"/>
            </p:cNvSpPr>
            <p:nvPr/>
          </p:nvSpPr>
          <p:spPr bwMode="auto">
            <a:xfrm>
              <a:off x="7653338" y="3951288"/>
              <a:ext cx="1493837" cy="1698625"/>
            </a:xfrm>
            <a:prstGeom prst="rect">
              <a:avLst/>
            </a:prstGeom>
            <a:solidFill>
              <a:srgbClr val="FFFFCC"/>
            </a:solidFill>
            <a:ln w="3175">
              <a:solidFill>
                <a:schemeClr val="tx1"/>
              </a:solidFill>
              <a:miter lim="800000"/>
              <a:headEnd/>
              <a:tailEnd/>
            </a:ln>
          </p:spPr>
          <p:txBody>
            <a:bodyPr wrap="none" anchor="ctr"/>
            <a:lstStyle/>
            <a:p>
              <a:endParaRPr lang="de-DE"/>
            </a:p>
          </p:txBody>
        </p:sp>
        <p:grpSp>
          <p:nvGrpSpPr>
            <p:cNvPr id="2" name="Group 3"/>
            <p:cNvGrpSpPr>
              <a:grpSpLocks/>
            </p:cNvGrpSpPr>
            <p:nvPr/>
          </p:nvGrpSpPr>
          <p:grpSpPr bwMode="auto">
            <a:xfrm>
              <a:off x="7545388" y="2595563"/>
              <a:ext cx="1601787" cy="1525587"/>
              <a:chOff x="4665" y="1413"/>
              <a:chExt cx="1043" cy="1146"/>
            </a:xfrm>
          </p:grpSpPr>
          <p:sp>
            <p:nvSpPr>
              <p:cNvPr id="377865" name="Rectangle 4"/>
              <p:cNvSpPr>
                <a:spLocks noChangeArrowheads="1"/>
              </p:cNvSpPr>
              <p:nvPr/>
            </p:nvSpPr>
            <p:spPr bwMode="auto">
              <a:xfrm>
                <a:off x="4665" y="1413"/>
                <a:ext cx="1043" cy="1146"/>
              </a:xfrm>
              <a:prstGeom prst="rect">
                <a:avLst/>
              </a:prstGeom>
              <a:solidFill>
                <a:srgbClr val="FFFFCC"/>
              </a:solidFill>
              <a:ln w="3175">
                <a:solidFill>
                  <a:schemeClr val="tx1"/>
                </a:solidFill>
                <a:miter lim="800000"/>
                <a:headEnd/>
                <a:tailEnd/>
              </a:ln>
            </p:spPr>
            <p:txBody>
              <a:bodyPr wrap="none" anchor="ctr"/>
              <a:lstStyle/>
              <a:p>
                <a:endParaRPr lang="de-DE"/>
              </a:p>
            </p:txBody>
          </p:sp>
          <p:sp>
            <p:nvSpPr>
              <p:cNvPr id="377866" name="Text Box 5"/>
              <p:cNvSpPr txBox="1">
                <a:spLocks noChangeArrowheads="1"/>
              </p:cNvSpPr>
              <p:nvPr/>
            </p:nvSpPr>
            <p:spPr bwMode="auto">
              <a:xfrm>
                <a:off x="4843" y="1894"/>
                <a:ext cx="779" cy="223"/>
              </a:xfrm>
              <a:prstGeom prst="rect">
                <a:avLst/>
              </a:prstGeom>
              <a:noFill/>
              <a:ln w="9525">
                <a:noFill/>
                <a:miter lim="800000"/>
                <a:headEnd/>
                <a:tailEnd/>
              </a:ln>
            </p:spPr>
            <p:txBody>
              <a:bodyPr lIns="18000" tIns="10800" rIns="18000" bIns="10800">
                <a:spAutoFit/>
              </a:bodyPr>
              <a:lstStyle/>
              <a:p>
                <a:pPr algn="ctr">
                  <a:spcBef>
                    <a:spcPct val="50000"/>
                  </a:spcBef>
                </a:pPr>
                <a:r>
                  <a:rPr kumimoji="1" lang="de-DE" sz="1800" b="1">
                    <a:solidFill>
                      <a:schemeClr val="accent2"/>
                    </a:solidFill>
                  </a:rPr>
                  <a:t>CRM </a:t>
                </a:r>
              </a:p>
            </p:txBody>
          </p:sp>
        </p:grpSp>
        <p:pic>
          <p:nvPicPr>
            <p:cNvPr id="377867" name="Picture 6" descr="j0197464[1]"/>
            <p:cNvPicPr>
              <a:picLocks noChangeAspect="1" noChangeArrowheads="1"/>
            </p:cNvPicPr>
            <p:nvPr/>
          </p:nvPicPr>
          <p:blipFill>
            <a:blip r:embed="rId3" cstate="print"/>
            <a:srcRect/>
            <a:stretch>
              <a:fillRect/>
            </a:stretch>
          </p:blipFill>
          <p:spPr bwMode="auto">
            <a:xfrm>
              <a:off x="8142288" y="5829300"/>
              <a:ext cx="909637" cy="912813"/>
            </a:xfrm>
            <a:prstGeom prst="rect">
              <a:avLst/>
            </a:prstGeom>
            <a:noFill/>
            <a:ln w="9525">
              <a:noFill/>
              <a:miter lim="800000"/>
              <a:headEnd/>
              <a:tailEnd/>
            </a:ln>
          </p:spPr>
        </p:pic>
        <p:sp>
          <p:nvSpPr>
            <p:cNvPr id="377868" name="Text Box 7"/>
            <p:cNvSpPr txBox="1">
              <a:spLocks noChangeArrowheads="1"/>
            </p:cNvSpPr>
            <p:nvPr/>
          </p:nvSpPr>
          <p:spPr bwMode="auto">
            <a:xfrm>
              <a:off x="8031163" y="4521200"/>
              <a:ext cx="1116012" cy="846138"/>
            </a:xfrm>
            <a:prstGeom prst="rect">
              <a:avLst/>
            </a:prstGeom>
            <a:noFill/>
            <a:ln w="9525">
              <a:noFill/>
              <a:miter lim="800000"/>
              <a:headEnd/>
              <a:tailEnd/>
            </a:ln>
          </p:spPr>
          <p:txBody>
            <a:bodyPr lIns="18000" tIns="10800" rIns="18000" bIns="10800">
              <a:spAutoFit/>
            </a:bodyPr>
            <a:lstStyle/>
            <a:p>
              <a:pPr algn="ctr">
                <a:spcBef>
                  <a:spcPct val="50000"/>
                </a:spcBef>
              </a:pPr>
              <a:r>
                <a:rPr kumimoji="1" lang="de-DE" sz="1800" b="1">
                  <a:solidFill>
                    <a:schemeClr val="accent2"/>
                  </a:solidFill>
                </a:rPr>
                <a:t>Büro-kommu-</a:t>
              </a:r>
              <a:br>
                <a:rPr kumimoji="1" lang="de-DE" sz="1800" b="1">
                  <a:solidFill>
                    <a:schemeClr val="accent2"/>
                  </a:solidFill>
                </a:rPr>
              </a:br>
              <a:r>
                <a:rPr kumimoji="1" lang="de-DE" sz="1800" b="1">
                  <a:solidFill>
                    <a:schemeClr val="accent2"/>
                  </a:solidFill>
                </a:rPr>
                <a:t>kation</a:t>
              </a:r>
            </a:p>
          </p:txBody>
        </p:sp>
        <p:sp>
          <p:nvSpPr>
            <p:cNvPr id="377870" name="Rectangle 10"/>
            <p:cNvSpPr>
              <a:spLocks noChangeArrowheads="1"/>
            </p:cNvSpPr>
            <p:nvPr/>
          </p:nvSpPr>
          <p:spPr bwMode="auto">
            <a:xfrm>
              <a:off x="2700338" y="1844675"/>
              <a:ext cx="5199062" cy="4543425"/>
            </a:xfrm>
            <a:prstGeom prst="rect">
              <a:avLst/>
            </a:prstGeom>
            <a:solidFill>
              <a:srgbClr val="CCE7BF"/>
            </a:solidFill>
            <a:ln w="9525">
              <a:noFill/>
              <a:miter lim="800000"/>
              <a:headEnd/>
              <a:tailEnd/>
            </a:ln>
          </p:spPr>
          <p:txBody>
            <a:bodyPr wrap="none" anchor="ctr"/>
            <a:lstStyle/>
            <a:p>
              <a:endParaRPr lang="de-DE"/>
            </a:p>
          </p:txBody>
        </p:sp>
        <p:grpSp>
          <p:nvGrpSpPr>
            <p:cNvPr id="3" name="Group 11"/>
            <p:cNvGrpSpPr>
              <a:grpSpLocks/>
            </p:cNvGrpSpPr>
            <p:nvPr/>
          </p:nvGrpSpPr>
          <p:grpSpPr bwMode="auto">
            <a:xfrm>
              <a:off x="7308850" y="1574800"/>
              <a:ext cx="2014538" cy="1062038"/>
              <a:chOff x="4377" y="796"/>
              <a:chExt cx="1406" cy="717"/>
            </a:xfrm>
          </p:grpSpPr>
          <p:sp>
            <p:nvSpPr>
              <p:cNvPr id="377872" name="Rectangle 12"/>
              <p:cNvSpPr>
                <a:spLocks noChangeArrowheads="1"/>
              </p:cNvSpPr>
              <p:nvPr/>
            </p:nvSpPr>
            <p:spPr bwMode="auto">
              <a:xfrm>
                <a:off x="4377" y="796"/>
                <a:ext cx="1406" cy="717"/>
              </a:xfrm>
              <a:prstGeom prst="rect">
                <a:avLst/>
              </a:prstGeom>
              <a:solidFill>
                <a:srgbClr val="FFFFCC"/>
              </a:solidFill>
              <a:ln w="3175">
                <a:solidFill>
                  <a:schemeClr val="tx1"/>
                </a:solidFill>
                <a:miter lim="800000"/>
                <a:headEnd/>
                <a:tailEnd/>
              </a:ln>
            </p:spPr>
            <p:txBody>
              <a:bodyPr wrap="none" anchor="ctr"/>
              <a:lstStyle/>
              <a:p>
                <a:endParaRPr lang="de-DE"/>
              </a:p>
            </p:txBody>
          </p:sp>
          <p:sp>
            <p:nvSpPr>
              <p:cNvPr id="377873" name="Text Box 13"/>
              <p:cNvSpPr txBox="1">
                <a:spLocks noChangeArrowheads="1"/>
              </p:cNvSpPr>
              <p:nvPr/>
            </p:nvSpPr>
            <p:spPr bwMode="auto">
              <a:xfrm>
                <a:off x="4974" y="931"/>
                <a:ext cx="779" cy="200"/>
              </a:xfrm>
              <a:prstGeom prst="rect">
                <a:avLst/>
              </a:prstGeom>
              <a:noFill/>
              <a:ln w="9525">
                <a:noFill/>
                <a:miter lim="800000"/>
                <a:headEnd/>
                <a:tailEnd/>
              </a:ln>
            </p:spPr>
            <p:txBody>
              <a:bodyPr lIns="18000" tIns="10800" rIns="18000" bIns="10800">
                <a:spAutoFit/>
              </a:bodyPr>
              <a:lstStyle/>
              <a:p>
                <a:pPr algn="ctr">
                  <a:spcBef>
                    <a:spcPct val="50000"/>
                  </a:spcBef>
                </a:pPr>
                <a:r>
                  <a:rPr kumimoji="1" lang="de-DE" sz="1800" b="1">
                    <a:solidFill>
                      <a:schemeClr val="accent2"/>
                    </a:solidFill>
                  </a:rPr>
                  <a:t>ERP</a:t>
                </a:r>
              </a:p>
            </p:txBody>
          </p:sp>
        </p:grpSp>
        <p:sp>
          <p:nvSpPr>
            <p:cNvPr id="377874" name="AutoShape 14"/>
            <p:cNvSpPr>
              <a:spLocks noChangeArrowheads="1"/>
            </p:cNvSpPr>
            <p:nvPr/>
          </p:nvSpPr>
          <p:spPr bwMode="auto">
            <a:xfrm rot="5400000">
              <a:off x="8472488" y="5564187"/>
              <a:ext cx="325438" cy="258763"/>
            </a:xfrm>
            <a:prstGeom prst="rightArrow">
              <a:avLst>
                <a:gd name="adj1" fmla="val 42546"/>
                <a:gd name="adj2" fmla="val 31162"/>
              </a:avLst>
            </a:prstGeom>
            <a:solidFill>
              <a:schemeClr val="accent1"/>
            </a:solidFill>
            <a:ln w="3175">
              <a:noFill/>
              <a:miter lim="800000"/>
              <a:headEnd/>
              <a:tailEnd/>
            </a:ln>
          </p:spPr>
          <p:txBody>
            <a:bodyPr rot="10800000" vert="eaVert" wrap="none" anchor="ctr"/>
            <a:lstStyle/>
            <a:p>
              <a:endParaRPr lang="de-DE"/>
            </a:p>
          </p:txBody>
        </p:sp>
        <p:sp>
          <p:nvSpPr>
            <p:cNvPr id="377875" name="AutoShape 15"/>
            <p:cNvSpPr>
              <a:spLocks noChangeArrowheads="1"/>
            </p:cNvSpPr>
            <p:nvPr/>
          </p:nvSpPr>
          <p:spPr bwMode="auto">
            <a:xfrm>
              <a:off x="5094288" y="4113213"/>
              <a:ext cx="241300" cy="282575"/>
            </a:xfrm>
            <a:prstGeom prst="rightArrow">
              <a:avLst>
                <a:gd name="adj1" fmla="val 44852"/>
                <a:gd name="adj2" fmla="val 43454"/>
              </a:avLst>
            </a:prstGeom>
            <a:solidFill>
              <a:schemeClr val="accent1"/>
            </a:solidFill>
            <a:ln w="3175">
              <a:noFill/>
              <a:miter lim="800000"/>
              <a:headEnd/>
              <a:tailEnd/>
            </a:ln>
          </p:spPr>
          <p:txBody>
            <a:bodyPr wrap="none" anchor="ctr"/>
            <a:lstStyle/>
            <a:p>
              <a:endParaRPr lang="de-DE"/>
            </a:p>
          </p:txBody>
        </p:sp>
        <p:sp>
          <p:nvSpPr>
            <p:cNvPr id="377876" name="AutoShape 16"/>
            <p:cNvSpPr>
              <a:spLocks noChangeArrowheads="1"/>
            </p:cNvSpPr>
            <p:nvPr/>
          </p:nvSpPr>
          <p:spPr bwMode="auto">
            <a:xfrm>
              <a:off x="3735388" y="4113213"/>
              <a:ext cx="241300" cy="282575"/>
            </a:xfrm>
            <a:prstGeom prst="rightArrow">
              <a:avLst>
                <a:gd name="adj1" fmla="val 44852"/>
                <a:gd name="adj2" fmla="val 43454"/>
              </a:avLst>
            </a:prstGeom>
            <a:solidFill>
              <a:schemeClr val="accent1"/>
            </a:solidFill>
            <a:ln w="3175">
              <a:noFill/>
              <a:miter lim="800000"/>
              <a:headEnd/>
              <a:tailEnd/>
            </a:ln>
          </p:spPr>
          <p:txBody>
            <a:bodyPr wrap="none" anchor="ctr"/>
            <a:lstStyle/>
            <a:p>
              <a:endParaRPr lang="de-DE"/>
            </a:p>
          </p:txBody>
        </p:sp>
        <p:sp>
          <p:nvSpPr>
            <p:cNvPr id="377877" name="AutoShape 17"/>
            <p:cNvSpPr>
              <a:spLocks noChangeArrowheads="1"/>
            </p:cNvSpPr>
            <p:nvPr/>
          </p:nvSpPr>
          <p:spPr bwMode="auto">
            <a:xfrm>
              <a:off x="2441575" y="4071938"/>
              <a:ext cx="241300" cy="280987"/>
            </a:xfrm>
            <a:prstGeom prst="rightArrow">
              <a:avLst>
                <a:gd name="adj1" fmla="val 44852"/>
                <a:gd name="adj2" fmla="val 43454"/>
              </a:avLst>
            </a:prstGeom>
            <a:solidFill>
              <a:schemeClr val="accent1"/>
            </a:solidFill>
            <a:ln w="3175">
              <a:noFill/>
              <a:miter lim="800000"/>
              <a:headEnd/>
              <a:tailEnd/>
            </a:ln>
          </p:spPr>
          <p:txBody>
            <a:bodyPr wrap="none" anchor="ctr"/>
            <a:lstStyle/>
            <a:p>
              <a:endParaRPr lang="de-DE"/>
            </a:p>
          </p:txBody>
        </p:sp>
        <p:grpSp>
          <p:nvGrpSpPr>
            <p:cNvPr id="4" name="Group 18"/>
            <p:cNvGrpSpPr>
              <a:grpSpLocks/>
            </p:cNvGrpSpPr>
            <p:nvPr/>
          </p:nvGrpSpPr>
          <p:grpSpPr bwMode="auto">
            <a:xfrm>
              <a:off x="1258888" y="3784600"/>
              <a:ext cx="1165225" cy="1608138"/>
              <a:chOff x="253" y="2279"/>
              <a:chExt cx="813" cy="1085"/>
            </a:xfrm>
          </p:grpSpPr>
          <p:pic>
            <p:nvPicPr>
              <p:cNvPr id="377879" name="Picture 19" descr="j0212057"/>
              <p:cNvPicPr>
                <a:picLocks noChangeAspect="1" noChangeArrowheads="1"/>
              </p:cNvPicPr>
              <p:nvPr/>
            </p:nvPicPr>
            <p:blipFill>
              <a:blip r:embed="rId4" cstate="print"/>
              <a:srcRect/>
              <a:stretch>
                <a:fillRect/>
              </a:stretch>
            </p:blipFill>
            <p:spPr bwMode="auto">
              <a:xfrm>
                <a:off x="382" y="2279"/>
                <a:ext cx="684" cy="562"/>
              </a:xfrm>
              <a:prstGeom prst="rect">
                <a:avLst/>
              </a:prstGeom>
              <a:noFill/>
              <a:ln w="9525">
                <a:noFill/>
                <a:miter lim="800000"/>
                <a:headEnd/>
                <a:tailEnd/>
              </a:ln>
            </p:spPr>
          </p:pic>
          <p:sp>
            <p:nvSpPr>
              <p:cNvPr id="377880" name="Text Box 20"/>
              <p:cNvSpPr txBox="1">
                <a:spLocks noChangeArrowheads="1"/>
              </p:cNvSpPr>
              <p:nvPr/>
            </p:nvSpPr>
            <p:spPr bwMode="auto">
              <a:xfrm>
                <a:off x="253" y="2931"/>
                <a:ext cx="779" cy="433"/>
              </a:xfrm>
              <a:prstGeom prst="rect">
                <a:avLst/>
              </a:prstGeom>
              <a:noFill/>
              <a:ln w="9525">
                <a:noFill/>
                <a:miter lim="800000"/>
                <a:headEnd/>
                <a:tailEnd/>
              </a:ln>
            </p:spPr>
            <p:txBody>
              <a:bodyPr>
                <a:spAutoFit/>
              </a:bodyPr>
              <a:lstStyle/>
              <a:p>
                <a:pPr algn="ctr">
                  <a:spcBef>
                    <a:spcPct val="50000"/>
                  </a:spcBef>
                </a:pPr>
                <a:r>
                  <a:rPr kumimoji="1" lang="de-DE" sz="1800" b="1">
                    <a:solidFill>
                      <a:schemeClr val="tx2"/>
                    </a:solidFill>
                  </a:rPr>
                  <a:t>Post-eingang</a:t>
                </a:r>
              </a:p>
            </p:txBody>
          </p:sp>
        </p:grpSp>
        <p:grpSp>
          <p:nvGrpSpPr>
            <p:cNvPr id="5" name="Group 21"/>
            <p:cNvGrpSpPr>
              <a:grpSpLocks/>
            </p:cNvGrpSpPr>
            <p:nvPr/>
          </p:nvGrpSpPr>
          <p:grpSpPr bwMode="auto">
            <a:xfrm>
              <a:off x="2565400" y="3808413"/>
              <a:ext cx="1125538" cy="1390650"/>
              <a:chOff x="1165" y="2267"/>
              <a:chExt cx="786" cy="939"/>
            </a:xfrm>
          </p:grpSpPr>
          <p:pic>
            <p:nvPicPr>
              <p:cNvPr id="377882" name="Picture 22" descr="j0236707[1]"/>
              <p:cNvPicPr>
                <a:picLocks noChangeAspect="1" noChangeArrowheads="1"/>
              </p:cNvPicPr>
              <p:nvPr/>
            </p:nvPicPr>
            <p:blipFill>
              <a:blip r:embed="rId5" cstate="print"/>
              <a:srcRect/>
              <a:stretch>
                <a:fillRect/>
              </a:stretch>
            </p:blipFill>
            <p:spPr bwMode="auto">
              <a:xfrm>
                <a:off x="1225" y="2267"/>
                <a:ext cx="726" cy="599"/>
              </a:xfrm>
              <a:prstGeom prst="rect">
                <a:avLst/>
              </a:prstGeom>
              <a:noFill/>
              <a:ln w="9525">
                <a:noFill/>
                <a:miter lim="800000"/>
                <a:headEnd/>
                <a:tailEnd/>
              </a:ln>
            </p:spPr>
          </p:pic>
          <p:sp>
            <p:nvSpPr>
              <p:cNvPr id="377883" name="Text Box 23"/>
              <p:cNvSpPr txBox="1">
                <a:spLocks noChangeArrowheads="1"/>
              </p:cNvSpPr>
              <p:nvPr/>
            </p:nvSpPr>
            <p:spPr bwMode="auto">
              <a:xfrm>
                <a:off x="1165" y="2969"/>
                <a:ext cx="779" cy="237"/>
              </a:xfrm>
              <a:prstGeom prst="rect">
                <a:avLst/>
              </a:prstGeom>
              <a:noFill/>
              <a:ln w="9525">
                <a:noFill/>
                <a:miter lim="800000"/>
                <a:headEnd/>
                <a:tailEnd/>
              </a:ln>
            </p:spPr>
            <p:txBody>
              <a:bodyPr>
                <a:spAutoFit/>
              </a:bodyPr>
              <a:lstStyle/>
              <a:p>
                <a:pPr algn="ctr">
                  <a:spcBef>
                    <a:spcPct val="50000"/>
                  </a:spcBef>
                </a:pPr>
                <a:r>
                  <a:rPr kumimoji="1" lang="de-DE" sz="1700" b="1">
                    <a:solidFill>
                      <a:schemeClr val="tx2"/>
                    </a:solidFill>
                  </a:rPr>
                  <a:t>Scannen</a:t>
                </a:r>
              </a:p>
            </p:txBody>
          </p:sp>
        </p:grpSp>
        <p:grpSp>
          <p:nvGrpSpPr>
            <p:cNvPr id="6" name="Group 24"/>
            <p:cNvGrpSpPr>
              <a:grpSpLocks/>
            </p:cNvGrpSpPr>
            <p:nvPr/>
          </p:nvGrpSpPr>
          <p:grpSpPr bwMode="auto">
            <a:xfrm>
              <a:off x="3959225" y="3735388"/>
              <a:ext cx="1116013" cy="1420812"/>
              <a:chOff x="2138" y="2218"/>
              <a:chExt cx="779" cy="959"/>
            </a:xfrm>
          </p:grpSpPr>
          <p:pic>
            <p:nvPicPr>
              <p:cNvPr id="377885" name="Picture 25" descr="j0311860[1]"/>
              <p:cNvPicPr>
                <a:picLocks noChangeAspect="1" noChangeArrowheads="1"/>
              </p:cNvPicPr>
              <p:nvPr/>
            </p:nvPicPr>
            <p:blipFill>
              <a:blip r:embed="rId6" cstate="print"/>
              <a:srcRect/>
              <a:stretch>
                <a:fillRect/>
              </a:stretch>
            </p:blipFill>
            <p:spPr bwMode="auto">
              <a:xfrm>
                <a:off x="2199" y="2218"/>
                <a:ext cx="685" cy="666"/>
              </a:xfrm>
              <a:prstGeom prst="rect">
                <a:avLst/>
              </a:prstGeom>
              <a:noFill/>
              <a:ln w="9525">
                <a:noFill/>
                <a:miter lim="800000"/>
                <a:headEnd/>
                <a:tailEnd/>
              </a:ln>
            </p:spPr>
          </p:pic>
          <p:sp>
            <p:nvSpPr>
              <p:cNvPr id="377886" name="Text Box 26"/>
              <p:cNvSpPr txBox="1">
                <a:spLocks noChangeArrowheads="1"/>
              </p:cNvSpPr>
              <p:nvPr/>
            </p:nvSpPr>
            <p:spPr bwMode="auto">
              <a:xfrm>
                <a:off x="2138" y="2997"/>
                <a:ext cx="779" cy="180"/>
              </a:xfrm>
              <a:prstGeom prst="rect">
                <a:avLst/>
              </a:prstGeom>
              <a:noFill/>
              <a:ln w="9525">
                <a:noFill/>
                <a:miter lim="800000"/>
                <a:headEnd/>
                <a:tailEnd/>
              </a:ln>
            </p:spPr>
            <p:txBody>
              <a:bodyPr lIns="18000" tIns="10800" rIns="18000" bIns="10800">
                <a:spAutoFit/>
              </a:bodyPr>
              <a:lstStyle/>
              <a:p>
                <a:pPr algn="ctr">
                  <a:spcBef>
                    <a:spcPct val="50000"/>
                  </a:spcBef>
                </a:pPr>
                <a:r>
                  <a:rPr kumimoji="1" lang="de-DE" sz="1600" b="1">
                    <a:solidFill>
                      <a:schemeClr val="tx2"/>
                    </a:solidFill>
                  </a:rPr>
                  <a:t>Erkennung</a:t>
                </a:r>
              </a:p>
            </p:txBody>
          </p:sp>
        </p:grpSp>
        <p:sp>
          <p:nvSpPr>
            <p:cNvPr id="377887" name="AutoShape 27"/>
            <p:cNvSpPr>
              <a:spLocks noChangeArrowheads="1"/>
            </p:cNvSpPr>
            <p:nvPr/>
          </p:nvSpPr>
          <p:spPr bwMode="auto">
            <a:xfrm>
              <a:off x="6445250" y="4113213"/>
              <a:ext cx="379413" cy="282575"/>
            </a:xfrm>
            <a:prstGeom prst="rightArrow">
              <a:avLst>
                <a:gd name="adj1" fmla="val 40333"/>
                <a:gd name="adj2" fmla="val 40026"/>
              </a:avLst>
            </a:prstGeom>
            <a:solidFill>
              <a:schemeClr val="accent1"/>
            </a:solidFill>
            <a:ln w="3175">
              <a:noFill/>
              <a:miter lim="800000"/>
              <a:headEnd/>
              <a:tailEnd/>
            </a:ln>
          </p:spPr>
          <p:txBody>
            <a:bodyPr wrap="none" anchor="ctr"/>
            <a:lstStyle/>
            <a:p>
              <a:endParaRPr lang="de-DE"/>
            </a:p>
          </p:txBody>
        </p:sp>
        <p:sp>
          <p:nvSpPr>
            <p:cNvPr id="377888" name="Freeform 28"/>
            <p:cNvSpPr>
              <a:spLocks/>
            </p:cNvSpPr>
            <p:nvPr/>
          </p:nvSpPr>
          <p:spPr bwMode="auto">
            <a:xfrm>
              <a:off x="3852863" y="2641600"/>
              <a:ext cx="128587" cy="1411288"/>
            </a:xfrm>
            <a:custGeom>
              <a:avLst/>
              <a:gdLst>
                <a:gd name="T0" fmla="*/ 142875 w 2402"/>
                <a:gd name="T1" fmla="*/ 0 h 572"/>
                <a:gd name="T2" fmla="*/ 0 w 2402"/>
                <a:gd name="T3" fmla="*/ 1511300 h 572"/>
                <a:gd name="T4" fmla="*/ 0 60000 65536"/>
                <a:gd name="T5" fmla="*/ 0 60000 65536"/>
                <a:gd name="T6" fmla="*/ 0 w 2402"/>
                <a:gd name="T7" fmla="*/ 0 h 572"/>
                <a:gd name="T8" fmla="*/ 2402 w 2402"/>
                <a:gd name="T9" fmla="*/ 572 h 572"/>
              </a:gdLst>
              <a:ahLst/>
              <a:cxnLst>
                <a:cxn ang="T4">
                  <a:pos x="T0" y="T1"/>
                </a:cxn>
                <a:cxn ang="T5">
                  <a:pos x="T2" y="T3"/>
                </a:cxn>
              </a:cxnLst>
              <a:rect l="T6" t="T7" r="T8" b="T9"/>
              <a:pathLst>
                <a:path w="2402" h="572">
                  <a:moveTo>
                    <a:pt x="2402" y="0"/>
                  </a:moveTo>
                  <a:lnTo>
                    <a:pt x="0" y="572"/>
                  </a:lnTo>
                </a:path>
              </a:pathLst>
            </a:custGeom>
            <a:noFill/>
            <a:ln w="9525">
              <a:solidFill>
                <a:schemeClr val="tx1"/>
              </a:solidFill>
              <a:prstDash val="lgDash"/>
              <a:round/>
              <a:headEnd/>
              <a:tailEnd type="triangle" w="med" len="med"/>
            </a:ln>
          </p:spPr>
          <p:txBody>
            <a:bodyPr/>
            <a:lstStyle/>
            <a:p>
              <a:endParaRPr lang="de-DE"/>
            </a:p>
          </p:txBody>
        </p:sp>
        <p:sp>
          <p:nvSpPr>
            <p:cNvPr id="377889" name="AutoShape 29"/>
            <p:cNvSpPr>
              <a:spLocks noChangeArrowheads="1"/>
            </p:cNvSpPr>
            <p:nvPr/>
          </p:nvSpPr>
          <p:spPr bwMode="auto">
            <a:xfrm>
              <a:off x="7304088" y="4795838"/>
              <a:ext cx="155575" cy="309562"/>
            </a:xfrm>
            <a:prstGeom prst="upDownArrow">
              <a:avLst>
                <a:gd name="adj1" fmla="val 33944"/>
                <a:gd name="adj2" fmla="val 49994"/>
              </a:avLst>
            </a:prstGeom>
            <a:solidFill>
              <a:schemeClr val="accent1"/>
            </a:solidFill>
            <a:ln w="9525">
              <a:noFill/>
              <a:miter lim="800000"/>
              <a:headEnd/>
              <a:tailEnd/>
            </a:ln>
          </p:spPr>
          <p:txBody>
            <a:bodyPr wrap="none" anchor="ctr"/>
            <a:lstStyle/>
            <a:p>
              <a:endParaRPr lang="de-DE"/>
            </a:p>
          </p:txBody>
        </p:sp>
        <p:sp>
          <p:nvSpPr>
            <p:cNvPr id="377890" name="AutoShape 30"/>
            <p:cNvSpPr>
              <a:spLocks noChangeArrowheads="1"/>
            </p:cNvSpPr>
            <p:nvPr/>
          </p:nvSpPr>
          <p:spPr bwMode="auto">
            <a:xfrm>
              <a:off x="7304088" y="3409950"/>
              <a:ext cx="155575" cy="307975"/>
            </a:xfrm>
            <a:prstGeom prst="upDownArrow">
              <a:avLst>
                <a:gd name="adj1" fmla="val 33944"/>
                <a:gd name="adj2" fmla="val 49737"/>
              </a:avLst>
            </a:prstGeom>
            <a:solidFill>
              <a:schemeClr val="accent1"/>
            </a:solidFill>
            <a:ln w="9525">
              <a:noFill/>
              <a:miter lim="800000"/>
              <a:headEnd/>
              <a:tailEnd/>
            </a:ln>
          </p:spPr>
          <p:txBody>
            <a:bodyPr wrap="none" anchor="ctr"/>
            <a:lstStyle/>
            <a:p>
              <a:endParaRPr lang="de-DE"/>
            </a:p>
          </p:txBody>
        </p:sp>
        <p:grpSp>
          <p:nvGrpSpPr>
            <p:cNvPr id="7" name="Group 31"/>
            <p:cNvGrpSpPr>
              <a:grpSpLocks/>
            </p:cNvGrpSpPr>
            <p:nvPr/>
          </p:nvGrpSpPr>
          <p:grpSpPr bwMode="auto">
            <a:xfrm>
              <a:off x="5329238" y="3729038"/>
              <a:ext cx="1116012" cy="1704975"/>
              <a:chOff x="3094" y="2214"/>
              <a:chExt cx="779" cy="1150"/>
            </a:xfrm>
          </p:grpSpPr>
          <p:sp>
            <p:nvSpPr>
              <p:cNvPr id="377892" name="Text Box 32"/>
              <p:cNvSpPr txBox="1">
                <a:spLocks noChangeArrowheads="1"/>
              </p:cNvSpPr>
              <p:nvPr/>
            </p:nvSpPr>
            <p:spPr bwMode="auto">
              <a:xfrm>
                <a:off x="3094" y="2931"/>
                <a:ext cx="779" cy="433"/>
              </a:xfrm>
              <a:prstGeom prst="rect">
                <a:avLst/>
              </a:prstGeom>
              <a:noFill/>
              <a:ln w="9525">
                <a:noFill/>
                <a:miter lim="800000"/>
                <a:headEnd/>
                <a:tailEnd/>
              </a:ln>
            </p:spPr>
            <p:txBody>
              <a:bodyPr>
                <a:spAutoFit/>
              </a:bodyPr>
              <a:lstStyle/>
              <a:p>
                <a:pPr algn="ctr">
                  <a:spcBef>
                    <a:spcPct val="50000"/>
                  </a:spcBef>
                </a:pPr>
                <a:r>
                  <a:rPr kumimoji="1" lang="de-DE" sz="1800" b="1">
                    <a:solidFill>
                      <a:schemeClr val="tx2"/>
                    </a:solidFill>
                  </a:rPr>
                  <a:t>Vali-dierung</a:t>
                </a:r>
              </a:p>
            </p:txBody>
          </p:sp>
          <p:pic>
            <p:nvPicPr>
              <p:cNvPr id="377893" name="Picture 33" descr="j0234700"/>
              <p:cNvPicPr>
                <a:picLocks noChangeAspect="1" noChangeArrowheads="1" noCrop="1"/>
              </p:cNvPicPr>
              <p:nvPr/>
            </p:nvPicPr>
            <p:blipFill>
              <a:blip r:embed="rId7" cstate="print"/>
              <a:srcRect/>
              <a:stretch>
                <a:fillRect/>
              </a:stretch>
            </p:blipFill>
            <p:spPr bwMode="auto">
              <a:xfrm>
                <a:off x="3104" y="2214"/>
                <a:ext cx="717" cy="695"/>
              </a:xfrm>
              <a:prstGeom prst="rect">
                <a:avLst/>
              </a:prstGeom>
              <a:noFill/>
              <a:ln w="9525">
                <a:noFill/>
                <a:miter lim="800000"/>
                <a:headEnd/>
                <a:tailEnd/>
              </a:ln>
            </p:spPr>
          </p:pic>
        </p:grpSp>
        <p:grpSp>
          <p:nvGrpSpPr>
            <p:cNvPr id="8" name="Group 34"/>
            <p:cNvGrpSpPr>
              <a:grpSpLocks/>
            </p:cNvGrpSpPr>
            <p:nvPr/>
          </p:nvGrpSpPr>
          <p:grpSpPr bwMode="auto">
            <a:xfrm>
              <a:off x="6821488" y="2181225"/>
              <a:ext cx="1116012" cy="1214438"/>
              <a:chOff x="4136" y="1169"/>
              <a:chExt cx="779" cy="819"/>
            </a:xfrm>
          </p:grpSpPr>
          <p:sp>
            <p:nvSpPr>
              <p:cNvPr id="377895" name="Text Box 35"/>
              <p:cNvSpPr txBox="1">
                <a:spLocks noChangeArrowheads="1"/>
              </p:cNvSpPr>
              <p:nvPr/>
            </p:nvSpPr>
            <p:spPr bwMode="auto">
              <a:xfrm>
                <a:off x="4136" y="1169"/>
                <a:ext cx="779" cy="200"/>
              </a:xfrm>
              <a:prstGeom prst="rect">
                <a:avLst/>
              </a:prstGeom>
              <a:noFill/>
              <a:ln w="9525">
                <a:noFill/>
                <a:miter lim="800000"/>
                <a:headEnd/>
                <a:tailEnd/>
              </a:ln>
            </p:spPr>
            <p:txBody>
              <a:bodyPr lIns="18000" tIns="10800" rIns="18000" bIns="10800">
                <a:spAutoFit/>
              </a:bodyPr>
              <a:lstStyle/>
              <a:p>
                <a:pPr algn="ctr">
                  <a:spcBef>
                    <a:spcPct val="50000"/>
                  </a:spcBef>
                </a:pPr>
                <a:r>
                  <a:rPr kumimoji="1" lang="de-DE" sz="1800" b="1">
                    <a:solidFill>
                      <a:schemeClr val="tx2"/>
                    </a:solidFill>
                  </a:rPr>
                  <a:t>Workflow</a:t>
                </a:r>
              </a:p>
            </p:txBody>
          </p:sp>
          <p:pic>
            <p:nvPicPr>
              <p:cNvPr id="377896" name="Picture 36" descr="j0172623[1]"/>
              <p:cNvPicPr>
                <a:picLocks noChangeAspect="1" noChangeArrowheads="1" noCrop="1"/>
              </p:cNvPicPr>
              <p:nvPr/>
            </p:nvPicPr>
            <p:blipFill>
              <a:blip r:embed="rId8" cstate="print"/>
              <a:srcRect/>
              <a:stretch>
                <a:fillRect/>
              </a:stretch>
            </p:blipFill>
            <p:spPr bwMode="auto">
              <a:xfrm>
                <a:off x="4240" y="1369"/>
                <a:ext cx="549" cy="619"/>
              </a:xfrm>
              <a:prstGeom prst="rect">
                <a:avLst/>
              </a:prstGeom>
              <a:noFill/>
              <a:ln w="9525">
                <a:noFill/>
                <a:miter lim="800000"/>
                <a:headEnd/>
                <a:tailEnd/>
              </a:ln>
            </p:spPr>
          </p:pic>
        </p:grpSp>
        <p:grpSp>
          <p:nvGrpSpPr>
            <p:cNvPr id="9" name="Group 37"/>
            <p:cNvGrpSpPr>
              <a:grpSpLocks/>
            </p:cNvGrpSpPr>
            <p:nvPr/>
          </p:nvGrpSpPr>
          <p:grpSpPr bwMode="auto">
            <a:xfrm>
              <a:off x="6815138" y="5130800"/>
              <a:ext cx="1116012" cy="1281113"/>
              <a:chOff x="4132" y="3159"/>
              <a:chExt cx="779" cy="865"/>
            </a:xfrm>
          </p:grpSpPr>
          <p:sp>
            <p:nvSpPr>
              <p:cNvPr id="377898" name="Text Box 38"/>
              <p:cNvSpPr txBox="1">
                <a:spLocks noChangeArrowheads="1"/>
              </p:cNvSpPr>
              <p:nvPr/>
            </p:nvSpPr>
            <p:spPr bwMode="auto">
              <a:xfrm>
                <a:off x="4132" y="3777"/>
                <a:ext cx="779" cy="247"/>
              </a:xfrm>
              <a:prstGeom prst="rect">
                <a:avLst/>
              </a:prstGeom>
              <a:noFill/>
              <a:ln w="9525">
                <a:noFill/>
                <a:miter lim="800000"/>
                <a:headEnd/>
                <a:tailEnd/>
              </a:ln>
            </p:spPr>
            <p:txBody>
              <a:bodyPr>
                <a:spAutoFit/>
              </a:bodyPr>
              <a:lstStyle/>
              <a:p>
                <a:pPr algn="ctr">
                  <a:spcBef>
                    <a:spcPct val="50000"/>
                  </a:spcBef>
                </a:pPr>
                <a:r>
                  <a:rPr kumimoji="1" lang="de-DE" sz="1800" b="1">
                    <a:solidFill>
                      <a:schemeClr val="tx2"/>
                    </a:solidFill>
                  </a:rPr>
                  <a:t>Archiv</a:t>
                </a:r>
              </a:p>
            </p:txBody>
          </p:sp>
          <p:pic>
            <p:nvPicPr>
              <p:cNvPr id="377899" name="Picture 39" descr="j0215718"/>
              <p:cNvPicPr>
                <a:picLocks noChangeAspect="1" noChangeArrowheads="1"/>
              </p:cNvPicPr>
              <p:nvPr/>
            </p:nvPicPr>
            <p:blipFill>
              <a:blip r:embed="rId9" cstate="print"/>
              <a:srcRect/>
              <a:stretch>
                <a:fillRect/>
              </a:stretch>
            </p:blipFill>
            <p:spPr bwMode="auto">
              <a:xfrm>
                <a:off x="4179" y="3159"/>
                <a:ext cx="691" cy="676"/>
              </a:xfrm>
              <a:prstGeom prst="rect">
                <a:avLst/>
              </a:prstGeom>
              <a:noFill/>
              <a:ln w="9525">
                <a:noFill/>
                <a:miter lim="800000"/>
                <a:headEnd/>
                <a:tailEnd/>
              </a:ln>
            </p:spPr>
          </p:pic>
        </p:grpSp>
        <p:sp>
          <p:nvSpPr>
            <p:cNvPr id="377900" name="Rectangle 40"/>
            <p:cNvSpPr>
              <a:spLocks noChangeArrowheads="1"/>
            </p:cNvSpPr>
            <p:nvPr/>
          </p:nvSpPr>
          <p:spPr bwMode="auto">
            <a:xfrm>
              <a:off x="6797675" y="2124075"/>
              <a:ext cx="1104900" cy="4257675"/>
            </a:xfrm>
            <a:prstGeom prst="rect">
              <a:avLst/>
            </a:prstGeom>
            <a:noFill/>
            <a:ln w="9525">
              <a:solidFill>
                <a:schemeClr val="tx2"/>
              </a:solidFill>
              <a:miter lim="800000"/>
              <a:headEnd/>
              <a:tailEnd/>
            </a:ln>
          </p:spPr>
          <p:txBody>
            <a:bodyPr wrap="none" anchor="ctr"/>
            <a:lstStyle/>
            <a:p>
              <a:endParaRPr lang="de-DE"/>
            </a:p>
          </p:txBody>
        </p:sp>
        <p:grpSp>
          <p:nvGrpSpPr>
            <p:cNvPr id="10" name="Group 41"/>
            <p:cNvGrpSpPr>
              <a:grpSpLocks/>
            </p:cNvGrpSpPr>
            <p:nvPr/>
          </p:nvGrpSpPr>
          <p:grpSpPr bwMode="auto">
            <a:xfrm>
              <a:off x="6797675" y="3733800"/>
              <a:ext cx="1290638" cy="1050925"/>
              <a:chOff x="4120" y="2217"/>
              <a:chExt cx="900" cy="709"/>
            </a:xfrm>
          </p:grpSpPr>
          <p:pic>
            <p:nvPicPr>
              <p:cNvPr id="377902" name="Picture 42" descr="j0127845"/>
              <p:cNvPicPr>
                <a:picLocks noChangeAspect="1" noChangeArrowheads="1"/>
              </p:cNvPicPr>
              <p:nvPr/>
            </p:nvPicPr>
            <p:blipFill>
              <a:blip r:embed="rId10" cstate="print"/>
              <a:srcRect/>
              <a:stretch>
                <a:fillRect/>
              </a:stretch>
            </p:blipFill>
            <p:spPr bwMode="auto">
              <a:xfrm>
                <a:off x="4120" y="2217"/>
                <a:ext cx="771" cy="709"/>
              </a:xfrm>
              <a:prstGeom prst="rect">
                <a:avLst/>
              </a:prstGeom>
              <a:noFill/>
              <a:ln w="9525">
                <a:noFill/>
                <a:miter lim="800000"/>
                <a:headEnd/>
                <a:tailEnd/>
              </a:ln>
            </p:spPr>
          </p:pic>
          <p:sp>
            <p:nvSpPr>
              <p:cNvPr id="377903" name="Text Box 43"/>
              <p:cNvSpPr txBox="1">
                <a:spLocks noChangeArrowheads="1"/>
              </p:cNvSpPr>
              <p:nvPr/>
            </p:nvSpPr>
            <p:spPr bwMode="auto">
              <a:xfrm>
                <a:off x="4203" y="2674"/>
                <a:ext cx="817" cy="248"/>
              </a:xfrm>
              <a:prstGeom prst="rect">
                <a:avLst/>
              </a:prstGeom>
              <a:noFill/>
              <a:ln w="9525">
                <a:noFill/>
                <a:miter lim="800000"/>
                <a:headEnd/>
                <a:tailEnd/>
              </a:ln>
            </p:spPr>
            <p:txBody>
              <a:bodyPr lIns="18000" rIns="18000">
                <a:spAutoFit/>
              </a:bodyPr>
              <a:lstStyle/>
              <a:p>
                <a:pPr algn="ctr">
                  <a:spcBef>
                    <a:spcPct val="50000"/>
                  </a:spcBef>
                </a:pPr>
                <a:r>
                  <a:rPr kumimoji="1" lang="de-DE" sz="1800" b="1">
                    <a:solidFill>
                      <a:schemeClr val="tx2"/>
                    </a:solidFill>
                  </a:rPr>
                  <a:t>DM</a:t>
                </a:r>
              </a:p>
            </p:txBody>
          </p:sp>
        </p:grpSp>
        <p:grpSp>
          <p:nvGrpSpPr>
            <p:cNvPr id="11" name="Group 44"/>
            <p:cNvGrpSpPr>
              <a:grpSpLocks/>
            </p:cNvGrpSpPr>
            <p:nvPr/>
          </p:nvGrpSpPr>
          <p:grpSpPr bwMode="auto">
            <a:xfrm>
              <a:off x="3592513" y="2036763"/>
              <a:ext cx="1819275" cy="1127125"/>
              <a:chOff x="1882" y="1071"/>
              <a:chExt cx="1270" cy="761"/>
            </a:xfrm>
          </p:grpSpPr>
          <p:sp>
            <p:nvSpPr>
              <p:cNvPr id="377905" name="Text Box 45"/>
              <p:cNvSpPr txBox="1">
                <a:spLocks noChangeArrowheads="1"/>
              </p:cNvSpPr>
              <p:nvPr/>
            </p:nvSpPr>
            <p:spPr bwMode="auto">
              <a:xfrm>
                <a:off x="2108" y="1071"/>
                <a:ext cx="1044" cy="761"/>
              </a:xfrm>
              <a:prstGeom prst="rect">
                <a:avLst/>
              </a:prstGeom>
              <a:noFill/>
              <a:ln w="9525">
                <a:noFill/>
                <a:miter lim="800000"/>
                <a:headEnd/>
                <a:tailEnd/>
              </a:ln>
            </p:spPr>
            <p:txBody>
              <a:bodyPr>
                <a:spAutoFit/>
              </a:bodyPr>
              <a:lstStyle/>
              <a:p>
                <a:pPr>
                  <a:spcBef>
                    <a:spcPct val="50000"/>
                  </a:spcBef>
                </a:pPr>
                <a:r>
                  <a:rPr kumimoji="1" lang="de-DE" sz="2000" b="1">
                    <a:solidFill>
                      <a:schemeClr val="tx2"/>
                    </a:solidFill>
                  </a:rPr>
                  <a:t>Kontrolle </a:t>
                </a:r>
                <a:br>
                  <a:rPr kumimoji="1" lang="de-DE" sz="2000" b="1">
                    <a:solidFill>
                      <a:schemeClr val="tx2"/>
                    </a:solidFill>
                  </a:rPr>
                </a:br>
                <a:r>
                  <a:rPr kumimoji="1" lang="de-DE" sz="2000" b="1">
                    <a:solidFill>
                      <a:schemeClr val="tx2"/>
                    </a:solidFill>
                  </a:rPr>
                  <a:t> </a:t>
                </a:r>
                <a:r>
                  <a:rPr kumimoji="1" lang="de-DE" sz="1400" b="1">
                    <a:solidFill>
                      <a:schemeClr val="tx2"/>
                    </a:solidFill>
                  </a:rPr>
                  <a:t>(+ Elektro-</a:t>
                </a:r>
                <a:br>
                  <a:rPr kumimoji="1" lang="de-DE" sz="1400" b="1">
                    <a:solidFill>
                      <a:schemeClr val="tx2"/>
                    </a:solidFill>
                  </a:rPr>
                </a:br>
                <a:r>
                  <a:rPr kumimoji="1" lang="de-DE" sz="1400" b="1">
                    <a:solidFill>
                      <a:schemeClr val="tx2"/>
                    </a:solidFill>
                  </a:rPr>
                  <a:t>   nische  </a:t>
                </a:r>
                <a:br>
                  <a:rPr kumimoji="1" lang="de-DE" sz="1400" b="1">
                    <a:solidFill>
                      <a:schemeClr val="tx2"/>
                    </a:solidFill>
                  </a:rPr>
                </a:br>
                <a:r>
                  <a:rPr kumimoji="1" lang="de-DE" sz="1400" b="1">
                    <a:solidFill>
                      <a:schemeClr val="tx2"/>
                    </a:solidFill>
                  </a:rPr>
                  <a:t>   Signatur)</a:t>
                </a:r>
              </a:p>
            </p:txBody>
          </p:sp>
          <p:grpSp>
            <p:nvGrpSpPr>
              <p:cNvPr id="12" name="Group 46"/>
              <p:cNvGrpSpPr>
                <a:grpSpLocks/>
              </p:cNvGrpSpPr>
              <p:nvPr/>
            </p:nvGrpSpPr>
            <p:grpSpPr bwMode="auto">
              <a:xfrm>
                <a:off x="1882" y="1117"/>
                <a:ext cx="288" cy="360"/>
                <a:chOff x="874" y="1227"/>
                <a:chExt cx="471" cy="552"/>
              </a:xfrm>
            </p:grpSpPr>
            <p:sp>
              <p:nvSpPr>
                <p:cNvPr id="377907" name="Freeform 47"/>
                <p:cNvSpPr>
                  <a:spLocks/>
                </p:cNvSpPr>
                <p:nvPr/>
              </p:nvSpPr>
              <p:spPr bwMode="auto">
                <a:xfrm>
                  <a:off x="874" y="1753"/>
                  <a:ext cx="471" cy="26"/>
                </a:xfrm>
                <a:custGeom>
                  <a:avLst/>
                  <a:gdLst>
                    <a:gd name="T0" fmla="*/ 3 w 471"/>
                    <a:gd name="T1" fmla="*/ 0 h 26"/>
                    <a:gd name="T2" fmla="*/ 467 w 471"/>
                    <a:gd name="T3" fmla="*/ 2 h 26"/>
                    <a:gd name="T4" fmla="*/ 470 w 471"/>
                    <a:gd name="T5" fmla="*/ 10 h 26"/>
                    <a:gd name="T6" fmla="*/ 464 w 471"/>
                    <a:gd name="T7" fmla="*/ 25 h 26"/>
                    <a:gd name="T8" fmla="*/ 6 w 471"/>
                    <a:gd name="T9" fmla="*/ 25 h 26"/>
                    <a:gd name="T10" fmla="*/ 0 w 471"/>
                    <a:gd name="T11" fmla="*/ 10 h 26"/>
                    <a:gd name="T12" fmla="*/ 3 w 471"/>
                    <a:gd name="T13" fmla="*/ 0 h 26"/>
                    <a:gd name="T14" fmla="*/ 0 60000 65536"/>
                    <a:gd name="T15" fmla="*/ 0 60000 65536"/>
                    <a:gd name="T16" fmla="*/ 0 60000 65536"/>
                    <a:gd name="T17" fmla="*/ 0 60000 65536"/>
                    <a:gd name="T18" fmla="*/ 0 60000 65536"/>
                    <a:gd name="T19" fmla="*/ 0 60000 65536"/>
                    <a:gd name="T20" fmla="*/ 0 60000 65536"/>
                    <a:gd name="T21" fmla="*/ 0 w 471"/>
                    <a:gd name="T22" fmla="*/ 0 h 26"/>
                    <a:gd name="T23" fmla="*/ 471 w 471"/>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71" h="26">
                      <a:moveTo>
                        <a:pt x="3" y="0"/>
                      </a:moveTo>
                      <a:lnTo>
                        <a:pt x="467" y="2"/>
                      </a:lnTo>
                      <a:lnTo>
                        <a:pt x="470" y="10"/>
                      </a:lnTo>
                      <a:lnTo>
                        <a:pt x="464" y="25"/>
                      </a:lnTo>
                      <a:lnTo>
                        <a:pt x="6" y="25"/>
                      </a:lnTo>
                      <a:lnTo>
                        <a:pt x="0" y="10"/>
                      </a:lnTo>
                      <a:lnTo>
                        <a:pt x="3" y="0"/>
                      </a:lnTo>
                    </a:path>
                  </a:pathLst>
                </a:custGeom>
                <a:solidFill>
                  <a:srgbClr val="E1E1E1"/>
                </a:solidFill>
                <a:ln w="12700" cap="rnd">
                  <a:solidFill>
                    <a:srgbClr val="8F8F8F"/>
                  </a:solidFill>
                  <a:round/>
                  <a:headEnd type="none" w="sm" len="sm"/>
                  <a:tailEnd type="none" w="sm" len="sm"/>
                </a:ln>
              </p:spPr>
              <p:txBody>
                <a:bodyPr/>
                <a:lstStyle/>
                <a:p>
                  <a:endParaRPr lang="de-DE"/>
                </a:p>
              </p:txBody>
            </p:sp>
            <p:sp>
              <p:nvSpPr>
                <p:cNvPr id="377908" name="Freeform 48"/>
                <p:cNvSpPr>
                  <a:spLocks/>
                </p:cNvSpPr>
                <p:nvPr/>
              </p:nvSpPr>
              <p:spPr bwMode="auto">
                <a:xfrm>
                  <a:off x="874" y="1671"/>
                  <a:ext cx="471" cy="93"/>
                </a:xfrm>
                <a:custGeom>
                  <a:avLst/>
                  <a:gdLst>
                    <a:gd name="T0" fmla="*/ 18 w 471"/>
                    <a:gd name="T1" fmla="*/ 0 h 93"/>
                    <a:gd name="T2" fmla="*/ 0 w 471"/>
                    <a:gd name="T3" fmla="*/ 92 h 93"/>
                    <a:gd name="T4" fmla="*/ 470 w 471"/>
                    <a:gd name="T5" fmla="*/ 92 h 93"/>
                    <a:gd name="T6" fmla="*/ 448 w 471"/>
                    <a:gd name="T7" fmla="*/ 0 h 93"/>
                    <a:gd name="T8" fmla="*/ 18 w 471"/>
                    <a:gd name="T9" fmla="*/ 0 h 93"/>
                    <a:gd name="T10" fmla="*/ 0 60000 65536"/>
                    <a:gd name="T11" fmla="*/ 0 60000 65536"/>
                    <a:gd name="T12" fmla="*/ 0 60000 65536"/>
                    <a:gd name="T13" fmla="*/ 0 60000 65536"/>
                    <a:gd name="T14" fmla="*/ 0 60000 65536"/>
                    <a:gd name="T15" fmla="*/ 0 w 471"/>
                    <a:gd name="T16" fmla="*/ 0 h 93"/>
                    <a:gd name="T17" fmla="*/ 471 w 471"/>
                    <a:gd name="T18" fmla="*/ 93 h 93"/>
                  </a:gdLst>
                  <a:ahLst/>
                  <a:cxnLst>
                    <a:cxn ang="T10">
                      <a:pos x="T0" y="T1"/>
                    </a:cxn>
                    <a:cxn ang="T11">
                      <a:pos x="T2" y="T3"/>
                    </a:cxn>
                    <a:cxn ang="T12">
                      <a:pos x="T4" y="T5"/>
                    </a:cxn>
                    <a:cxn ang="T13">
                      <a:pos x="T6" y="T7"/>
                    </a:cxn>
                    <a:cxn ang="T14">
                      <a:pos x="T8" y="T9"/>
                    </a:cxn>
                  </a:cxnLst>
                  <a:rect l="T15" t="T16" r="T17" b="T18"/>
                  <a:pathLst>
                    <a:path w="471" h="93">
                      <a:moveTo>
                        <a:pt x="18" y="0"/>
                      </a:moveTo>
                      <a:lnTo>
                        <a:pt x="0" y="92"/>
                      </a:lnTo>
                      <a:lnTo>
                        <a:pt x="470" y="92"/>
                      </a:lnTo>
                      <a:lnTo>
                        <a:pt x="448" y="0"/>
                      </a:lnTo>
                      <a:lnTo>
                        <a:pt x="18" y="0"/>
                      </a:lnTo>
                    </a:path>
                  </a:pathLst>
                </a:custGeom>
                <a:solidFill>
                  <a:srgbClr val="C0C0C0"/>
                </a:solidFill>
                <a:ln w="12700" cap="rnd">
                  <a:solidFill>
                    <a:srgbClr val="808080"/>
                  </a:solidFill>
                  <a:round/>
                  <a:headEnd type="none" w="sm" len="sm"/>
                  <a:tailEnd type="none" w="sm" len="sm"/>
                </a:ln>
              </p:spPr>
              <p:txBody>
                <a:bodyPr/>
                <a:lstStyle/>
                <a:p>
                  <a:endParaRPr lang="de-DE"/>
                </a:p>
              </p:txBody>
            </p:sp>
            <p:sp>
              <p:nvSpPr>
                <p:cNvPr id="377909" name="Freeform 49"/>
                <p:cNvSpPr>
                  <a:spLocks/>
                </p:cNvSpPr>
                <p:nvPr/>
              </p:nvSpPr>
              <p:spPr bwMode="auto">
                <a:xfrm>
                  <a:off x="946" y="1684"/>
                  <a:ext cx="378" cy="67"/>
                </a:xfrm>
                <a:custGeom>
                  <a:avLst/>
                  <a:gdLst>
                    <a:gd name="T0" fmla="*/ 9 w 378"/>
                    <a:gd name="T1" fmla="*/ 0 h 67"/>
                    <a:gd name="T2" fmla="*/ 0 w 378"/>
                    <a:gd name="T3" fmla="*/ 64 h 67"/>
                    <a:gd name="T4" fmla="*/ 62 w 378"/>
                    <a:gd name="T5" fmla="*/ 64 h 67"/>
                    <a:gd name="T6" fmla="*/ 63 w 378"/>
                    <a:gd name="T7" fmla="*/ 46 h 67"/>
                    <a:gd name="T8" fmla="*/ 245 w 378"/>
                    <a:gd name="T9" fmla="*/ 46 h 67"/>
                    <a:gd name="T10" fmla="*/ 247 w 378"/>
                    <a:gd name="T11" fmla="*/ 66 h 67"/>
                    <a:gd name="T12" fmla="*/ 377 w 378"/>
                    <a:gd name="T13" fmla="*/ 66 h 67"/>
                    <a:gd name="T14" fmla="*/ 364 w 378"/>
                    <a:gd name="T15" fmla="*/ 0 h 67"/>
                    <a:gd name="T16" fmla="*/ 9 w 378"/>
                    <a:gd name="T17" fmla="*/ 0 h 6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78"/>
                    <a:gd name="T28" fmla="*/ 0 h 67"/>
                    <a:gd name="T29" fmla="*/ 378 w 378"/>
                    <a:gd name="T30" fmla="*/ 67 h 6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78" h="67">
                      <a:moveTo>
                        <a:pt x="9" y="0"/>
                      </a:moveTo>
                      <a:lnTo>
                        <a:pt x="0" y="64"/>
                      </a:lnTo>
                      <a:lnTo>
                        <a:pt x="62" y="64"/>
                      </a:lnTo>
                      <a:lnTo>
                        <a:pt x="63" y="46"/>
                      </a:lnTo>
                      <a:lnTo>
                        <a:pt x="245" y="46"/>
                      </a:lnTo>
                      <a:lnTo>
                        <a:pt x="247" y="66"/>
                      </a:lnTo>
                      <a:lnTo>
                        <a:pt x="377" y="66"/>
                      </a:lnTo>
                      <a:lnTo>
                        <a:pt x="364" y="0"/>
                      </a:lnTo>
                      <a:lnTo>
                        <a:pt x="9" y="0"/>
                      </a:lnTo>
                    </a:path>
                  </a:pathLst>
                </a:custGeom>
                <a:solidFill>
                  <a:srgbClr val="E1E1E1"/>
                </a:solidFill>
                <a:ln w="12700" cap="rnd">
                  <a:solidFill>
                    <a:srgbClr val="E1E1E1"/>
                  </a:solidFill>
                  <a:round/>
                  <a:headEnd type="none" w="sm" len="sm"/>
                  <a:tailEnd type="none" w="sm" len="sm"/>
                </a:ln>
              </p:spPr>
              <p:txBody>
                <a:bodyPr/>
                <a:lstStyle/>
                <a:p>
                  <a:endParaRPr lang="de-DE"/>
                </a:p>
              </p:txBody>
            </p:sp>
            <p:sp>
              <p:nvSpPr>
                <p:cNvPr id="377910" name="Freeform 50"/>
                <p:cNvSpPr>
                  <a:spLocks/>
                </p:cNvSpPr>
                <p:nvPr/>
              </p:nvSpPr>
              <p:spPr bwMode="auto">
                <a:xfrm>
                  <a:off x="894" y="1684"/>
                  <a:ext cx="52" cy="69"/>
                </a:xfrm>
                <a:custGeom>
                  <a:avLst/>
                  <a:gdLst>
                    <a:gd name="T0" fmla="*/ 13 w 52"/>
                    <a:gd name="T1" fmla="*/ 0 h 69"/>
                    <a:gd name="T2" fmla="*/ 51 w 52"/>
                    <a:gd name="T3" fmla="*/ 0 h 69"/>
                    <a:gd name="T4" fmla="*/ 44 w 52"/>
                    <a:gd name="T5" fmla="*/ 68 h 69"/>
                    <a:gd name="T6" fmla="*/ 0 w 52"/>
                    <a:gd name="T7" fmla="*/ 68 h 69"/>
                    <a:gd name="T8" fmla="*/ 13 w 52"/>
                    <a:gd name="T9" fmla="*/ 0 h 69"/>
                    <a:gd name="T10" fmla="*/ 0 60000 65536"/>
                    <a:gd name="T11" fmla="*/ 0 60000 65536"/>
                    <a:gd name="T12" fmla="*/ 0 60000 65536"/>
                    <a:gd name="T13" fmla="*/ 0 60000 65536"/>
                    <a:gd name="T14" fmla="*/ 0 60000 65536"/>
                    <a:gd name="T15" fmla="*/ 0 w 52"/>
                    <a:gd name="T16" fmla="*/ 0 h 69"/>
                    <a:gd name="T17" fmla="*/ 52 w 52"/>
                    <a:gd name="T18" fmla="*/ 69 h 69"/>
                  </a:gdLst>
                  <a:ahLst/>
                  <a:cxnLst>
                    <a:cxn ang="T10">
                      <a:pos x="T0" y="T1"/>
                    </a:cxn>
                    <a:cxn ang="T11">
                      <a:pos x="T2" y="T3"/>
                    </a:cxn>
                    <a:cxn ang="T12">
                      <a:pos x="T4" y="T5"/>
                    </a:cxn>
                    <a:cxn ang="T13">
                      <a:pos x="T6" y="T7"/>
                    </a:cxn>
                    <a:cxn ang="T14">
                      <a:pos x="T8" y="T9"/>
                    </a:cxn>
                  </a:cxnLst>
                  <a:rect l="T15" t="T16" r="T17" b="T18"/>
                  <a:pathLst>
                    <a:path w="52" h="69">
                      <a:moveTo>
                        <a:pt x="13" y="0"/>
                      </a:moveTo>
                      <a:lnTo>
                        <a:pt x="51" y="0"/>
                      </a:lnTo>
                      <a:lnTo>
                        <a:pt x="44" y="68"/>
                      </a:lnTo>
                      <a:lnTo>
                        <a:pt x="0" y="68"/>
                      </a:lnTo>
                      <a:lnTo>
                        <a:pt x="13" y="0"/>
                      </a:lnTo>
                    </a:path>
                  </a:pathLst>
                </a:custGeom>
                <a:solidFill>
                  <a:srgbClr val="E1E1E1"/>
                </a:solidFill>
                <a:ln w="12700" cap="rnd">
                  <a:solidFill>
                    <a:srgbClr val="E1E1E1"/>
                  </a:solidFill>
                  <a:round/>
                  <a:headEnd type="none" w="sm" len="sm"/>
                  <a:tailEnd type="none" w="sm" len="sm"/>
                </a:ln>
              </p:spPr>
              <p:txBody>
                <a:bodyPr/>
                <a:lstStyle/>
                <a:p>
                  <a:endParaRPr lang="de-DE"/>
                </a:p>
              </p:txBody>
            </p:sp>
            <p:sp>
              <p:nvSpPr>
                <p:cNvPr id="377911" name="Freeform 51"/>
                <p:cNvSpPr>
                  <a:spLocks/>
                </p:cNvSpPr>
                <p:nvPr/>
              </p:nvSpPr>
              <p:spPr bwMode="auto">
                <a:xfrm>
                  <a:off x="1010" y="1735"/>
                  <a:ext cx="179" cy="18"/>
                </a:xfrm>
                <a:custGeom>
                  <a:avLst/>
                  <a:gdLst>
                    <a:gd name="T0" fmla="*/ 0 w 179"/>
                    <a:gd name="T1" fmla="*/ 17 h 18"/>
                    <a:gd name="T2" fmla="*/ 178 w 179"/>
                    <a:gd name="T3" fmla="*/ 17 h 18"/>
                    <a:gd name="T4" fmla="*/ 178 w 179"/>
                    <a:gd name="T5" fmla="*/ 0 h 18"/>
                    <a:gd name="T6" fmla="*/ 2 w 179"/>
                    <a:gd name="T7" fmla="*/ 0 h 18"/>
                    <a:gd name="T8" fmla="*/ 0 w 179"/>
                    <a:gd name="T9" fmla="*/ 17 h 18"/>
                    <a:gd name="T10" fmla="*/ 0 60000 65536"/>
                    <a:gd name="T11" fmla="*/ 0 60000 65536"/>
                    <a:gd name="T12" fmla="*/ 0 60000 65536"/>
                    <a:gd name="T13" fmla="*/ 0 60000 65536"/>
                    <a:gd name="T14" fmla="*/ 0 60000 65536"/>
                    <a:gd name="T15" fmla="*/ 0 w 179"/>
                    <a:gd name="T16" fmla="*/ 0 h 18"/>
                    <a:gd name="T17" fmla="*/ 179 w 179"/>
                    <a:gd name="T18" fmla="*/ 18 h 18"/>
                  </a:gdLst>
                  <a:ahLst/>
                  <a:cxnLst>
                    <a:cxn ang="T10">
                      <a:pos x="T0" y="T1"/>
                    </a:cxn>
                    <a:cxn ang="T11">
                      <a:pos x="T2" y="T3"/>
                    </a:cxn>
                    <a:cxn ang="T12">
                      <a:pos x="T4" y="T5"/>
                    </a:cxn>
                    <a:cxn ang="T13">
                      <a:pos x="T6" y="T7"/>
                    </a:cxn>
                    <a:cxn ang="T14">
                      <a:pos x="T8" y="T9"/>
                    </a:cxn>
                  </a:cxnLst>
                  <a:rect l="T15" t="T16" r="T17" b="T18"/>
                  <a:pathLst>
                    <a:path w="179" h="18">
                      <a:moveTo>
                        <a:pt x="0" y="17"/>
                      </a:moveTo>
                      <a:lnTo>
                        <a:pt x="178" y="17"/>
                      </a:lnTo>
                      <a:lnTo>
                        <a:pt x="178" y="0"/>
                      </a:lnTo>
                      <a:lnTo>
                        <a:pt x="2" y="0"/>
                      </a:lnTo>
                      <a:lnTo>
                        <a:pt x="0" y="17"/>
                      </a:lnTo>
                    </a:path>
                  </a:pathLst>
                </a:custGeom>
                <a:solidFill>
                  <a:srgbClr val="D2D2D2"/>
                </a:solidFill>
                <a:ln w="12700" cap="rnd">
                  <a:solidFill>
                    <a:srgbClr val="D2D2D2"/>
                  </a:solidFill>
                  <a:round/>
                  <a:headEnd type="none" w="sm" len="sm"/>
                  <a:tailEnd type="none" w="sm" len="sm"/>
                </a:ln>
              </p:spPr>
              <p:txBody>
                <a:bodyPr/>
                <a:lstStyle/>
                <a:p>
                  <a:endParaRPr lang="de-DE"/>
                </a:p>
              </p:txBody>
            </p:sp>
            <p:sp>
              <p:nvSpPr>
                <p:cNvPr id="377912" name="Freeform 52"/>
                <p:cNvSpPr>
                  <a:spLocks/>
                </p:cNvSpPr>
                <p:nvPr/>
              </p:nvSpPr>
              <p:spPr bwMode="auto">
                <a:xfrm>
                  <a:off x="890" y="1496"/>
                  <a:ext cx="437" cy="46"/>
                </a:xfrm>
                <a:custGeom>
                  <a:avLst/>
                  <a:gdLst>
                    <a:gd name="T0" fmla="*/ 0 w 437"/>
                    <a:gd name="T1" fmla="*/ 45 h 46"/>
                    <a:gd name="T2" fmla="*/ 50 w 437"/>
                    <a:gd name="T3" fmla="*/ 0 h 46"/>
                    <a:gd name="T4" fmla="*/ 394 w 437"/>
                    <a:gd name="T5" fmla="*/ 0 h 46"/>
                    <a:gd name="T6" fmla="*/ 436 w 437"/>
                    <a:gd name="T7" fmla="*/ 45 h 46"/>
                    <a:gd name="T8" fmla="*/ 0 w 437"/>
                    <a:gd name="T9" fmla="*/ 45 h 46"/>
                    <a:gd name="T10" fmla="*/ 0 60000 65536"/>
                    <a:gd name="T11" fmla="*/ 0 60000 65536"/>
                    <a:gd name="T12" fmla="*/ 0 60000 65536"/>
                    <a:gd name="T13" fmla="*/ 0 60000 65536"/>
                    <a:gd name="T14" fmla="*/ 0 60000 65536"/>
                    <a:gd name="T15" fmla="*/ 0 w 437"/>
                    <a:gd name="T16" fmla="*/ 0 h 46"/>
                    <a:gd name="T17" fmla="*/ 437 w 437"/>
                    <a:gd name="T18" fmla="*/ 46 h 46"/>
                  </a:gdLst>
                  <a:ahLst/>
                  <a:cxnLst>
                    <a:cxn ang="T10">
                      <a:pos x="T0" y="T1"/>
                    </a:cxn>
                    <a:cxn ang="T11">
                      <a:pos x="T2" y="T3"/>
                    </a:cxn>
                    <a:cxn ang="T12">
                      <a:pos x="T4" y="T5"/>
                    </a:cxn>
                    <a:cxn ang="T13">
                      <a:pos x="T6" y="T7"/>
                    </a:cxn>
                    <a:cxn ang="T14">
                      <a:pos x="T8" y="T9"/>
                    </a:cxn>
                  </a:cxnLst>
                  <a:rect l="T15" t="T16" r="T17" b="T18"/>
                  <a:pathLst>
                    <a:path w="437" h="46">
                      <a:moveTo>
                        <a:pt x="0" y="45"/>
                      </a:moveTo>
                      <a:lnTo>
                        <a:pt x="50" y="0"/>
                      </a:lnTo>
                      <a:lnTo>
                        <a:pt x="394" y="0"/>
                      </a:lnTo>
                      <a:lnTo>
                        <a:pt x="436" y="45"/>
                      </a:lnTo>
                      <a:lnTo>
                        <a:pt x="0" y="45"/>
                      </a:lnTo>
                    </a:path>
                  </a:pathLst>
                </a:custGeom>
                <a:solidFill>
                  <a:srgbClr val="C0C0C0"/>
                </a:solidFill>
                <a:ln w="12700" cap="rnd">
                  <a:solidFill>
                    <a:srgbClr val="808080"/>
                  </a:solidFill>
                  <a:round/>
                  <a:headEnd type="none" w="sm" len="sm"/>
                  <a:tailEnd type="none" w="sm" len="sm"/>
                </a:ln>
              </p:spPr>
              <p:txBody>
                <a:bodyPr/>
                <a:lstStyle/>
                <a:p>
                  <a:endParaRPr lang="de-DE"/>
                </a:p>
              </p:txBody>
            </p:sp>
            <p:sp>
              <p:nvSpPr>
                <p:cNvPr id="377913" name="Freeform 53"/>
                <p:cNvSpPr>
                  <a:spLocks/>
                </p:cNvSpPr>
                <p:nvPr/>
              </p:nvSpPr>
              <p:spPr bwMode="auto">
                <a:xfrm>
                  <a:off x="885" y="1536"/>
                  <a:ext cx="448" cy="131"/>
                </a:xfrm>
                <a:custGeom>
                  <a:avLst/>
                  <a:gdLst>
                    <a:gd name="T0" fmla="*/ 194 w 448"/>
                    <a:gd name="T1" fmla="*/ 4 h 131"/>
                    <a:gd name="T2" fmla="*/ 437 w 448"/>
                    <a:gd name="T3" fmla="*/ 2 h 131"/>
                    <a:gd name="T4" fmla="*/ 438 w 448"/>
                    <a:gd name="T5" fmla="*/ 4 h 131"/>
                    <a:gd name="T6" fmla="*/ 444 w 448"/>
                    <a:gd name="T7" fmla="*/ 13 h 131"/>
                    <a:gd name="T8" fmla="*/ 447 w 448"/>
                    <a:gd name="T9" fmla="*/ 112 h 131"/>
                    <a:gd name="T10" fmla="*/ 447 w 448"/>
                    <a:gd name="T11" fmla="*/ 122 h 131"/>
                    <a:gd name="T12" fmla="*/ 441 w 448"/>
                    <a:gd name="T13" fmla="*/ 129 h 131"/>
                    <a:gd name="T14" fmla="*/ 248 w 448"/>
                    <a:gd name="T15" fmla="*/ 130 h 131"/>
                    <a:gd name="T16" fmla="*/ 5 w 448"/>
                    <a:gd name="T17" fmla="*/ 129 h 131"/>
                    <a:gd name="T18" fmla="*/ 2 w 448"/>
                    <a:gd name="T19" fmla="*/ 122 h 131"/>
                    <a:gd name="T20" fmla="*/ 0 w 448"/>
                    <a:gd name="T21" fmla="*/ 108 h 131"/>
                    <a:gd name="T22" fmla="*/ 3 w 448"/>
                    <a:gd name="T23" fmla="*/ 9 h 131"/>
                    <a:gd name="T24" fmla="*/ 12 w 448"/>
                    <a:gd name="T25" fmla="*/ 0 h 131"/>
                    <a:gd name="T26" fmla="*/ 12 w 448"/>
                    <a:gd name="T27" fmla="*/ 2 h 131"/>
                    <a:gd name="T28" fmla="*/ 59 w 448"/>
                    <a:gd name="T29" fmla="*/ 2 h 131"/>
                    <a:gd name="T30" fmla="*/ 87 w 448"/>
                    <a:gd name="T31" fmla="*/ 2 h 131"/>
                    <a:gd name="T32" fmla="*/ 116 w 448"/>
                    <a:gd name="T33" fmla="*/ 3 h 131"/>
                    <a:gd name="T34" fmla="*/ 194 w 448"/>
                    <a:gd name="T35" fmla="*/ 4 h 1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48"/>
                    <a:gd name="T55" fmla="*/ 0 h 131"/>
                    <a:gd name="T56" fmla="*/ 448 w 448"/>
                    <a:gd name="T57" fmla="*/ 131 h 1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48" h="131">
                      <a:moveTo>
                        <a:pt x="194" y="4"/>
                      </a:moveTo>
                      <a:lnTo>
                        <a:pt x="437" y="2"/>
                      </a:lnTo>
                      <a:lnTo>
                        <a:pt x="438" y="4"/>
                      </a:lnTo>
                      <a:lnTo>
                        <a:pt x="444" y="13"/>
                      </a:lnTo>
                      <a:lnTo>
                        <a:pt x="447" y="112"/>
                      </a:lnTo>
                      <a:lnTo>
                        <a:pt x="447" y="122"/>
                      </a:lnTo>
                      <a:lnTo>
                        <a:pt x="441" y="129"/>
                      </a:lnTo>
                      <a:lnTo>
                        <a:pt x="248" y="130"/>
                      </a:lnTo>
                      <a:lnTo>
                        <a:pt x="5" y="129"/>
                      </a:lnTo>
                      <a:lnTo>
                        <a:pt x="2" y="122"/>
                      </a:lnTo>
                      <a:lnTo>
                        <a:pt x="0" y="108"/>
                      </a:lnTo>
                      <a:lnTo>
                        <a:pt x="3" y="9"/>
                      </a:lnTo>
                      <a:lnTo>
                        <a:pt x="12" y="0"/>
                      </a:lnTo>
                      <a:lnTo>
                        <a:pt x="12" y="2"/>
                      </a:lnTo>
                      <a:lnTo>
                        <a:pt x="59" y="2"/>
                      </a:lnTo>
                      <a:lnTo>
                        <a:pt x="87" y="2"/>
                      </a:lnTo>
                      <a:lnTo>
                        <a:pt x="116" y="3"/>
                      </a:lnTo>
                      <a:lnTo>
                        <a:pt x="194" y="4"/>
                      </a:lnTo>
                    </a:path>
                  </a:pathLst>
                </a:custGeom>
                <a:solidFill>
                  <a:srgbClr val="E1E1E1"/>
                </a:solidFill>
                <a:ln w="12700" cap="rnd">
                  <a:solidFill>
                    <a:srgbClr val="8F8F8F"/>
                  </a:solidFill>
                  <a:round/>
                  <a:headEnd type="none" w="sm" len="sm"/>
                  <a:tailEnd type="none" w="sm" len="sm"/>
                </a:ln>
              </p:spPr>
              <p:txBody>
                <a:bodyPr/>
                <a:lstStyle/>
                <a:p>
                  <a:endParaRPr lang="de-DE"/>
                </a:p>
              </p:txBody>
            </p:sp>
            <p:sp>
              <p:nvSpPr>
                <p:cNvPr id="377914" name="Rectangle 54"/>
                <p:cNvSpPr>
                  <a:spLocks noChangeArrowheads="1"/>
                </p:cNvSpPr>
                <p:nvPr/>
              </p:nvSpPr>
              <p:spPr bwMode="auto">
                <a:xfrm>
                  <a:off x="918" y="1575"/>
                  <a:ext cx="8" cy="8"/>
                </a:xfrm>
                <a:prstGeom prst="rect">
                  <a:avLst/>
                </a:prstGeom>
                <a:solidFill>
                  <a:srgbClr val="C0C0C0"/>
                </a:solidFill>
                <a:ln w="12700">
                  <a:solidFill>
                    <a:srgbClr val="4F4F4F"/>
                  </a:solidFill>
                  <a:miter lim="800000"/>
                  <a:headEnd/>
                  <a:tailEnd/>
                </a:ln>
              </p:spPr>
              <p:txBody>
                <a:bodyPr wrap="none" anchor="ctr"/>
                <a:lstStyle/>
                <a:p>
                  <a:endParaRPr lang="de-DE"/>
                </a:p>
              </p:txBody>
            </p:sp>
            <p:sp>
              <p:nvSpPr>
                <p:cNvPr id="377915" name="Freeform 55"/>
                <p:cNvSpPr>
                  <a:spLocks/>
                </p:cNvSpPr>
                <p:nvPr/>
              </p:nvSpPr>
              <p:spPr bwMode="auto">
                <a:xfrm>
                  <a:off x="1043" y="1559"/>
                  <a:ext cx="259" cy="81"/>
                </a:xfrm>
                <a:custGeom>
                  <a:avLst/>
                  <a:gdLst>
                    <a:gd name="T0" fmla="*/ 4 w 259"/>
                    <a:gd name="T1" fmla="*/ 0 h 81"/>
                    <a:gd name="T2" fmla="*/ 0 w 259"/>
                    <a:gd name="T3" fmla="*/ 72 h 81"/>
                    <a:gd name="T4" fmla="*/ 2 w 259"/>
                    <a:gd name="T5" fmla="*/ 78 h 81"/>
                    <a:gd name="T6" fmla="*/ 5 w 259"/>
                    <a:gd name="T7" fmla="*/ 80 h 81"/>
                    <a:gd name="T8" fmla="*/ 141 w 259"/>
                    <a:gd name="T9" fmla="*/ 80 h 81"/>
                    <a:gd name="T10" fmla="*/ 211 w 259"/>
                    <a:gd name="T11" fmla="*/ 80 h 81"/>
                    <a:gd name="T12" fmla="*/ 252 w 259"/>
                    <a:gd name="T13" fmla="*/ 80 h 81"/>
                    <a:gd name="T14" fmla="*/ 258 w 259"/>
                    <a:gd name="T15" fmla="*/ 74 h 81"/>
                    <a:gd name="T16" fmla="*/ 253 w 259"/>
                    <a:gd name="T17" fmla="*/ 1 h 81"/>
                    <a:gd name="T18" fmla="*/ 130 w 259"/>
                    <a:gd name="T19" fmla="*/ 1 h 81"/>
                    <a:gd name="T20" fmla="*/ 4 w 259"/>
                    <a:gd name="T21" fmla="*/ 0 h 8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9"/>
                    <a:gd name="T34" fmla="*/ 0 h 81"/>
                    <a:gd name="T35" fmla="*/ 259 w 259"/>
                    <a:gd name="T36" fmla="*/ 81 h 8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9" h="81">
                      <a:moveTo>
                        <a:pt x="4" y="0"/>
                      </a:moveTo>
                      <a:lnTo>
                        <a:pt x="0" y="72"/>
                      </a:lnTo>
                      <a:lnTo>
                        <a:pt x="2" y="78"/>
                      </a:lnTo>
                      <a:lnTo>
                        <a:pt x="5" y="80"/>
                      </a:lnTo>
                      <a:lnTo>
                        <a:pt x="141" y="80"/>
                      </a:lnTo>
                      <a:lnTo>
                        <a:pt x="211" y="80"/>
                      </a:lnTo>
                      <a:lnTo>
                        <a:pt x="252" y="80"/>
                      </a:lnTo>
                      <a:lnTo>
                        <a:pt x="258" y="74"/>
                      </a:lnTo>
                      <a:lnTo>
                        <a:pt x="253" y="1"/>
                      </a:lnTo>
                      <a:lnTo>
                        <a:pt x="130" y="1"/>
                      </a:lnTo>
                      <a:lnTo>
                        <a:pt x="4" y="0"/>
                      </a:lnTo>
                    </a:path>
                  </a:pathLst>
                </a:custGeom>
                <a:solidFill>
                  <a:srgbClr val="C0C0C0"/>
                </a:solidFill>
                <a:ln w="12700" cap="rnd">
                  <a:solidFill>
                    <a:srgbClr val="808080"/>
                  </a:solidFill>
                  <a:round/>
                  <a:headEnd type="none" w="sm" len="sm"/>
                  <a:tailEnd type="none" w="sm" len="sm"/>
                </a:ln>
              </p:spPr>
              <p:txBody>
                <a:bodyPr/>
                <a:lstStyle/>
                <a:p>
                  <a:endParaRPr lang="de-DE"/>
                </a:p>
              </p:txBody>
            </p:sp>
            <p:sp>
              <p:nvSpPr>
                <p:cNvPr id="377916" name="Rectangle 56"/>
                <p:cNvSpPr>
                  <a:spLocks noChangeArrowheads="1"/>
                </p:cNvSpPr>
                <p:nvPr/>
              </p:nvSpPr>
              <p:spPr bwMode="auto">
                <a:xfrm>
                  <a:off x="1053" y="1564"/>
                  <a:ext cx="235" cy="51"/>
                </a:xfrm>
                <a:prstGeom prst="rect">
                  <a:avLst/>
                </a:prstGeom>
                <a:solidFill>
                  <a:srgbClr val="5F5F5F"/>
                </a:solidFill>
                <a:ln w="12700">
                  <a:solidFill>
                    <a:srgbClr val="5F5F5F"/>
                  </a:solidFill>
                  <a:miter lim="800000"/>
                  <a:headEnd/>
                  <a:tailEnd/>
                </a:ln>
              </p:spPr>
              <p:txBody>
                <a:bodyPr wrap="none" anchor="ctr"/>
                <a:lstStyle/>
                <a:p>
                  <a:endParaRPr lang="de-DE"/>
                </a:p>
              </p:txBody>
            </p:sp>
            <p:sp>
              <p:nvSpPr>
                <p:cNvPr id="377917" name="Freeform 57"/>
                <p:cNvSpPr>
                  <a:spLocks/>
                </p:cNvSpPr>
                <p:nvPr/>
              </p:nvSpPr>
              <p:spPr bwMode="auto">
                <a:xfrm>
                  <a:off x="1057" y="1567"/>
                  <a:ext cx="109" cy="45"/>
                </a:xfrm>
                <a:custGeom>
                  <a:avLst/>
                  <a:gdLst>
                    <a:gd name="T0" fmla="*/ 1 w 109"/>
                    <a:gd name="T1" fmla="*/ 17 h 45"/>
                    <a:gd name="T2" fmla="*/ 0 w 109"/>
                    <a:gd name="T3" fmla="*/ 22 h 45"/>
                    <a:gd name="T4" fmla="*/ 38 w 109"/>
                    <a:gd name="T5" fmla="*/ 22 h 45"/>
                    <a:gd name="T6" fmla="*/ 38 w 109"/>
                    <a:gd name="T7" fmla="*/ 44 h 45"/>
                    <a:gd name="T8" fmla="*/ 69 w 109"/>
                    <a:gd name="T9" fmla="*/ 44 h 45"/>
                    <a:gd name="T10" fmla="*/ 69 w 109"/>
                    <a:gd name="T11" fmla="*/ 22 h 45"/>
                    <a:gd name="T12" fmla="*/ 108 w 109"/>
                    <a:gd name="T13" fmla="*/ 22 h 45"/>
                    <a:gd name="T14" fmla="*/ 107 w 109"/>
                    <a:gd name="T15" fmla="*/ 17 h 45"/>
                    <a:gd name="T16" fmla="*/ 69 w 109"/>
                    <a:gd name="T17" fmla="*/ 17 h 45"/>
                    <a:gd name="T18" fmla="*/ 69 w 109"/>
                    <a:gd name="T19" fmla="*/ 0 h 45"/>
                    <a:gd name="T20" fmla="*/ 38 w 109"/>
                    <a:gd name="T21" fmla="*/ 1 h 45"/>
                    <a:gd name="T22" fmla="*/ 38 w 109"/>
                    <a:gd name="T23" fmla="*/ 17 h 45"/>
                    <a:gd name="T24" fmla="*/ 1 w 109"/>
                    <a:gd name="T25" fmla="*/ 17 h 4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9"/>
                    <a:gd name="T40" fmla="*/ 0 h 45"/>
                    <a:gd name="T41" fmla="*/ 109 w 109"/>
                    <a:gd name="T42" fmla="*/ 45 h 4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9" h="45">
                      <a:moveTo>
                        <a:pt x="1" y="17"/>
                      </a:moveTo>
                      <a:lnTo>
                        <a:pt x="0" y="22"/>
                      </a:lnTo>
                      <a:lnTo>
                        <a:pt x="38" y="22"/>
                      </a:lnTo>
                      <a:lnTo>
                        <a:pt x="38" y="44"/>
                      </a:lnTo>
                      <a:lnTo>
                        <a:pt x="69" y="44"/>
                      </a:lnTo>
                      <a:lnTo>
                        <a:pt x="69" y="22"/>
                      </a:lnTo>
                      <a:lnTo>
                        <a:pt x="108" y="22"/>
                      </a:lnTo>
                      <a:lnTo>
                        <a:pt x="107" y="17"/>
                      </a:lnTo>
                      <a:lnTo>
                        <a:pt x="69" y="17"/>
                      </a:lnTo>
                      <a:lnTo>
                        <a:pt x="69" y="0"/>
                      </a:lnTo>
                      <a:lnTo>
                        <a:pt x="38" y="1"/>
                      </a:lnTo>
                      <a:lnTo>
                        <a:pt x="38" y="17"/>
                      </a:lnTo>
                      <a:lnTo>
                        <a:pt x="1" y="17"/>
                      </a:lnTo>
                    </a:path>
                  </a:pathLst>
                </a:custGeom>
                <a:solidFill>
                  <a:srgbClr val="404040"/>
                </a:solidFill>
                <a:ln w="12700" cap="rnd">
                  <a:solidFill>
                    <a:srgbClr val="404040"/>
                  </a:solidFill>
                  <a:round/>
                  <a:headEnd type="none" w="sm" len="sm"/>
                  <a:tailEnd type="none" w="sm" len="sm"/>
                </a:ln>
              </p:spPr>
              <p:txBody>
                <a:bodyPr/>
                <a:lstStyle/>
                <a:p>
                  <a:endParaRPr lang="de-DE"/>
                </a:p>
              </p:txBody>
            </p:sp>
            <p:sp>
              <p:nvSpPr>
                <p:cNvPr id="377918" name="Rectangle 58"/>
                <p:cNvSpPr>
                  <a:spLocks noChangeArrowheads="1"/>
                </p:cNvSpPr>
                <p:nvPr/>
              </p:nvSpPr>
              <p:spPr bwMode="auto">
                <a:xfrm flipH="1">
                  <a:off x="1171" y="1564"/>
                  <a:ext cx="8" cy="51"/>
                </a:xfrm>
                <a:prstGeom prst="rect">
                  <a:avLst/>
                </a:prstGeom>
                <a:solidFill>
                  <a:srgbClr val="404040"/>
                </a:solidFill>
                <a:ln w="12700">
                  <a:solidFill>
                    <a:srgbClr val="404040"/>
                  </a:solidFill>
                  <a:miter lim="800000"/>
                  <a:headEnd/>
                  <a:tailEnd/>
                </a:ln>
              </p:spPr>
              <p:txBody>
                <a:bodyPr wrap="none" anchor="ctr"/>
                <a:lstStyle/>
                <a:p>
                  <a:endParaRPr lang="de-DE"/>
                </a:p>
              </p:txBody>
            </p:sp>
            <p:sp>
              <p:nvSpPr>
                <p:cNvPr id="377919" name="AutoShape 59"/>
                <p:cNvSpPr>
                  <a:spLocks noChangeArrowheads="1"/>
                </p:cNvSpPr>
                <p:nvPr/>
              </p:nvSpPr>
              <p:spPr bwMode="auto">
                <a:xfrm>
                  <a:off x="911"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20" name="AutoShape 60"/>
                <p:cNvSpPr>
                  <a:spLocks noChangeArrowheads="1"/>
                </p:cNvSpPr>
                <p:nvPr/>
              </p:nvSpPr>
              <p:spPr bwMode="auto">
                <a:xfrm>
                  <a:off x="913"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21" name="AutoShape 61"/>
                <p:cNvSpPr>
                  <a:spLocks noChangeArrowheads="1"/>
                </p:cNvSpPr>
                <p:nvPr/>
              </p:nvSpPr>
              <p:spPr bwMode="auto">
                <a:xfrm>
                  <a:off x="921"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22" name="AutoShape 62"/>
                <p:cNvSpPr>
                  <a:spLocks noChangeArrowheads="1"/>
                </p:cNvSpPr>
                <p:nvPr/>
              </p:nvSpPr>
              <p:spPr bwMode="auto">
                <a:xfrm>
                  <a:off x="925"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23" name="AutoShape 63"/>
                <p:cNvSpPr>
                  <a:spLocks noChangeArrowheads="1"/>
                </p:cNvSpPr>
                <p:nvPr/>
              </p:nvSpPr>
              <p:spPr bwMode="auto">
                <a:xfrm>
                  <a:off x="932" y="1599"/>
                  <a:ext cx="8" cy="31"/>
                </a:xfrm>
                <a:prstGeom prst="roundRect">
                  <a:avLst>
                    <a:gd name="adj" fmla="val 12468"/>
                  </a:avLst>
                </a:prstGeom>
                <a:solidFill>
                  <a:srgbClr val="000000"/>
                </a:solidFill>
                <a:ln w="12700">
                  <a:solidFill>
                    <a:srgbClr val="000000"/>
                  </a:solidFill>
                  <a:round/>
                  <a:headEnd/>
                  <a:tailEnd/>
                </a:ln>
              </p:spPr>
              <p:txBody>
                <a:bodyPr wrap="none" anchor="ctr"/>
                <a:lstStyle/>
                <a:p>
                  <a:endParaRPr lang="de-DE"/>
                </a:p>
              </p:txBody>
            </p:sp>
            <p:sp>
              <p:nvSpPr>
                <p:cNvPr id="377924" name="AutoShape 64"/>
                <p:cNvSpPr>
                  <a:spLocks noChangeArrowheads="1"/>
                </p:cNvSpPr>
                <p:nvPr/>
              </p:nvSpPr>
              <p:spPr bwMode="auto">
                <a:xfrm>
                  <a:off x="938"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25" name="AutoShape 65"/>
                <p:cNvSpPr>
                  <a:spLocks noChangeArrowheads="1"/>
                </p:cNvSpPr>
                <p:nvPr/>
              </p:nvSpPr>
              <p:spPr bwMode="auto">
                <a:xfrm>
                  <a:off x="944"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26" name="AutoShape 66"/>
                <p:cNvSpPr>
                  <a:spLocks noChangeArrowheads="1"/>
                </p:cNvSpPr>
                <p:nvPr/>
              </p:nvSpPr>
              <p:spPr bwMode="auto">
                <a:xfrm>
                  <a:off x="950"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27" name="AutoShape 67"/>
                <p:cNvSpPr>
                  <a:spLocks noChangeArrowheads="1"/>
                </p:cNvSpPr>
                <p:nvPr/>
              </p:nvSpPr>
              <p:spPr bwMode="auto">
                <a:xfrm>
                  <a:off x="956"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28" name="AutoShape 68"/>
                <p:cNvSpPr>
                  <a:spLocks noChangeArrowheads="1"/>
                </p:cNvSpPr>
                <p:nvPr/>
              </p:nvSpPr>
              <p:spPr bwMode="auto">
                <a:xfrm>
                  <a:off x="962"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29" name="AutoShape 69"/>
                <p:cNvSpPr>
                  <a:spLocks noChangeArrowheads="1"/>
                </p:cNvSpPr>
                <p:nvPr/>
              </p:nvSpPr>
              <p:spPr bwMode="auto">
                <a:xfrm>
                  <a:off x="969"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30" name="AutoShape 70"/>
                <p:cNvSpPr>
                  <a:spLocks noChangeArrowheads="1"/>
                </p:cNvSpPr>
                <p:nvPr/>
              </p:nvSpPr>
              <p:spPr bwMode="auto">
                <a:xfrm>
                  <a:off x="974"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31" name="AutoShape 71"/>
                <p:cNvSpPr>
                  <a:spLocks noChangeArrowheads="1"/>
                </p:cNvSpPr>
                <p:nvPr/>
              </p:nvSpPr>
              <p:spPr bwMode="auto">
                <a:xfrm>
                  <a:off x="978"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2" name="AutoShape 72"/>
                <p:cNvSpPr>
                  <a:spLocks noChangeArrowheads="1"/>
                </p:cNvSpPr>
                <p:nvPr/>
              </p:nvSpPr>
              <p:spPr bwMode="auto">
                <a:xfrm>
                  <a:off x="986"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3" name="AutoShape 73"/>
                <p:cNvSpPr>
                  <a:spLocks noChangeArrowheads="1"/>
                </p:cNvSpPr>
                <p:nvPr/>
              </p:nvSpPr>
              <p:spPr bwMode="auto">
                <a:xfrm>
                  <a:off x="991"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4" name="AutoShape 74"/>
                <p:cNvSpPr>
                  <a:spLocks noChangeArrowheads="1"/>
                </p:cNvSpPr>
                <p:nvPr/>
              </p:nvSpPr>
              <p:spPr bwMode="auto">
                <a:xfrm>
                  <a:off x="998"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5" name="AutoShape 75"/>
                <p:cNvSpPr>
                  <a:spLocks noChangeArrowheads="1"/>
                </p:cNvSpPr>
                <p:nvPr/>
              </p:nvSpPr>
              <p:spPr bwMode="auto">
                <a:xfrm>
                  <a:off x="1001"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36" name="AutoShape 76"/>
                <p:cNvSpPr>
                  <a:spLocks noChangeArrowheads="1"/>
                </p:cNvSpPr>
                <p:nvPr/>
              </p:nvSpPr>
              <p:spPr bwMode="auto">
                <a:xfrm>
                  <a:off x="1009"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7" name="AutoShape 77"/>
                <p:cNvSpPr>
                  <a:spLocks noChangeArrowheads="1"/>
                </p:cNvSpPr>
                <p:nvPr/>
              </p:nvSpPr>
              <p:spPr bwMode="auto">
                <a:xfrm>
                  <a:off x="1014" y="1599"/>
                  <a:ext cx="8" cy="31"/>
                </a:xfrm>
                <a:prstGeom prst="roundRect">
                  <a:avLst>
                    <a:gd name="adj" fmla="val 49981"/>
                  </a:avLst>
                </a:prstGeom>
                <a:solidFill>
                  <a:srgbClr val="000000"/>
                </a:solidFill>
                <a:ln w="12700">
                  <a:solidFill>
                    <a:srgbClr val="000000"/>
                  </a:solidFill>
                  <a:round/>
                  <a:headEnd/>
                  <a:tailEnd/>
                </a:ln>
              </p:spPr>
              <p:txBody>
                <a:bodyPr wrap="none" anchor="ctr"/>
                <a:lstStyle/>
                <a:p>
                  <a:endParaRPr lang="de-DE"/>
                </a:p>
              </p:txBody>
            </p:sp>
            <p:sp>
              <p:nvSpPr>
                <p:cNvPr id="377938" name="AutoShape 78"/>
                <p:cNvSpPr>
                  <a:spLocks noChangeArrowheads="1"/>
                </p:cNvSpPr>
                <p:nvPr/>
              </p:nvSpPr>
              <p:spPr bwMode="auto">
                <a:xfrm>
                  <a:off x="1022" y="1599"/>
                  <a:ext cx="8" cy="31"/>
                </a:xfrm>
                <a:prstGeom prst="roundRect">
                  <a:avLst>
                    <a:gd name="adj" fmla="val 33301"/>
                  </a:avLst>
                </a:prstGeom>
                <a:solidFill>
                  <a:srgbClr val="000000"/>
                </a:solidFill>
                <a:ln w="12700">
                  <a:solidFill>
                    <a:srgbClr val="000000"/>
                  </a:solidFill>
                  <a:round/>
                  <a:headEnd/>
                  <a:tailEnd/>
                </a:ln>
              </p:spPr>
              <p:txBody>
                <a:bodyPr wrap="none" anchor="ctr"/>
                <a:lstStyle/>
                <a:p>
                  <a:endParaRPr lang="de-DE"/>
                </a:p>
              </p:txBody>
            </p:sp>
            <p:sp>
              <p:nvSpPr>
                <p:cNvPr id="377939" name="Rectangle 79"/>
                <p:cNvSpPr>
                  <a:spLocks noChangeArrowheads="1"/>
                </p:cNvSpPr>
                <p:nvPr/>
              </p:nvSpPr>
              <p:spPr bwMode="auto">
                <a:xfrm flipH="1">
                  <a:off x="1061" y="1580"/>
                  <a:ext cx="96" cy="8"/>
                </a:xfrm>
                <a:prstGeom prst="rect">
                  <a:avLst/>
                </a:prstGeom>
                <a:solidFill>
                  <a:srgbClr val="000000"/>
                </a:solidFill>
                <a:ln w="12700">
                  <a:solidFill>
                    <a:srgbClr val="000000"/>
                  </a:solidFill>
                  <a:miter lim="800000"/>
                  <a:headEnd/>
                  <a:tailEnd/>
                </a:ln>
              </p:spPr>
              <p:txBody>
                <a:bodyPr wrap="none" anchor="ctr"/>
                <a:lstStyle/>
                <a:p>
                  <a:endParaRPr lang="de-DE"/>
                </a:p>
              </p:txBody>
            </p:sp>
            <p:sp>
              <p:nvSpPr>
                <p:cNvPr id="377940" name="Freeform 80"/>
                <p:cNvSpPr>
                  <a:spLocks/>
                </p:cNvSpPr>
                <p:nvPr/>
              </p:nvSpPr>
              <p:spPr bwMode="auto">
                <a:xfrm>
                  <a:off x="921" y="1497"/>
                  <a:ext cx="360" cy="25"/>
                </a:xfrm>
                <a:custGeom>
                  <a:avLst/>
                  <a:gdLst>
                    <a:gd name="T0" fmla="*/ 31 w 360"/>
                    <a:gd name="T1" fmla="*/ 1 h 25"/>
                    <a:gd name="T2" fmla="*/ 0 w 360"/>
                    <a:gd name="T3" fmla="*/ 23 h 25"/>
                    <a:gd name="T4" fmla="*/ 359 w 360"/>
                    <a:gd name="T5" fmla="*/ 24 h 25"/>
                    <a:gd name="T6" fmla="*/ 331 w 360"/>
                    <a:gd name="T7" fmla="*/ 0 h 25"/>
                    <a:gd name="T8" fmla="*/ 31 w 360"/>
                    <a:gd name="T9" fmla="*/ 1 h 25"/>
                    <a:gd name="T10" fmla="*/ 0 60000 65536"/>
                    <a:gd name="T11" fmla="*/ 0 60000 65536"/>
                    <a:gd name="T12" fmla="*/ 0 60000 65536"/>
                    <a:gd name="T13" fmla="*/ 0 60000 65536"/>
                    <a:gd name="T14" fmla="*/ 0 60000 65536"/>
                    <a:gd name="T15" fmla="*/ 0 w 360"/>
                    <a:gd name="T16" fmla="*/ 0 h 25"/>
                    <a:gd name="T17" fmla="*/ 360 w 360"/>
                    <a:gd name="T18" fmla="*/ 25 h 25"/>
                  </a:gdLst>
                  <a:ahLst/>
                  <a:cxnLst>
                    <a:cxn ang="T10">
                      <a:pos x="T0" y="T1"/>
                    </a:cxn>
                    <a:cxn ang="T11">
                      <a:pos x="T2" y="T3"/>
                    </a:cxn>
                    <a:cxn ang="T12">
                      <a:pos x="T4" y="T5"/>
                    </a:cxn>
                    <a:cxn ang="T13">
                      <a:pos x="T6" y="T7"/>
                    </a:cxn>
                    <a:cxn ang="T14">
                      <a:pos x="T8" y="T9"/>
                    </a:cxn>
                  </a:cxnLst>
                  <a:rect l="T15" t="T16" r="T17" b="T18"/>
                  <a:pathLst>
                    <a:path w="360" h="25">
                      <a:moveTo>
                        <a:pt x="31" y="1"/>
                      </a:moveTo>
                      <a:lnTo>
                        <a:pt x="0" y="23"/>
                      </a:lnTo>
                      <a:lnTo>
                        <a:pt x="359" y="24"/>
                      </a:lnTo>
                      <a:lnTo>
                        <a:pt x="331" y="0"/>
                      </a:lnTo>
                      <a:lnTo>
                        <a:pt x="31" y="1"/>
                      </a:lnTo>
                    </a:path>
                  </a:pathLst>
                </a:custGeom>
                <a:solidFill>
                  <a:srgbClr val="5F5F5F"/>
                </a:solidFill>
                <a:ln w="9525" cap="rnd">
                  <a:noFill/>
                  <a:round/>
                  <a:headEnd type="none" w="sm" len="sm"/>
                  <a:tailEnd type="none" w="sm" len="sm"/>
                </a:ln>
              </p:spPr>
              <p:txBody>
                <a:bodyPr/>
                <a:lstStyle/>
                <a:p>
                  <a:endParaRPr lang="de-DE"/>
                </a:p>
              </p:txBody>
            </p:sp>
            <p:sp>
              <p:nvSpPr>
                <p:cNvPr id="377941" name="Rectangle 81"/>
                <p:cNvSpPr>
                  <a:spLocks noChangeArrowheads="1"/>
                </p:cNvSpPr>
                <p:nvPr/>
              </p:nvSpPr>
              <p:spPr bwMode="auto">
                <a:xfrm flipH="1">
                  <a:off x="1190" y="1607"/>
                  <a:ext cx="93" cy="8"/>
                </a:xfrm>
                <a:prstGeom prst="rect">
                  <a:avLst/>
                </a:prstGeom>
                <a:solidFill>
                  <a:srgbClr val="404040"/>
                </a:solidFill>
                <a:ln w="12700">
                  <a:solidFill>
                    <a:srgbClr val="404040"/>
                  </a:solidFill>
                  <a:miter lim="800000"/>
                  <a:headEnd/>
                  <a:tailEnd/>
                </a:ln>
              </p:spPr>
              <p:txBody>
                <a:bodyPr wrap="none" anchor="ctr"/>
                <a:lstStyle/>
                <a:p>
                  <a:endParaRPr lang="de-DE"/>
                </a:p>
              </p:txBody>
            </p:sp>
            <p:sp>
              <p:nvSpPr>
                <p:cNvPr id="377942" name="Freeform 82"/>
                <p:cNvSpPr>
                  <a:spLocks/>
                </p:cNvSpPr>
                <p:nvPr/>
              </p:nvSpPr>
              <p:spPr bwMode="auto">
                <a:xfrm>
                  <a:off x="890" y="1535"/>
                  <a:ext cx="438" cy="17"/>
                </a:xfrm>
                <a:custGeom>
                  <a:avLst/>
                  <a:gdLst>
                    <a:gd name="T0" fmla="*/ 4 w 438"/>
                    <a:gd name="T1" fmla="*/ 4 h 17"/>
                    <a:gd name="T2" fmla="*/ 6 w 438"/>
                    <a:gd name="T3" fmla="*/ 0 h 17"/>
                    <a:gd name="T4" fmla="*/ 429 w 438"/>
                    <a:gd name="T5" fmla="*/ 0 h 17"/>
                    <a:gd name="T6" fmla="*/ 435 w 438"/>
                    <a:gd name="T7" fmla="*/ 9 h 17"/>
                    <a:gd name="T8" fmla="*/ 437 w 438"/>
                    <a:gd name="T9" fmla="*/ 16 h 17"/>
                    <a:gd name="T10" fmla="*/ 0 w 438"/>
                    <a:gd name="T11" fmla="*/ 16 h 17"/>
                    <a:gd name="T12" fmla="*/ 4 w 438"/>
                    <a:gd name="T13" fmla="*/ 4 h 17"/>
                    <a:gd name="T14" fmla="*/ 0 60000 65536"/>
                    <a:gd name="T15" fmla="*/ 0 60000 65536"/>
                    <a:gd name="T16" fmla="*/ 0 60000 65536"/>
                    <a:gd name="T17" fmla="*/ 0 60000 65536"/>
                    <a:gd name="T18" fmla="*/ 0 60000 65536"/>
                    <a:gd name="T19" fmla="*/ 0 60000 65536"/>
                    <a:gd name="T20" fmla="*/ 0 60000 65536"/>
                    <a:gd name="T21" fmla="*/ 0 w 438"/>
                    <a:gd name="T22" fmla="*/ 0 h 17"/>
                    <a:gd name="T23" fmla="*/ 438 w 438"/>
                    <a:gd name="T24" fmla="*/ 17 h 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38" h="17">
                      <a:moveTo>
                        <a:pt x="4" y="4"/>
                      </a:moveTo>
                      <a:lnTo>
                        <a:pt x="6" y="0"/>
                      </a:lnTo>
                      <a:lnTo>
                        <a:pt x="429" y="0"/>
                      </a:lnTo>
                      <a:lnTo>
                        <a:pt x="435" y="9"/>
                      </a:lnTo>
                      <a:lnTo>
                        <a:pt x="437" y="16"/>
                      </a:lnTo>
                      <a:lnTo>
                        <a:pt x="0" y="16"/>
                      </a:lnTo>
                      <a:lnTo>
                        <a:pt x="4" y="4"/>
                      </a:lnTo>
                    </a:path>
                  </a:pathLst>
                </a:custGeom>
                <a:solidFill>
                  <a:srgbClr val="C0C0C0"/>
                </a:solidFill>
                <a:ln w="12700" cap="rnd">
                  <a:solidFill>
                    <a:srgbClr val="C0C0C0"/>
                  </a:solidFill>
                  <a:round/>
                  <a:headEnd type="none" w="sm" len="sm"/>
                  <a:tailEnd type="none" w="sm" len="sm"/>
                </a:ln>
              </p:spPr>
              <p:txBody>
                <a:bodyPr/>
                <a:lstStyle/>
                <a:p>
                  <a:endParaRPr lang="de-DE"/>
                </a:p>
              </p:txBody>
            </p:sp>
            <p:sp>
              <p:nvSpPr>
                <p:cNvPr id="377943" name="Rectangle 83"/>
                <p:cNvSpPr>
                  <a:spLocks noChangeArrowheads="1"/>
                </p:cNvSpPr>
                <p:nvPr/>
              </p:nvSpPr>
              <p:spPr bwMode="auto">
                <a:xfrm flipH="1">
                  <a:off x="1061" y="1586"/>
                  <a:ext cx="93" cy="8"/>
                </a:xfrm>
                <a:prstGeom prst="rect">
                  <a:avLst/>
                </a:prstGeom>
                <a:noFill/>
                <a:ln w="12700">
                  <a:solidFill>
                    <a:srgbClr val="8F8F8F"/>
                  </a:solidFill>
                  <a:miter lim="800000"/>
                  <a:headEnd/>
                  <a:tailEnd/>
                </a:ln>
              </p:spPr>
              <p:txBody>
                <a:bodyPr wrap="none" anchor="ctr"/>
                <a:lstStyle/>
                <a:p>
                  <a:endParaRPr lang="de-DE"/>
                </a:p>
              </p:txBody>
            </p:sp>
            <p:sp>
              <p:nvSpPr>
                <p:cNvPr id="377944" name="Rectangle 84"/>
                <p:cNvSpPr>
                  <a:spLocks noChangeArrowheads="1"/>
                </p:cNvSpPr>
                <p:nvPr/>
              </p:nvSpPr>
              <p:spPr bwMode="auto">
                <a:xfrm flipH="1">
                  <a:off x="1100" y="1591"/>
                  <a:ext cx="14" cy="8"/>
                </a:xfrm>
                <a:prstGeom prst="rect">
                  <a:avLst/>
                </a:prstGeom>
                <a:solidFill>
                  <a:srgbClr val="000000"/>
                </a:solidFill>
                <a:ln w="12700">
                  <a:solidFill>
                    <a:srgbClr val="000000"/>
                  </a:solidFill>
                  <a:miter lim="800000"/>
                  <a:headEnd/>
                  <a:tailEnd/>
                </a:ln>
              </p:spPr>
              <p:txBody>
                <a:bodyPr wrap="none" anchor="ctr"/>
                <a:lstStyle/>
                <a:p>
                  <a:endParaRPr lang="de-DE"/>
                </a:p>
              </p:txBody>
            </p:sp>
            <p:sp>
              <p:nvSpPr>
                <p:cNvPr id="377945" name="Freeform 85"/>
                <p:cNvSpPr>
                  <a:spLocks/>
                </p:cNvSpPr>
                <p:nvPr/>
              </p:nvSpPr>
              <p:spPr bwMode="auto">
                <a:xfrm>
                  <a:off x="991" y="1497"/>
                  <a:ext cx="30" cy="28"/>
                </a:xfrm>
                <a:custGeom>
                  <a:avLst/>
                  <a:gdLst>
                    <a:gd name="T0" fmla="*/ 0 w 30"/>
                    <a:gd name="T1" fmla="*/ 0 h 28"/>
                    <a:gd name="T2" fmla="*/ 3 w 30"/>
                    <a:gd name="T3" fmla="*/ 24 h 28"/>
                    <a:gd name="T4" fmla="*/ 9 w 30"/>
                    <a:gd name="T5" fmla="*/ 27 h 28"/>
                    <a:gd name="T6" fmla="*/ 22 w 30"/>
                    <a:gd name="T7" fmla="*/ 27 h 28"/>
                    <a:gd name="T8" fmla="*/ 25 w 30"/>
                    <a:gd name="T9" fmla="*/ 26 h 28"/>
                    <a:gd name="T10" fmla="*/ 29 w 30"/>
                    <a:gd name="T11" fmla="*/ 1 h 28"/>
                    <a:gd name="T12" fmla="*/ 0 w 30"/>
                    <a:gd name="T13" fmla="*/ 0 h 28"/>
                    <a:gd name="T14" fmla="*/ 0 60000 65536"/>
                    <a:gd name="T15" fmla="*/ 0 60000 65536"/>
                    <a:gd name="T16" fmla="*/ 0 60000 65536"/>
                    <a:gd name="T17" fmla="*/ 0 60000 65536"/>
                    <a:gd name="T18" fmla="*/ 0 60000 65536"/>
                    <a:gd name="T19" fmla="*/ 0 60000 65536"/>
                    <a:gd name="T20" fmla="*/ 0 60000 65536"/>
                    <a:gd name="T21" fmla="*/ 0 w 30"/>
                    <a:gd name="T22" fmla="*/ 0 h 28"/>
                    <a:gd name="T23" fmla="*/ 30 w 30"/>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8">
                      <a:moveTo>
                        <a:pt x="0" y="0"/>
                      </a:moveTo>
                      <a:lnTo>
                        <a:pt x="3" y="24"/>
                      </a:lnTo>
                      <a:lnTo>
                        <a:pt x="9" y="27"/>
                      </a:lnTo>
                      <a:lnTo>
                        <a:pt x="22" y="27"/>
                      </a:lnTo>
                      <a:lnTo>
                        <a:pt x="25" y="26"/>
                      </a:lnTo>
                      <a:lnTo>
                        <a:pt x="29" y="1"/>
                      </a:lnTo>
                      <a:lnTo>
                        <a:pt x="0" y="0"/>
                      </a:lnTo>
                    </a:path>
                  </a:pathLst>
                </a:custGeom>
                <a:solidFill>
                  <a:srgbClr val="808080"/>
                </a:solidFill>
                <a:ln w="12700" cap="rnd">
                  <a:solidFill>
                    <a:srgbClr val="000000"/>
                  </a:solidFill>
                  <a:round/>
                  <a:headEnd type="none" w="sm" len="sm"/>
                  <a:tailEnd type="none" w="sm" len="sm"/>
                </a:ln>
              </p:spPr>
              <p:txBody>
                <a:bodyPr/>
                <a:lstStyle/>
                <a:p>
                  <a:endParaRPr lang="de-DE"/>
                </a:p>
              </p:txBody>
            </p:sp>
            <p:sp>
              <p:nvSpPr>
                <p:cNvPr id="377946" name="Freeform 86"/>
                <p:cNvSpPr>
                  <a:spLocks/>
                </p:cNvSpPr>
                <p:nvPr/>
              </p:nvSpPr>
              <p:spPr bwMode="auto">
                <a:xfrm>
                  <a:off x="1202" y="1497"/>
                  <a:ext cx="30" cy="28"/>
                </a:xfrm>
                <a:custGeom>
                  <a:avLst/>
                  <a:gdLst>
                    <a:gd name="T0" fmla="*/ 0 w 30"/>
                    <a:gd name="T1" fmla="*/ 0 h 28"/>
                    <a:gd name="T2" fmla="*/ 4 w 30"/>
                    <a:gd name="T3" fmla="*/ 24 h 28"/>
                    <a:gd name="T4" fmla="*/ 8 w 30"/>
                    <a:gd name="T5" fmla="*/ 27 h 28"/>
                    <a:gd name="T6" fmla="*/ 23 w 30"/>
                    <a:gd name="T7" fmla="*/ 27 h 28"/>
                    <a:gd name="T8" fmla="*/ 25 w 30"/>
                    <a:gd name="T9" fmla="*/ 26 h 28"/>
                    <a:gd name="T10" fmla="*/ 29 w 30"/>
                    <a:gd name="T11" fmla="*/ 1 h 28"/>
                    <a:gd name="T12" fmla="*/ 0 w 30"/>
                    <a:gd name="T13" fmla="*/ 0 h 28"/>
                    <a:gd name="T14" fmla="*/ 0 60000 65536"/>
                    <a:gd name="T15" fmla="*/ 0 60000 65536"/>
                    <a:gd name="T16" fmla="*/ 0 60000 65536"/>
                    <a:gd name="T17" fmla="*/ 0 60000 65536"/>
                    <a:gd name="T18" fmla="*/ 0 60000 65536"/>
                    <a:gd name="T19" fmla="*/ 0 60000 65536"/>
                    <a:gd name="T20" fmla="*/ 0 60000 65536"/>
                    <a:gd name="T21" fmla="*/ 0 w 30"/>
                    <a:gd name="T22" fmla="*/ 0 h 28"/>
                    <a:gd name="T23" fmla="*/ 30 w 30"/>
                    <a:gd name="T24" fmla="*/ 28 h 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0" h="28">
                      <a:moveTo>
                        <a:pt x="0" y="0"/>
                      </a:moveTo>
                      <a:lnTo>
                        <a:pt x="4" y="24"/>
                      </a:lnTo>
                      <a:lnTo>
                        <a:pt x="8" y="27"/>
                      </a:lnTo>
                      <a:lnTo>
                        <a:pt x="23" y="27"/>
                      </a:lnTo>
                      <a:lnTo>
                        <a:pt x="25" y="26"/>
                      </a:lnTo>
                      <a:lnTo>
                        <a:pt x="29" y="1"/>
                      </a:lnTo>
                      <a:lnTo>
                        <a:pt x="0" y="0"/>
                      </a:lnTo>
                    </a:path>
                  </a:pathLst>
                </a:custGeom>
                <a:solidFill>
                  <a:srgbClr val="808080"/>
                </a:solidFill>
                <a:ln w="12700" cap="rnd">
                  <a:solidFill>
                    <a:srgbClr val="000000"/>
                  </a:solidFill>
                  <a:round/>
                  <a:headEnd type="none" w="sm" len="sm"/>
                  <a:tailEnd type="none" w="sm" len="sm"/>
                </a:ln>
              </p:spPr>
              <p:txBody>
                <a:bodyPr/>
                <a:lstStyle/>
                <a:p>
                  <a:endParaRPr lang="de-DE"/>
                </a:p>
              </p:txBody>
            </p:sp>
            <p:sp>
              <p:nvSpPr>
                <p:cNvPr id="377947" name="AutoShape 87"/>
                <p:cNvSpPr>
                  <a:spLocks noChangeArrowheads="1"/>
                </p:cNvSpPr>
                <p:nvPr/>
              </p:nvSpPr>
              <p:spPr bwMode="auto">
                <a:xfrm>
                  <a:off x="944" y="1227"/>
                  <a:ext cx="323" cy="272"/>
                </a:xfrm>
                <a:prstGeom prst="roundRect">
                  <a:avLst>
                    <a:gd name="adj" fmla="val 12468"/>
                  </a:avLst>
                </a:prstGeom>
                <a:solidFill>
                  <a:srgbClr val="C0C0C0"/>
                </a:solidFill>
                <a:ln w="12700">
                  <a:solidFill>
                    <a:srgbClr val="8F8F8F"/>
                  </a:solidFill>
                  <a:round/>
                  <a:headEnd/>
                  <a:tailEnd/>
                </a:ln>
              </p:spPr>
              <p:txBody>
                <a:bodyPr wrap="none" anchor="ctr"/>
                <a:lstStyle/>
                <a:p>
                  <a:endParaRPr lang="de-DE"/>
                </a:p>
              </p:txBody>
            </p:sp>
            <p:sp>
              <p:nvSpPr>
                <p:cNvPr id="377948" name="AutoShape 88"/>
                <p:cNvSpPr>
                  <a:spLocks noChangeArrowheads="1"/>
                </p:cNvSpPr>
                <p:nvPr/>
              </p:nvSpPr>
              <p:spPr bwMode="auto">
                <a:xfrm>
                  <a:off x="961" y="1256"/>
                  <a:ext cx="286" cy="214"/>
                </a:xfrm>
                <a:prstGeom prst="roundRect">
                  <a:avLst>
                    <a:gd name="adj" fmla="val 12468"/>
                  </a:avLst>
                </a:prstGeom>
                <a:solidFill>
                  <a:srgbClr val="C0C0C0"/>
                </a:solidFill>
                <a:ln w="12700">
                  <a:solidFill>
                    <a:srgbClr val="808080"/>
                  </a:solidFill>
                  <a:round/>
                  <a:headEnd/>
                  <a:tailEnd/>
                </a:ln>
              </p:spPr>
              <p:txBody>
                <a:bodyPr wrap="none" anchor="ctr"/>
                <a:lstStyle/>
                <a:p>
                  <a:endParaRPr lang="de-DE"/>
                </a:p>
              </p:txBody>
            </p:sp>
            <p:sp>
              <p:nvSpPr>
                <p:cNvPr id="377949" name="AutoShape 89"/>
                <p:cNvSpPr>
                  <a:spLocks noChangeArrowheads="1"/>
                </p:cNvSpPr>
                <p:nvPr/>
              </p:nvSpPr>
              <p:spPr bwMode="auto">
                <a:xfrm>
                  <a:off x="965" y="1265"/>
                  <a:ext cx="235" cy="199"/>
                </a:xfrm>
                <a:prstGeom prst="roundRect">
                  <a:avLst>
                    <a:gd name="adj" fmla="val 12468"/>
                  </a:avLst>
                </a:prstGeom>
                <a:solidFill>
                  <a:srgbClr val="5F5F5F"/>
                </a:solidFill>
                <a:ln w="12700">
                  <a:solidFill>
                    <a:srgbClr val="5F5F5F"/>
                  </a:solidFill>
                  <a:round/>
                  <a:headEnd/>
                  <a:tailEnd/>
                </a:ln>
              </p:spPr>
              <p:txBody>
                <a:bodyPr wrap="none" anchor="ctr"/>
                <a:lstStyle/>
                <a:p>
                  <a:endParaRPr lang="de-DE"/>
                </a:p>
              </p:txBody>
            </p:sp>
            <p:sp>
              <p:nvSpPr>
                <p:cNvPr id="377950" name="AutoShape 90"/>
                <p:cNvSpPr>
                  <a:spLocks noChangeArrowheads="1"/>
                </p:cNvSpPr>
                <p:nvPr/>
              </p:nvSpPr>
              <p:spPr bwMode="auto">
                <a:xfrm>
                  <a:off x="976" y="1276"/>
                  <a:ext cx="210" cy="175"/>
                </a:xfrm>
                <a:prstGeom prst="roundRect">
                  <a:avLst>
                    <a:gd name="adj" fmla="val 12468"/>
                  </a:avLst>
                </a:prstGeom>
                <a:solidFill>
                  <a:srgbClr val="FAFD00"/>
                </a:solidFill>
                <a:ln w="12700">
                  <a:solidFill>
                    <a:srgbClr val="808080"/>
                  </a:solidFill>
                  <a:round/>
                  <a:headEnd/>
                  <a:tailEnd/>
                </a:ln>
              </p:spPr>
              <p:txBody>
                <a:bodyPr wrap="none" anchor="ctr"/>
                <a:lstStyle/>
                <a:p>
                  <a:endParaRPr lang="de-DE"/>
                </a:p>
              </p:txBody>
            </p:sp>
            <p:sp>
              <p:nvSpPr>
                <p:cNvPr id="377951" name="Oval 91"/>
                <p:cNvSpPr>
                  <a:spLocks noChangeArrowheads="1"/>
                </p:cNvSpPr>
                <p:nvPr/>
              </p:nvSpPr>
              <p:spPr bwMode="auto">
                <a:xfrm>
                  <a:off x="1234" y="1395"/>
                  <a:ext cx="8" cy="8"/>
                </a:xfrm>
                <a:prstGeom prst="ellipse">
                  <a:avLst/>
                </a:prstGeom>
                <a:solidFill>
                  <a:srgbClr val="000000"/>
                </a:solidFill>
                <a:ln w="12700">
                  <a:solidFill>
                    <a:srgbClr val="F7F7F7"/>
                  </a:solidFill>
                  <a:round/>
                  <a:headEnd/>
                  <a:tailEnd/>
                </a:ln>
              </p:spPr>
              <p:txBody>
                <a:bodyPr wrap="none" anchor="ctr"/>
                <a:lstStyle/>
                <a:p>
                  <a:endParaRPr lang="de-DE"/>
                </a:p>
              </p:txBody>
            </p:sp>
            <p:sp>
              <p:nvSpPr>
                <p:cNvPr id="377952" name="Oval 92"/>
                <p:cNvSpPr>
                  <a:spLocks noChangeArrowheads="1"/>
                </p:cNvSpPr>
                <p:nvPr/>
              </p:nvSpPr>
              <p:spPr bwMode="auto">
                <a:xfrm>
                  <a:off x="1234" y="1430"/>
                  <a:ext cx="8" cy="8"/>
                </a:xfrm>
                <a:prstGeom prst="ellipse">
                  <a:avLst/>
                </a:prstGeom>
                <a:solidFill>
                  <a:srgbClr val="000000"/>
                </a:solidFill>
                <a:ln w="12700">
                  <a:solidFill>
                    <a:srgbClr val="F7F7F7"/>
                  </a:solidFill>
                  <a:round/>
                  <a:headEnd/>
                  <a:tailEnd/>
                </a:ln>
              </p:spPr>
              <p:txBody>
                <a:bodyPr wrap="none" anchor="ctr"/>
                <a:lstStyle/>
                <a:p>
                  <a:endParaRPr lang="de-DE"/>
                </a:p>
              </p:txBody>
            </p:sp>
            <p:sp>
              <p:nvSpPr>
                <p:cNvPr id="377953" name="Rectangle 93"/>
                <p:cNvSpPr>
                  <a:spLocks noChangeArrowheads="1"/>
                </p:cNvSpPr>
                <p:nvPr/>
              </p:nvSpPr>
              <p:spPr bwMode="auto">
                <a:xfrm>
                  <a:off x="1229" y="1280"/>
                  <a:ext cx="10" cy="11"/>
                </a:xfrm>
                <a:prstGeom prst="rect">
                  <a:avLst/>
                </a:prstGeom>
                <a:solidFill>
                  <a:srgbClr val="C0C0C0"/>
                </a:solidFill>
                <a:ln w="12700">
                  <a:solidFill>
                    <a:srgbClr val="4F4F4F"/>
                  </a:solidFill>
                  <a:miter lim="800000"/>
                  <a:headEnd/>
                  <a:tailEnd/>
                </a:ln>
              </p:spPr>
              <p:txBody>
                <a:bodyPr wrap="none" anchor="ctr"/>
                <a:lstStyle/>
                <a:p>
                  <a:endParaRPr lang="de-DE"/>
                </a:p>
              </p:txBody>
            </p:sp>
          </p:grpSp>
        </p:grpSp>
      </p:grpSp>
    </p:spTree>
  </p:cSld>
  <p:clrMapOvr>
    <a:masterClrMapping/>
  </p:clrMapOvr>
  <p:transition spd="med">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lstStyle/>
          <a:p>
            <a:r>
              <a:rPr lang="de-DE" dirty="0">
                <a:solidFill>
                  <a:schemeClr val="tx1"/>
                </a:solidFill>
              </a:rPr>
              <a:t>Ablauf: Rechnungseingangsverarbeitung</a:t>
            </a:r>
          </a:p>
        </p:txBody>
      </p:sp>
      <p:pic>
        <p:nvPicPr>
          <p:cNvPr id="305155" name="Picture 3"/>
          <p:cNvPicPr>
            <a:picLocks noChangeAspect="1" noChangeArrowheads="1"/>
          </p:cNvPicPr>
          <p:nvPr/>
        </p:nvPicPr>
        <p:blipFill>
          <a:blip r:embed="rId3" cstate="print"/>
          <a:srcRect l="2370" t="16602" r="20847" b="6244"/>
          <a:stretch>
            <a:fillRect/>
          </a:stretch>
        </p:blipFill>
        <p:spPr bwMode="auto">
          <a:xfrm>
            <a:off x="755576" y="1556792"/>
            <a:ext cx="7705725" cy="4683125"/>
          </a:xfrm>
          <a:prstGeom prst="rect">
            <a:avLst/>
          </a:prstGeom>
          <a:noFill/>
          <a:ln w="9525">
            <a:noFill/>
            <a:miter lim="800000"/>
            <a:headEnd/>
            <a:tailEnd/>
          </a:ln>
          <a:effectLst/>
        </p:spPr>
      </p:pic>
      <p:sp>
        <p:nvSpPr>
          <p:cNvPr id="305156" name="Rectangle 4"/>
          <p:cNvSpPr>
            <a:spLocks noChangeArrowheads="1"/>
          </p:cNvSpPr>
          <p:nvPr/>
        </p:nvSpPr>
        <p:spPr bwMode="auto">
          <a:xfrm>
            <a:off x="7524750" y="6308725"/>
            <a:ext cx="1474788" cy="228600"/>
          </a:xfrm>
          <a:prstGeom prst="rect">
            <a:avLst/>
          </a:prstGeom>
          <a:noFill/>
          <a:ln w="9525">
            <a:noFill/>
            <a:miter lim="800000"/>
            <a:headEnd/>
            <a:tailEnd/>
          </a:ln>
          <a:effectLst/>
        </p:spPr>
        <p:txBody>
          <a:bodyPr>
            <a:spAutoFit/>
          </a:bodyPr>
          <a:lstStyle/>
          <a:p>
            <a:pPr>
              <a:spcBef>
                <a:spcPct val="0"/>
              </a:spcBef>
            </a:pPr>
            <a:r>
              <a:rPr lang="de-DE" sz="900">
                <a:latin typeface="Tahoma" pitchFamily="34" charset="0"/>
              </a:rPr>
              <a:t>Copyright © 2007, OCE</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uppieren 28"/>
          <p:cNvGrpSpPr/>
          <p:nvPr/>
        </p:nvGrpSpPr>
        <p:grpSpPr>
          <a:xfrm>
            <a:off x="1259632" y="1484784"/>
            <a:ext cx="6985000" cy="4103688"/>
            <a:chOff x="1547813" y="1412875"/>
            <a:chExt cx="6985000" cy="4103688"/>
          </a:xfrm>
        </p:grpSpPr>
        <p:sp>
          <p:nvSpPr>
            <p:cNvPr id="271362" name="Rectangle 2"/>
            <p:cNvSpPr>
              <a:spLocks noChangeArrowheads="1"/>
            </p:cNvSpPr>
            <p:nvPr/>
          </p:nvSpPr>
          <p:spPr bwMode="auto">
            <a:xfrm>
              <a:off x="6084888" y="2349500"/>
              <a:ext cx="2447925" cy="1727200"/>
            </a:xfrm>
            <a:prstGeom prst="rect">
              <a:avLst/>
            </a:prstGeom>
            <a:solidFill>
              <a:srgbClr val="C0C0C0"/>
            </a:solidFill>
            <a:ln w="9525">
              <a:solidFill>
                <a:schemeClr val="tx1"/>
              </a:solidFill>
              <a:miter lim="800000"/>
              <a:headEnd/>
              <a:tailEnd/>
            </a:ln>
            <a:effectLst/>
          </p:spPr>
          <p:txBody>
            <a:bodyPr wrap="none" anchor="ctr"/>
            <a:lstStyle/>
            <a:p>
              <a:pPr algn="ctr"/>
              <a:r>
                <a:rPr lang="de-DE" sz="2200"/>
                <a:t>SAP</a:t>
              </a:r>
            </a:p>
          </p:txBody>
        </p:sp>
        <p:sp>
          <p:nvSpPr>
            <p:cNvPr id="271363" name="Rectangle 3"/>
            <p:cNvSpPr>
              <a:spLocks noChangeArrowheads="1"/>
            </p:cNvSpPr>
            <p:nvPr/>
          </p:nvSpPr>
          <p:spPr bwMode="auto">
            <a:xfrm>
              <a:off x="2916238" y="3213100"/>
              <a:ext cx="2663825" cy="720725"/>
            </a:xfrm>
            <a:prstGeom prst="rect">
              <a:avLst/>
            </a:prstGeom>
            <a:solidFill>
              <a:srgbClr val="969696"/>
            </a:solidFill>
            <a:ln w="9525">
              <a:solidFill>
                <a:schemeClr val="tx1"/>
              </a:solidFill>
              <a:miter lim="800000"/>
              <a:headEnd/>
              <a:tailEnd/>
            </a:ln>
            <a:effectLst/>
          </p:spPr>
          <p:txBody>
            <a:bodyPr wrap="none" anchor="ctr"/>
            <a:lstStyle/>
            <a:p>
              <a:endParaRPr lang="de-DE"/>
            </a:p>
          </p:txBody>
        </p:sp>
        <p:sp>
          <p:nvSpPr>
            <p:cNvPr id="271364" name="Rectangle 4"/>
            <p:cNvSpPr>
              <a:spLocks noChangeArrowheads="1"/>
            </p:cNvSpPr>
            <p:nvPr/>
          </p:nvSpPr>
          <p:spPr bwMode="auto">
            <a:xfrm>
              <a:off x="1547813" y="1412875"/>
              <a:ext cx="1008062" cy="503238"/>
            </a:xfrm>
            <a:prstGeom prst="rect">
              <a:avLst/>
            </a:prstGeom>
            <a:solidFill>
              <a:srgbClr val="F8F8F8"/>
            </a:solidFill>
            <a:ln w="9525">
              <a:solidFill>
                <a:schemeClr val="tx1"/>
              </a:solidFill>
              <a:miter lim="800000"/>
              <a:headEnd/>
              <a:tailEnd/>
            </a:ln>
            <a:effectLst/>
          </p:spPr>
          <p:txBody>
            <a:bodyPr wrap="none" anchor="ctr"/>
            <a:lstStyle/>
            <a:p>
              <a:pPr algn="ctr"/>
              <a:r>
                <a:rPr lang="de-DE" sz="1500"/>
                <a:t>Scannen</a:t>
              </a:r>
            </a:p>
          </p:txBody>
        </p:sp>
        <p:sp>
          <p:nvSpPr>
            <p:cNvPr id="271365" name="Rectangle 5"/>
            <p:cNvSpPr>
              <a:spLocks noChangeArrowheads="1"/>
            </p:cNvSpPr>
            <p:nvPr/>
          </p:nvSpPr>
          <p:spPr bwMode="auto">
            <a:xfrm>
              <a:off x="3563938" y="2420938"/>
              <a:ext cx="1008062" cy="503237"/>
            </a:xfrm>
            <a:prstGeom prst="rect">
              <a:avLst/>
            </a:prstGeom>
            <a:solidFill>
              <a:srgbClr val="DDDDDD"/>
            </a:solidFill>
            <a:ln w="9525">
              <a:solidFill>
                <a:schemeClr val="tx1"/>
              </a:solidFill>
              <a:miter lim="800000"/>
              <a:headEnd/>
              <a:tailEnd/>
            </a:ln>
            <a:effectLst/>
          </p:spPr>
          <p:txBody>
            <a:bodyPr wrap="none" anchor="ctr"/>
            <a:lstStyle/>
            <a:p>
              <a:pPr algn="ctr"/>
              <a:r>
                <a:rPr lang="de-DE" sz="1500"/>
                <a:t>Validierung</a:t>
              </a:r>
            </a:p>
          </p:txBody>
        </p:sp>
        <p:sp>
          <p:nvSpPr>
            <p:cNvPr id="271366" name="Rectangle 6"/>
            <p:cNvSpPr>
              <a:spLocks noChangeArrowheads="1"/>
            </p:cNvSpPr>
            <p:nvPr/>
          </p:nvSpPr>
          <p:spPr bwMode="auto">
            <a:xfrm>
              <a:off x="4787900" y="2420938"/>
              <a:ext cx="1008063" cy="503237"/>
            </a:xfrm>
            <a:prstGeom prst="rect">
              <a:avLst/>
            </a:prstGeom>
            <a:solidFill>
              <a:srgbClr val="DDDDDD"/>
            </a:solidFill>
            <a:ln w="9525">
              <a:solidFill>
                <a:schemeClr val="tx1"/>
              </a:solidFill>
              <a:miter lim="800000"/>
              <a:headEnd/>
              <a:tailEnd/>
            </a:ln>
            <a:effectLst/>
          </p:spPr>
          <p:txBody>
            <a:bodyPr wrap="none" anchor="ctr"/>
            <a:lstStyle/>
            <a:p>
              <a:pPr algn="ctr"/>
              <a:r>
                <a:rPr lang="de-DE" sz="1500"/>
                <a:t>Daten-</a:t>
              </a:r>
            </a:p>
            <a:p>
              <a:pPr algn="ctr"/>
              <a:r>
                <a:rPr lang="de-DE" sz="1500"/>
                <a:t>übergabe</a:t>
              </a:r>
            </a:p>
          </p:txBody>
        </p:sp>
        <p:sp>
          <p:nvSpPr>
            <p:cNvPr id="271367" name="Rectangle 7"/>
            <p:cNvSpPr>
              <a:spLocks noChangeArrowheads="1"/>
            </p:cNvSpPr>
            <p:nvPr/>
          </p:nvSpPr>
          <p:spPr bwMode="auto">
            <a:xfrm>
              <a:off x="7451725" y="2420938"/>
              <a:ext cx="1008063" cy="503237"/>
            </a:xfrm>
            <a:prstGeom prst="rect">
              <a:avLst/>
            </a:prstGeom>
            <a:solidFill>
              <a:srgbClr val="F8F8F8"/>
            </a:solidFill>
            <a:ln w="9525">
              <a:solidFill>
                <a:schemeClr val="tx1"/>
              </a:solidFill>
              <a:miter lim="800000"/>
              <a:headEnd/>
              <a:tailEnd/>
            </a:ln>
            <a:effectLst/>
          </p:spPr>
          <p:txBody>
            <a:bodyPr wrap="none" anchor="ctr"/>
            <a:lstStyle/>
            <a:p>
              <a:pPr algn="ctr"/>
              <a:r>
                <a:rPr lang="de-DE" sz="1500"/>
                <a:t>Vor-</a:t>
              </a:r>
            </a:p>
            <a:p>
              <a:pPr algn="ctr"/>
              <a:r>
                <a:rPr lang="de-DE" sz="1500"/>
                <a:t>erfassen</a:t>
              </a:r>
            </a:p>
          </p:txBody>
        </p:sp>
        <p:sp>
          <p:nvSpPr>
            <p:cNvPr id="271368" name="Rectangle 8"/>
            <p:cNvSpPr>
              <a:spLocks noChangeArrowheads="1"/>
            </p:cNvSpPr>
            <p:nvPr/>
          </p:nvSpPr>
          <p:spPr bwMode="auto">
            <a:xfrm>
              <a:off x="6156325" y="2420938"/>
              <a:ext cx="1008063" cy="503237"/>
            </a:xfrm>
            <a:prstGeom prst="rect">
              <a:avLst/>
            </a:prstGeom>
            <a:solidFill>
              <a:srgbClr val="DDDDDD"/>
            </a:solidFill>
            <a:ln w="9525">
              <a:solidFill>
                <a:schemeClr val="tx1"/>
              </a:solidFill>
              <a:miter lim="800000"/>
              <a:headEnd/>
              <a:tailEnd/>
            </a:ln>
            <a:effectLst/>
          </p:spPr>
          <p:txBody>
            <a:bodyPr wrap="none" anchor="ctr"/>
            <a:lstStyle/>
            <a:p>
              <a:pPr algn="ctr"/>
              <a:r>
                <a:rPr lang="de-DE" sz="1500"/>
                <a:t>Daten-</a:t>
              </a:r>
            </a:p>
            <a:p>
              <a:pPr algn="ctr"/>
              <a:r>
                <a:rPr lang="de-DE" sz="1500"/>
                <a:t>import</a:t>
              </a:r>
            </a:p>
          </p:txBody>
        </p:sp>
        <p:sp>
          <p:nvSpPr>
            <p:cNvPr id="271369" name="Rectangle 9"/>
            <p:cNvSpPr>
              <a:spLocks noChangeArrowheads="1"/>
            </p:cNvSpPr>
            <p:nvPr/>
          </p:nvSpPr>
          <p:spPr bwMode="auto">
            <a:xfrm>
              <a:off x="6156325" y="3500438"/>
              <a:ext cx="1008063" cy="503237"/>
            </a:xfrm>
            <a:prstGeom prst="rect">
              <a:avLst/>
            </a:prstGeom>
            <a:solidFill>
              <a:srgbClr val="F8F8F8"/>
            </a:solidFill>
            <a:ln w="9525">
              <a:solidFill>
                <a:schemeClr val="tx1"/>
              </a:solidFill>
              <a:miter lim="800000"/>
              <a:headEnd/>
              <a:tailEnd/>
            </a:ln>
            <a:effectLst/>
          </p:spPr>
          <p:txBody>
            <a:bodyPr wrap="none" anchor="ctr"/>
            <a:lstStyle/>
            <a:p>
              <a:pPr algn="ctr"/>
              <a:r>
                <a:rPr lang="de-DE" sz="1500"/>
                <a:t>Buchen</a:t>
              </a:r>
            </a:p>
          </p:txBody>
        </p:sp>
        <p:sp>
          <p:nvSpPr>
            <p:cNvPr id="271370" name="Rectangle 10"/>
            <p:cNvSpPr>
              <a:spLocks noChangeArrowheads="1"/>
            </p:cNvSpPr>
            <p:nvPr/>
          </p:nvSpPr>
          <p:spPr bwMode="auto">
            <a:xfrm>
              <a:off x="7451725" y="5013325"/>
              <a:ext cx="1008063" cy="503238"/>
            </a:xfrm>
            <a:prstGeom prst="rect">
              <a:avLst/>
            </a:prstGeom>
            <a:solidFill>
              <a:srgbClr val="969696"/>
            </a:solidFill>
            <a:ln w="9525">
              <a:solidFill>
                <a:schemeClr val="tx1"/>
              </a:solidFill>
              <a:miter lim="800000"/>
              <a:headEnd/>
              <a:tailEnd/>
            </a:ln>
            <a:effectLst/>
          </p:spPr>
          <p:txBody>
            <a:bodyPr wrap="none" anchor="ctr"/>
            <a:lstStyle/>
            <a:p>
              <a:pPr algn="ctr"/>
              <a:r>
                <a:rPr lang="de-DE" sz="1500"/>
                <a:t>Freigabe</a:t>
              </a:r>
            </a:p>
          </p:txBody>
        </p:sp>
        <p:sp>
          <p:nvSpPr>
            <p:cNvPr id="271371" name="Rectangle 11"/>
            <p:cNvSpPr>
              <a:spLocks noChangeArrowheads="1"/>
            </p:cNvSpPr>
            <p:nvPr/>
          </p:nvSpPr>
          <p:spPr bwMode="auto">
            <a:xfrm>
              <a:off x="1547813" y="5013325"/>
              <a:ext cx="1008062" cy="503238"/>
            </a:xfrm>
            <a:prstGeom prst="rect">
              <a:avLst/>
            </a:prstGeom>
            <a:solidFill>
              <a:srgbClr val="DDDDDD"/>
            </a:solidFill>
            <a:ln w="9525">
              <a:solidFill>
                <a:schemeClr val="tx1"/>
              </a:solidFill>
              <a:miter lim="800000"/>
              <a:headEnd/>
              <a:tailEnd/>
            </a:ln>
            <a:effectLst/>
          </p:spPr>
          <p:txBody>
            <a:bodyPr wrap="none" anchor="ctr"/>
            <a:lstStyle/>
            <a:p>
              <a:pPr algn="ctr"/>
              <a:r>
                <a:rPr lang="de-DE" sz="1500"/>
                <a:t>Archiv-</a:t>
              </a:r>
            </a:p>
            <a:p>
              <a:pPr algn="ctr"/>
              <a:r>
                <a:rPr lang="de-DE" sz="1500"/>
                <a:t>System</a:t>
              </a:r>
            </a:p>
          </p:txBody>
        </p:sp>
        <p:sp>
          <p:nvSpPr>
            <p:cNvPr id="271372" name="Rectangle 12"/>
            <p:cNvSpPr>
              <a:spLocks noChangeArrowheads="1"/>
            </p:cNvSpPr>
            <p:nvPr/>
          </p:nvSpPr>
          <p:spPr bwMode="auto">
            <a:xfrm>
              <a:off x="2339975" y="2420938"/>
              <a:ext cx="1008063" cy="503237"/>
            </a:xfrm>
            <a:prstGeom prst="rect">
              <a:avLst/>
            </a:prstGeom>
            <a:solidFill>
              <a:srgbClr val="DDDDDD"/>
            </a:solidFill>
            <a:ln w="9525">
              <a:solidFill>
                <a:schemeClr val="tx1"/>
              </a:solidFill>
              <a:miter lim="800000"/>
              <a:headEnd/>
              <a:tailEnd/>
            </a:ln>
            <a:effectLst/>
          </p:spPr>
          <p:txBody>
            <a:bodyPr wrap="none" anchor="ctr"/>
            <a:lstStyle/>
            <a:p>
              <a:pPr algn="ctr"/>
              <a:r>
                <a:rPr lang="de-DE" sz="1500"/>
                <a:t>OCR/ICR</a:t>
              </a:r>
            </a:p>
          </p:txBody>
        </p:sp>
        <p:cxnSp>
          <p:nvCxnSpPr>
            <p:cNvPr id="271373" name="AutoShape 13"/>
            <p:cNvCxnSpPr>
              <a:cxnSpLocks noChangeShapeType="1"/>
              <a:stCxn id="271364" idx="2"/>
              <a:endCxn id="271371" idx="0"/>
            </p:cNvCxnSpPr>
            <p:nvPr/>
          </p:nvCxnSpPr>
          <p:spPr bwMode="auto">
            <a:xfrm rot="5400000">
              <a:off x="504032" y="3464719"/>
              <a:ext cx="3097212" cy="0"/>
            </a:xfrm>
            <a:prstGeom prst="straightConnector1">
              <a:avLst/>
            </a:prstGeom>
            <a:noFill/>
            <a:ln w="19050">
              <a:solidFill>
                <a:schemeClr val="tx1"/>
              </a:solidFill>
              <a:round/>
              <a:headEnd/>
              <a:tailEnd type="triangle" w="med" len="med"/>
            </a:ln>
            <a:effectLst/>
          </p:spPr>
        </p:cxnSp>
        <p:cxnSp>
          <p:nvCxnSpPr>
            <p:cNvPr id="271374" name="AutoShape 14"/>
            <p:cNvCxnSpPr>
              <a:cxnSpLocks noChangeShapeType="1"/>
              <a:stCxn id="271364" idx="2"/>
              <a:endCxn id="271372" idx="1"/>
            </p:cNvCxnSpPr>
            <p:nvPr/>
          </p:nvCxnSpPr>
          <p:spPr bwMode="auto">
            <a:xfrm rot="16200000" flipH="1">
              <a:off x="1817688" y="2151063"/>
              <a:ext cx="757237" cy="287337"/>
            </a:xfrm>
            <a:prstGeom prst="bentConnector2">
              <a:avLst/>
            </a:prstGeom>
            <a:noFill/>
            <a:ln w="19050">
              <a:solidFill>
                <a:schemeClr val="tx1"/>
              </a:solidFill>
              <a:miter lim="800000"/>
              <a:headEnd/>
              <a:tailEnd type="triangle" w="med" len="med"/>
            </a:ln>
            <a:effectLst/>
          </p:spPr>
        </p:cxnSp>
        <p:cxnSp>
          <p:nvCxnSpPr>
            <p:cNvPr id="271375" name="AutoShape 15"/>
            <p:cNvCxnSpPr>
              <a:cxnSpLocks noChangeShapeType="1"/>
              <a:stCxn id="271372" idx="3"/>
              <a:endCxn id="271365" idx="1"/>
            </p:cNvCxnSpPr>
            <p:nvPr/>
          </p:nvCxnSpPr>
          <p:spPr bwMode="auto">
            <a:xfrm>
              <a:off x="3348038" y="2673350"/>
              <a:ext cx="215900" cy="0"/>
            </a:xfrm>
            <a:prstGeom prst="straightConnector1">
              <a:avLst/>
            </a:prstGeom>
            <a:noFill/>
            <a:ln w="19050">
              <a:solidFill>
                <a:schemeClr val="tx1"/>
              </a:solidFill>
              <a:round/>
              <a:headEnd/>
              <a:tailEnd type="triangle" w="med" len="med"/>
            </a:ln>
            <a:effectLst/>
          </p:spPr>
        </p:cxnSp>
        <p:cxnSp>
          <p:nvCxnSpPr>
            <p:cNvPr id="271376" name="AutoShape 16"/>
            <p:cNvCxnSpPr>
              <a:cxnSpLocks noChangeShapeType="1"/>
              <a:stCxn id="271365" idx="3"/>
              <a:endCxn id="271366" idx="1"/>
            </p:cNvCxnSpPr>
            <p:nvPr/>
          </p:nvCxnSpPr>
          <p:spPr bwMode="auto">
            <a:xfrm>
              <a:off x="4572000" y="2673350"/>
              <a:ext cx="215900" cy="0"/>
            </a:xfrm>
            <a:prstGeom prst="straightConnector1">
              <a:avLst/>
            </a:prstGeom>
            <a:noFill/>
            <a:ln w="19050">
              <a:solidFill>
                <a:schemeClr val="tx1"/>
              </a:solidFill>
              <a:round/>
              <a:headEnd/>
              <a:tailEnd type="triangle" w="med" len="med"/>
            </a:ln>
            <a:effectLst/>
          </p:spPr>
        </p:cxnSp>
        <p:cxnSp>
          <p:nvCxnSpPr>
            <p:cNvPr id="271377" name="AutoShape 17"/>
            <p:cNvCxnSpPr>
              <a:cxnSpLocks noChangeShapeType="1"/>
              <a:stCxn id="271366" idx="3"/>
              <a:endCxn id="271368" idx="1"/>
            </p:cNvCxnSpPr>
            <p:nvPr/>
          </p:nvCxnSpPr>
          <p:spPr bwMode="auto">
            <a:xfrm>
              <a:off x="5795963" y="2673350"/>
              <a:ext cx="360362" cy="0"/>
            </a:xfrm>
            <a:prstGeom prst="straightConnector1">
              <a:avLst/>
            </a:prstGeom>
            <a:noFill/>
            <a:ln w="19050">
              <a:solidFill>
                <a:schemeClr val="tx1"/>
              </a:solidFill>
              <a:round/>
              <a:headEnd/>
              <a:tailEnd type="triangle" w="med" len="med"/>
            </a:ln>
            <a:effectLst/>
          </p:spPr>
        </p:cxnSp>
        <p:cxnSp>
          <p:nvCxnSpPr>
            <p:cNvPr id="271378" name="AutoShape 18"/>
            <p:cNvCxnSpPr>
              <a:cxnSpLocks noChangeShapeType="1"/>
              <a:stCxn id="271368" idx="3"/>
              <a:endCxn id="271367" idx="1"/>
            </p:cNvCxnSpPr>
            <p:nvPr/>
          </p:nvCxnSpPr>
          <p:spPr bwMode="auto">
            <a:xfrm>
              <a:off x="7164388" y="2673350"/>
              <a:ext cx="287337" cy="0"/>
            </a:xfrm>
            <a:prstGeom prst="straightConnector1">
              <a:avLst/>
            </a:prstGeom>
            <a:noFill/>
            <a:ln w="19050">
              <a:solidFill>
                <a:schemeClr val="tx1"/>
              </a:solidFill>
              <a:round/>
              <a:headEnd/>
              <a:tailEnd type="triangle" w="med" len="med"/>
            </a:ln>
            <a:effectLst/>
          </p:spPr>
        </p:cxnSp>
        <p:cxnSp>
          <p:nvCxnSpPr>
            <p:cNvPr id="271379" name="AutoShape 19"/>
            <p:cNvCxnSpPr>
              <a:cxnSpLocks noChangeShapeType="1"/>
              <a:stCxn id="271367" idx="2"/>
              <a:endCxn id="271370" idx="0"/>
            </p:cNvCxnSpPr>
            <p:nvPr/>
          </p:nvCxnSpPr>
          <p:spPr bwMode="auto">
            <a:xfrm rot="5400000">
              <a:off x="6911975" y="3968750"/>
              <a:ext cx="2089150" cy="0"/>
            </a:xfrm>
            <a:prstGeom prst="straightConnector1">
              <a:avLst/>
            </a:prstGeom>
            <a:noFill/>
            <a:ln w="19050">
              <a:solidFill>
                <a:schemeClr val="tx1"/>
              </a:solidFill>
              <a:round/>
              <a:headEnd/>
              <a:tailEnd type="triangle" w="med" len="med"/>
            </a:ln>
            <a:effectLst/>
          </p:spPr>
        </p:cxnSp>
        <p:cxnSp>
          <p:nvCxnSpPr>
            <p:cNvPr id="271380" name="AutoShape 20"/>
            <p:cNvCxnSpPr>
              <a:cxnSpLocks noChangeShapeType="1"/>
              <a:stCxn id="271367" idx="2"/>
              <a:endCxn id="271369" idx="2"/>
            </p:cNvCxnSpPr>
            <p:nvPr/>
          </p:nvCxnSpPr>
          <p:spPr bwMode="auto">
            <a:xfrm rot="5400000">
              <a:off x="6769100" y="2816225"/>
              <a:ext cx="1079500" cy="1295400"/>
            </a:xfrm>
            <a:prstGeom prst="bentConnector3">
              <a:avLst>
                <a:gd name="adj1" fmla="val 121028"/>
              </a:avLst>
            </a:prstGeom>
            <a:noFill/>
            <a:ln w="19050">
              <a:solidFill>
                <a:schemeClr val="tx1"/>
              </a:solidFill>
              <a:miter lim="800000"/>
              <a:headEnd/>
              <a:tailEnd type="triangle" w="med" len="med"/>
            </a:ln>
            <a:effectLst/>
          </p:spPr>
        </p:cxnSp>
        <p:cxnSp>
          <p:nvCxnSpPr>
            <p:cNvPr id="271381" name="AutoShape 21"/>
            <p:cNvCxnSpPr>
              <a:cxnSpLocks noChangeShapeType="1"/>
              <a:stCxn id="271362" idx="1"/>
            </p:cNvCxnSpPr>
            <p:nvPr/>
          </p:nvCxnSpPr>
          <p:spPr bwMode="auto">
            <a:xfrm rot="10800000" flipV="1">
              <a:off x="5437188" y="3213100"/>
              <a:ext cx="647700" cy="360363"/>
            </a:xfrm>
            <a:prstGeom prst="bentConnector3">
              <a:avLst>
                <a:gd name="adj1" fmla="val 50000"/>
              </a:avLst>
            </a:prstGeom>
            <a:noFill/>
            <a:ln w="19050">
              <a:solidFill>
                <a:schemeClr val="tx1"/>
              </a:solidFill>
              <a:miter lim="800000"/>
              <a:headEnd/>
              <a:tailEnd type="triangle" w="med" len="med"/>
            </a:ln>
            <a:effectLst/>
          </p:spPr>
        </p:cxnSp>
        <p:cxnSp>
          <p:nvCxnSpPr>
            <p:cNvPr id="271382" name="AutoShape 22"/>
            <p:cNvCxnSpPr>
              <a:cxnSpLocks noChangeShapeType="1"/>
              <a:stCxn id="271371" idx="3"/>
              <a:endCxn id="271370" idx="1"/>
            </p:cNvCxnSpPr>
            <p:nvPr/>
          </p:nvCxnSpPr>
          <p:spPr bwMode="auto">
            <a:xfrm>
              <a:off x="2555875" y="5265738"/>
              <a:ext cx="4895850" cy="0"/>
            </a:xfrm>
            <a:prstGeom prst="straightConnector1">
              <a:avLst/>
            </a:prstGeom>
            <a:noFill/>
            <a:ln w="19050">
              <a:solidFill>
                <a:schemeClr val="tx1"/>
              </a:solidFill>
              <a:round/>
              <a:headEnd type="triangle" w="med" len="med"/>
              <a:tailEnd type="triangle" w="med" len="med"/>
            </a:ln>
            <a:effectLst/>
          </p:spPr>
        </p:cxnSp>
        <p:sp>
          <p:nvSpPr>
            <p:cNvPr id="271383" name="AutoShape 23"/>
            <p:cNvSpPr>
              <a:spLocks noChangeArrowheads="1"/>
            </p:cNvSpPr>
            <p:nvPr/>
          </p:nvSpPr>
          <p:spPr bwMode="auto">
            <a:xfrm>
              <a:off x="3059113" y="3357563"/>
              <a:ext cx="1081087" cy="431800"/>
            </a:xfrm>
            <a:prstGeom prst="can">
              <a:avLst>
                <a:gd name="adj" fmla="val 25000"/>
              </a:avLst>
            </a:prstGeom>
            <a:solidFill>
              <a:srgbClr val="F8F8F8"/>
            </a:solidFill>
            <a:ln w="9525">
              <a:solidFill>
                <a:schemeClr val="tx1"/>
              </a:solidFill>
              <a:round/>
              <a:headEnd/>
              <a:tailEnd/>
            </a:ln>
            <a:effectLst/>
          </p:spPr>
          <p:txBody>
            <a:bodyPr wrap="none" anchor="ctr"/>
            <a:lstStyle/>
            <a:p>
              <a:pPr algn="ctr"/>
              <a:r>
                <a:rPr lang="de-DE" sz="1500"/>
                <a:t>Indexdaten</a:t>
              </a:r>
            </a:p>
          </p:txBody>
        </p:sp>
        <p:sp>
          <p:nvSpPr>
            <p:cNvPr id="271384" name="AutoShape 24"/>
            <p:cNvSpPr>
              <a:spLocks noChangeArrowheads="1"/>
            </p:cNvSpPr>
            <p:nvPr/>
          </p:nvSpPr>
          <p:spPr bwMode="auto">
            <a:xfrm>
              <a:off x="4356100" y="3357563"/>
              <a:ext cx="1081088" cy="431800"/>
            </a:xfrm>
            <a:prstGeom prst="can">
              <a:avLst>
                <a:gd name="adj" fmla="val 25000"/>
              </a:avLst>
            </a:prstGeom>
            <a:solidFill>
              <a:srgbClr val="F8F8F8"/>
            </a:solidFill>
            <a:ln w="9525">
              <a:solidFill>
                <a:schemeClr val="tx1"/>
              </a:solidFill>
              <a:round/>
              <a:headEnd/>
              <a:tailEnd/>
            </a:ln>
            <a:effectLst/>
          </p:spPr>
          <p:txBody>
            <a:bodyPr wrap="none" anchor="ctr"/>
            <a:lstStyle/>
            <a:p>
              <a:pPr algn="ctr"/>
              <a:r>
                <a:rPr lang="de-DE" sz="1500"/>
                <a:t>Prüfdaten</a:t>
              </a:r>
            </a:p>
          </p:txBody>
        </p:sp>
        <p:cxnSp>
          <p:nvCxnSpPr>
            <p:cNvPr id="271385" name="AutoShape 25"/>
            <p:cNvCxnSpPr>
              <a:cxnSpLocks noChangeShapeType="1"/>
              <a:stCxn id="271365" idx="2"/>
              <a:endCxn id="271383" idx="0"/>
            </p:cNvCxnSpPr>
            <p:nvPr/>
          </p:nvCxnSpPr>
          <p:spPr bwMode="auto">
            <a:xfrm rot="5400000">
              <a:off x="3563938" y="2960687"/>
              <a:ext cx="541338" cy="468313"/>
            </a:xfrm>
            <a:prstGeom prst="bentConnector3">
              <a:avLst>
                <a:gd name="adj1" fmla="val 39884"/>
              </a:avLst>
            </a:prstGeom>
            <a:noFill/>
            <a:ln w="19050">
              <a:solidFill>
                <a:schemeClr val="tx1"/>
              </a:solidFill>
              <a:miter lim="800000"/>
              <a:headEnd type="triangle" w="med" len="med"/>
              <a:tailEnd type="triangle" w="med" len="med"/>
            </a:ln>
            <a:effectLst/>
          </p:spPr>
        </p:cxnSp>
        <p:cxnSp>
          <p:nvCxnSpPr>
            <p:cNvPr id="271386" name="AutoShape 26"/>
            <p:cNvCxnSpPr>
              <a:cxnSpLocks noChangeShapeType="1"/>
              <a:stCxn id="271365" idx="2"/>
              <a:endCxn id="271384" idx="0"/>
            </p:cNvCxnSpPr>
            <p:nvPr/>
          </p:nvCxnSpPr>
          <p:spPr bwMode="auto">
            <a:xfrm rot="16200000" flipH="1">
              <a:off x="4212432" y="2780506"/>
              <a:ext cx="541338" cy="828675"/>
            </a:xfrm>
            <a:prstGeom prst="bentConnector3">
              <a:avLst>
                <a:gd name="adj1" fmla="val 39884"/>
              </a:avLst>
            </a:prstGeom>
            <a:noFill/>
            <a:ln w="19050">
              <a:solidFill>
                <a:schemeClr val="tx1"/>
              </a:solidFill>
              <a:miter lim="800000"/>
              <a:headEnd type="triangle" w="med" len="med"/>
              <a:tailEnd type="triangle" w="med" len="med"/>
            </a:ln>
            <a:effectLst/>
          </p:spPr>
        </p:cxnSp>
        <p:cxnSp>
          <p:nvCxnSpPr>
            <p:cNvPr id="271387" name="AutoShape 27"/>
            <p:cNvCxnSpPr>
              <a:cxnSpLocks noChangeShapeType="1"/>
              <a:stCxn id="271383" idx="3"/>
            </p:cNvCxnSpPr>
            <p:nvPr/>
          </p:nvCxnSpPr>
          <p:spPr bwMode="auto">
            <a:xfrm rot="5400000">
              <a:off x="2466181" y="3374232"/>
              <a:ext cx="719137" cy="1549400"/>
            </a:xfrm>
            <a:prstGeom prst="bentConnector2">
              <a:avLst/>
            </a:prstGeom>
            <a:noFill/>
            <a:ln w="19050">
              <a:solidFill>
                <a:schemeClr val="tx1"/>
              </a:solidFill>
              <a:miter lim="800000"/>
              <a:headEnd/>
              <a:tailEnd/>
            </a:ln>
            <a:effectLst/>
          </p:spPr>
        </p:cxnSp>
      </p:grpSp>
      <p:sp>
        <p:nvSpPr>
          <p:cNvPr id="271388" name="Rectangle 28"/>
          <p:cNvSpPr>
            <a:spLocks noChangeArrowheads="1"/>
          </p:cNvSpPr>
          <p:nvPr/>
        </p:nvSpPr>
        <p:spPr bwMode="auto">
          <a:xfrm>
            <a:off x="1331640" y="980728"/>
            <a:ext cx="7559675" cy="515937"/>
          </a:xfrm>
          <a:prstGeom prst="rect">
            <a:avLst/>
          </a:prstGeom>
          <a:noFill/>
          <a:ln w="9525">
            <a:noFill/>
            <a:miter lim="800000"/>
            <a:headEnd/>
            <a:tailEnd/>
          </a:ln>
          <a:effectLst/>
        </p:spPr>
        <p:txBody>
          <a:bodyPr tIns="0"/>
          <a:lstStyle/>
          <a:p>
            <a:pPr>
              <a:lnSpc>
                <a:spcPct val="90000"/>
              </a:lnSpc>
              <a:spcBef>
                <a:spcPct val="0"/>
              </a:spcBef>
            </a:pPr>
            <a:endParaRPr lang="de-DE" b="1" dirty="0">
              <a:solidFill>
                <a:schemeClr val="tx2"/>
              </a:solidFill>
            </a:endParaRPr>
          </a:p>
        </p:txBody>
      </p:sp>
      <p:sp>
        <p:nvSpPr>
          <p:cNvPr id="30" name="Titel 29"/>
          <p:cNvSpPr>
            <a:spLocks noGrp="1"/>
          </p:cNvSpPr>
          <p:nvPr>
            <p:ph type="title"/>
          </p:nvPr>
        </p:nvSpPr>
        <p:spPr>
          <a:xfrm>
            <a:off x="0" y="0"/>
            <a:ext cx="9144000" cy="614164"/>
          </a:xfrm>
        </p:spPr>
        <p:txBody>
          <a:bodyPr/>
          <a:lstStyle/>
          <a:p>
            <a:br>
              <a:rPr lang="de-DE" dirty="0">
                <a:solidFill>
                  <a:schemeClr val="tx2"/>
                </a:solidFill>
              </a:rPr>
            </a:br>
            <a:r>
              <a:rPr lang="de-DE" dirty="0"/>
              <a:t>Lösung mit OCR, Workflow und Archiv</a:t>
            </a:r>
            <a:br>
              <a:rPr lang="de-DE" dirty="0">
                <a:solidFill>
                  <a:schemeClr val="tx2"/>
                </a:solidFill>
              </a:rPr>
            </a:br>
            <a:endParaRPr lang="de-DE" dirty="0"/>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Aufbewahrung elektronischer Rechnungen</a:t>
            </a:r>
            <a:endParaRPr lang="de-DE" dirty="0"/>
          </a:p>
        </p:txBody>
      </p:sp>
      <p:sp>
        <p:nvSpPr>
          <p:cNvPr id="3" name="Inhaltsplatzhalter 2"/>
          <p:cNvSpPr>
            <a:spLocks noGrp="1"/>
          </p:cNvSpPr>
          <p:nvPr>
            <p:ph idx="13"/>
          </p:nvPr>
        </p:nvSpPr>
        <p:spPr>
          <a:xfrm>
            <a:off x="827088" y="1125538"/>
            <a:ext cx="7561262" cy="5183187"/>
          </a:xfrm>
        </p:spPr>
        <p:txBody>
          <a:bodyPr>
            <a:normAutofit lnSpcReduction="10000"/>
          </a:bodyPr>
          <a:lstStyle/>
          <a:p>
            <a:pPr>
              <a:spcAft>
                <a:spcPts val="600"/>
              </a:spcAft>
            </a:pPr>
            <a:r>
              <a:rPr lang="de-DE" dirty="0"/>
              <a:t>Absender und Empfänger der Rechnung sind zur Aufbewahrung verpflichtet</a:t>
            </a:r>
          </a:p>
          <a:p>
            <a:pPr>
              <a:spcAft>
                <a:spcPts val="600"/>
              </a:spcAft>
            </a:pPr>
            <a:r>
              <a:rPr lang="de-DE" dirty="0"/>
              <a:t>Aufbewahrungsfrist</a:t>
            </a:r>
          </a:p>
          <a:p>
            <a:pPr lvl="1"/>
            <a:r>
              <a:rPr lang="de-DE" dirty="0"/>
              <a:t>beträgt zehn Jahre und beginnt mit dem Ablauf des Kalenderjahres, in dem die Rechnung ausgestellt wird</a:t>
            </a:r>
          </a:p>
          <a:p>
            <a:pPr lvl="1"/>
            <a:r>
              <a:rPr lang="de-DE" dirty="0"/>
              <a:t>Aufbewahrungsfrist läuft jedoch nicht ab, soweit und solange die Unterlagen für Steuern von Bedeutung sind</a:t>
            </a:r>
          </a:p>
          <a:p>
            <a:r>
              <a:rPr lang="de-DE" dirty="0"/>
              <a:t>Grundsätze der ordnungsgemäßen Aufbewahrung</a:t>
            </a:r>
          </a:p>
          <a:p>
            <a:r>
              <a:rPr lang="de-DE" dirty="0"/>
              <a:t>Aufbewahrungsort</a:t>
            </a:r>
          </a:p>
          <a:p>
            <a:endParaRPr lang="de-DE" dirty="0"/>
          </a:p>
          <a:p>
            <a:endParaRPr lang="de-DE" dirty="0"/>
          </a:p>
          <a:p>
            <a:pPr algn="r">
              <a:buNone/>
            </a:pPr>
            <a:endParaRPr lang="de-DE" sz="900" dirty="0"/>
          </a:p>
          <a:p>
            <a:pPr algn="r">
              <a:buNone/>
            </a:pPr>
            <a:r>
              <a:rPr lang="de-DE" sz="900" dirty="0"/>
              <a:t>Quelle: www.nospamproxy.com/download/Elektronische-Rechnung.pdf</a:t>
            </a:r>
          </a:p>
          <a:p>
            <a:pPr algn="r">
              <a:buNone/>
            </a:pPr>
            <a:endParaRPr lang="de-DE" dirty="0"/>
          </a:p>
          <a:p>
            <a:endParaRPr lang="de-DE" dirty="0"/>
          </a:p>
          <a:p>
            <a:endParaRPr lang="de-DE" dirty="0"/>
          </a:p>
          <a:p>
            <a:endParaRPr lang="de-DE" dirty="0"/>
          </a:p>
          <a:p>
            <a:endParaRPr lang="de-DE"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200" cap="small" dirty="0"/>
              <a:t>Elektronische Akte</a:t>
            </a:r>
            <a:endParaRPr lang="de-DE" sz="3200" b="0"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a:bodyPr>
          <a:lstStyle/>
          <a:p>
            <a:r>
              <a:rPr lang="de-DE" sz="3200" dirty="0"/>
              <a:t>Revisionssichere Archivierung</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de-DE" sz="3200" dirty="0"/>
              <a:t>BPM Business </a:t>
            </a:r>
            <a:r>
              <a:rPr lang="de-DE" sz="3200" dirty="0" err="1"/>
              <a:t>Process</a:t>
            </a:r>
            <a:r>
              <a:rPr lang="de-DE" sz="3200" dirty="0"/>
              <a:t> Management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BPM im Überblick</a:t>
            </a:r>
          </a:p>
        </p:txBody>
      </p:sp>
      <p:pic>
        <p:nvPicPr>
          <p:cNvPr id="14338" name="Picture 2"/>
          <p:cNvPicPr>
            <a:picLocks noChangeAspect="1" noChangeArrowheads="1"/>
          </p:cNvPicPr>
          <p:nvPr/>
        </p:nvPicPr>
        <p:blipFill>
          <a:blip r:embed="rId2" cstate="print"/>
          <a:srcRect/>
          <a:stretch>
            <a:fillRect/>
          </a:stretch>
        </p:blipFill>
        <p:spPr bwMode="auto">
          <a:xfrm>
            <a:off x="333375" y="1563588"/>
            <a:ext cx="8477250" cy="4457700"/>
          </a:xfrm>
          <a:prstGeom prst="rect">
            <a:avLst/>
          </a:prstGeom>
          <a:noFill/>
          <a:ln w="9525">
            <a:noFill/>
            <a:miter lim="800000"/>
            <a:headEnd/>
            <a:tailEnd/>
          </a:ln>
        </p:spPr>
      </p:pic>
      <p:sp>
        <p:nvSpPr>
          <p:cNvPr id="5" name="Textfeld 4"/>
          <p:cNvSpPr txBox="1"/>
          <p:nvPr/>
        </p:nvSpPr>
        <p:spPr>
          <a:xfrm>
            <a:off x="4735421" y="6481911"/>
            <a:ext cx="4408579"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http://www.computerwoche.de/bild-zoom/2364262/1/387933/il-82509158633642279/</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l="7699" t="11185" r="23797" b="14447"/>
          <a:stretch>
            <a:fillRect/>
          </a:stretch>
        </p:blipFill>
        <p:spPr bwMode="auto">
          <a:xfrm>
            <a:off x="755576" y="700553"/>
            <a:ext cx="7056784" cy="5752783"/>
          </a:xfrm>
          <a:prstGeom prst="rect">
            <a:avLst/>
          </a:prstGeom>
          <a:noFill/>
          <a:ln w="9525">
            <a:noFill/>
            <a:miter lim="800000"/>
            <a:headEnd/>
            <a:tailEnd/>
          </a:ln>
        </p:spPr>
      </p:pic>
      <p:sp>
        <p:nvSpPr>
          <p:cNvPr id="2" name="Titel 1"/>
          <p:cNvSpPr>
            <a:spLocks noGrp="1"/>
          </p:cNvSpPr>
          <p:nvPr>
            <p:ph type="title"/>
          </p:nvPr>
        </p:nvSpPr>
        <p:spPr/>
        <p:txBody>
          <a:bodyPr/>
          <a:lstStyle/>
          <a:p>
            <a:r>
              <a:rPr lang="de-DE" dirty="0"/>
              <a:t>Der BPM-Kreislauf und seine Einflussfaktoren</a:t>
            </a:r>
          </a:p>
        </p:txBody>
      </p:sp>
      <p:sp>
        <p:nvSpPr>
          <p:cNvPr id="4" name="Textfeld 3"/>
          <p:cNvSpPr txBox="1"/>
          <p:nvPr/>
        </p:nvSpPr>
        <p:spPr>
          <a:xfrm>
            <a:off x="3481516" y="6378431"/>
            <a:ext cx="5698996" cy="338554"/>
          </a:xfrm>
          <a:prstGeom prst="rect">
            <a:avLst/>
          </a:prstGeom>
          <a:noFill/>
        </p:spPr>
        <p:txBody>
          <a:bodyPr wrap="none" rtlCol="0">
            <a:spAutoFit/>
          </a:bodyPr>
          <a:lstStyle/>
          <a:p>
            <a:r>
              <a:rPr lang="de-DE" sz="800" dirty="0">
                <a:latin typeface="Arial" pitchFamily="34" charset="0"/>
                <a:cs typeface="Arial" pitchFamily="34" charset="0"/>
              </a:rPr>
              <a:t>Quelle: </a:t>
            </a:r>
            <a:r>
              <a:rPr lang="de-DE" sz="800" dirty="0" err="1">
                <a:latin typeface="Arial" pitchFamily="34" charset="0"/>
                <a:cs typeface="Arial" pitchFamily="34" charset="0"/>
              </a:rPr>
              <a:t>Lünendonk</a:t>
            </a:r>
            <a:r>
              <a:rPr lang="de-DE" sz="800" dirty="0">
                <a:latin typeface="Arial" pitchFamily="34" charset="0"/>
                <a:cs typeface="Arial" pitchFamily="34" charset="0"/>
              </a:rPr>
              <a:t>-Trendstudie „Geschäftsprozesse intelligent steuern, messen und gestalten – </a:t>
            </a:r>
          </a:p>
          <a:p>
            <a:r>
              <a:rPr lang="de-DE" sz="800" dirty="0">
                <a:latin typeface="Arial" pitchFamily="34" charset="0"/>
                <a:cs typeface="Arial" pitchFamily="34" charset="0"/>
              </a:rPr>
              <a:t>Business </a:t>
            </a:r>
            <a:r>
              <a:rPr lang="de-DE" sz="800" dirty="0" err="1">
                <a:latin typeface="Arial" pitchFamily="34" charset="0"/>
                <a:cs typeface="Arial" pitchFamily="34" charset="0"/>
              </a:rPr>
              <a:t>Process</a:t>
            </a:r>
            <a:r>
              <a:rPr lang="de-DE" sz="800" dirty="0">
                <a:latin typeface="Arial" pitchFamily="34" charset="0"/>
                <a:cs typeface="Arial" pitchFamily="34" charset="0"/>
              </a:rPr>
              <a:t> Management und Business Service Management als Instrumente zur Steuerung von Business und IT“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Verbesserte Abstimmung…</a:t>
            </a:r>
          </a:p>
        </p:txBody>
      </p:sp>
      <p:pic>
        <p:nvPicPr>
          <p:cNvPr id="16387" name="Picture 3"/>
          <p:cNvPicPr>
            <a:picLocks noChangeAspect="1" noChangeArrowheads="1"/>
          </p:cNvPicPr>
          <p:nvPr/>
        </p:nvPicPr>
        <p:blipFill>
          <a:blip r:embed="rId2" cstate="print"/>
          <a:srcRect/>
          <a:stretch>
            <a:fillRect/>
          </a:stretch>
        </p:blipFill>
        <p:spPr bwMode="auto">
          <a:xfrm>
            <a:off x="1475656" y="1844824"/>
            <a:ext cx="6662990" cy="3384376"/>
          </a:xfrm>
          <a:prstGeom prst="rect">
            <a:avLst/>
          </a:prstGeom>
          <a:noFill/>
          <a:ln w="9525">
            <a:noFill/>
            <a:miter lim="800000"/>
            <a:headEnd/>
            <a:tailEnd/>
          </a:ln>
        </p:spPr>
      </p:pic>
      <p:sp>
        <p:nvSpPr>
          <p:cNvPr id="5" name="Textfeld 4"/>
          <p:cNvSpPr txBox="1"/>
          <p:nvPr/>
        </p:nvSpPr>
        <p:spPr>
          <a:xfrm>
            <a:off x="1907704" y="836712"/>
            <a:ext cx="5865708" cy="830997"/>
          </a:xfrm>
          <a:prstGeom prst="rect">
            <a:avLst/>
          </a:prstGeom>
          <a:noFill/>
        </p:spPr>
        <p:txBody>
          <a:bodyPr wrap="none" rtlCol="0">
            <a:spAutoFit/>
          </a:bodyPr>
          <a:lstStyle/>
          <a:p>
            <a:r>
              <a:rPr lang="de-DE" sz="2400" b="1" dirty="0">
                <a:solidFill>
                  <a:srgbClr val="323232"/>
                </a:solidFill>
                <a:latin typeface="Arial" pitchFamily="34" charset="0"/>
                <a:cs typeface="Arial" pitchFamily="34" charset="0"/>
              </a:rPr>
              <a:t>…zwischen Business und IT </a:t>
            </a:r>
          </a:p>
          <a:p>
            <a:r>
              <a:rPr lang="de-DE" sz="2400" b="1" dirty="0">
                <a:solidFill>
                  <a:srgbClr val="323232"/>
                </a:solidFill>
                <a:latin typeface="Arial" pitchFamily="34" charset="0"/>
                <a:cs typeface="Arial" pitchFamily="34" charset="0"/>
              </a:rPr>
              <a:t>durch strukturierte Performance-Daten</a:t>
            </a:r>
          </a:p>
        </p:txBody>
      </p:sp>
      <p:sp>
        <p:nvSpPr>
          <p:cNvPr id="6" name="Textfeld 5"/>
          <p:cNvSpPr txBox="1"/>
          <p:nvPr/>
        </p:nvSpPr>
        <p:spPr>
          <a:xfrm>
            <a:off x="3481516" y="6378431"/>
            <a:ext cx="5698996" cy="338554"/>
          </a:xfrm>
          <a:prstGeom prst="rect">
            <a:avLst/>
          </a:prstGeom>
          <a:noFill/>
        </p:spPr>
        <p:txBody>
          <a:bodyPr wrap="none" rtlCol="0">
            <a:spAutoFit/>
          </a:bodyPr>
          <a:lstStyle/>
          <a:p>
            <a:r>
              <a:rPr lang="de-DE" sz="800" dirty="0">
                <a:latin typeface="Arial" pitchFamily="34" charset="0"/>
                <a:cs typeface="Arial" pitchFamily="34" charset="0"/>
              </a:rPr>
              <a:t>Quelle: </a:t>
            </a:r>
            <a:r>
              <a:rPr lang="de-DE" sz="800" dirty="0" err="1">
                <a:latin typeface="Arial" pitchFamily="34" charset="0"/>
                <a:cs typeface="Arial" pitchFamily="34" charset="0"/>
              </a:rPr>
              <a:t>Lünendonk</a:t>
            </a:r>
            <a:r>
              <a:rPr lang="de-DE" sz="800" dirty="0">
                <a:latin typeface="Arial" pitchFamily="34" charset="0"/>
                <a:cs typeface="Arial" pitchFamily="34" charset="0"/>
              </a:rPr>
              <a:t>-Trendstudie „Geschäftsprozesse intelligent steuern, messen und gestalten – </a:t>
            </a:r>
          </a:p>
          <a:p>
            <a:r>
              <a:rPr lang="de-DE" sz="800" dirty="0">
                <a:latin typeface="Arial" pitchFamily="34" charset="0"/>
                <a:cs typeface="Arial" pitchFamily="34" charset="0"/>
              </a:rPr>
              <a:t>Business </a:t>
            </a:r>
            <a:r>
              <a:rPr lang="de-DE" sz="800" dirty="0" err="1">
                <a:latin typeface="Arial" pitchFamily="34" charset="0"/>
                <a:cs typeface="Arial" pitchFamily="34" charset="0"/>
              </a:rPr>
              <a:t>Process</a:t>
            </a:r>
            <a:r>
              <a:rPr lang="de-DE" sz="800" dirty="0">
                <a:latin typeface="Arial" pitchFamily="34" charset="0"/>
                <a:cs typeface="Arial" pitchFamily="34" charset="0"/>
              </a:rPr>
              <a:t> Management und Business Service Management als Instrumente zur Steuerung von Business und IT“</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e-DE" dirty="0"/>
              <a:t>BPM: Technologien und Einsatzfelder</a:t>
            </a:r>
          </a:p>
        </p:txBody>
      </p:sp>
      <p:pic>
        <p:nvPicPr>
          <p:cNvPr id="14339" name="Picture 3"/>
          <p:cNvPicPr>
            <a:picLocks noChangeAspect="1" noChangeArrowheads="1"/>
          </p:cNvPicPr>
          <p:nvPr/>
        </p:nvPicPr>
        <p:blipFill>
          <a:blip r:embed="rId2" cstate="print"/>
          <a:srcRect l="10508" t="19598" r="36779" b="17731"/>
          <a:stretch>
            <a:fillRect/>
          </a:stretch>
        </p:blipFill>
        <p:spPr bwMode="auto">
          <a:xfrm>
            <a:off x="1547664" y="732769"/>
            <a:ext cx="6167483" cy="5504543"/>
          </a:xfrm>
          <a:prstGeom prst="rect">
            <a:avLst/>
          </a:prstGeom>
          <a:noFill/>
          <a:ln w="9525">
            <a:noFill/>
            <a:miter lim="800000"/>
            <a:headEnd/>
            <a:tailEnd/>
          </a:ln>
        </p:spPr>
      </p:pic>
      <p:sp>
        <p:nvSpPr>
          <p:cNvPr id="6" name="Textfeld 5"/>
          <p:cNvSpPr txBox="1"/>
          <p:nvPr/>
        </p:nvSpPr>
        <p:spPr>
          <a:xfrm>
            <a:off x="3481516" y="6378431"/>
            <a:ext cx="5698996" cy="338554"/>
          </a:xfrm>
          <a:prstGeom prst="rect">
            <a:avLst/>
          </a:prstGeom>
          <a:noFill/>
        </p:spPr>
        <p:txBody>
          <a:bodyPr wrap="none" rtlCol="0">
            <a:spAutoFit/>
          </a:bodyPr>
          <a:lstStyle/>
          <a:p>
            <a:r>
              <a:rPr lang="de-DE" sz="800" dirty="0">
                <a:latin typeface="Arial" pitchFamily="34" charset="0"/>
                <a:cs typeface="Arial" pitchFamily="34" charset="0"/>
              </a:rPr>
              <a:t>Quelle: </a:t>
            </a:r>
            <a:r>
              <a:rPr lang="de-DE" sz="800" dirty="0" err="1">
                <a:latin typeface="Arial" pitchFamily="34" charset="0"/>
                <a:cs typeface="Arial" pitchFamily="34" charset="0"/>
              </a:rPr>
              <a:t>Lünendonk</a:t>
            </a:r>
            <a:r>
              <a:rPr lang="de-DE" sz="800" dirty="0">
                <a:latin typeface="Arial" pitchFamily="34" charset="0"/>
                <a:cs typeface="Arial" pitchFamily="34" charset="0"/>
              </a:rPr>
              <a:t>-Trendstudie „Geschäftsprozesse intelligent steuern, messen und gestalten – </a:t>
            </a:r>
          </a:p>
          <a:p>
            <a:r>
              <a:rPr lang="de-DE" sz="800" dirty="0">
                <a:latin typeface="Arial" pitchFamily="34" charset="0"/>
                <a:cs typeface="Arial" pitchFamily="34" charset="0"/>
              </a:rPr>
              <a:t>Business </a:t>
            </a:r>
            <a:r>
              <a:rPr lang="de-DE" sz="800" dirty="0" err="1">
                <a:latin typeface="Arial" pitchFamily="34" charset="0"/>
                <a:cs typeface="Arial" pitchFamily="34" charset="0"/>
              </a:rPr>
              <a:t>Process</a:t>
            </a:r>
            <a:r>
              <a:rPr lang="de-DE" sz="800" dirty="0">
                <a:latin typeface="Arial" pitchFamily="34" charset="0"/>
                <a:cs typeface="Arial" pitchFamily="34" charset="0"/>
              </a:rPr>
              <a:t> Management und Business Service Management als Instrumente zur Steuerung von Business und IT“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Zukünftige Entwicklung BPM 2011</a:t>
            </a:r>
          </a:p>
        </p:txBody>
      </p:sp>
      <p:pic>
        <p:nvPicPr>
          <p:cNvPr id="4" name="Grafik 3" descr="BPM_Prognose_2010.jpg"/>
          <p:cNvPicPr>
            <a:picLocks noChangeAspect="1"/>
          </p:cNvPicPr>
          <p:nvPr/>
        </p:nvPicPr>
        <p:blipFill>
          <a:blip r:embed="rId2" cstate="print"/>
          <a:stretch>
            <a:fillRect/>
          </a:stretch>
        </p:blipFill>
        <p:spPr>
          <a:xfrm>
            <a:off x="179512" y="692696"/>
            <a:ext cx="8784976" cy="5830813"/>
          </a:xfrm>
          <a:prstGeom prst="rect">
            <a:avLst/>
          </a:prstGeom>
        </p:spPr>
      </p:pic>
      <p:sp>
        <p:nvSpPr>
          <p:cNvPr id="5" name="Rechteck 4"/>
          <p:cNvSpPr/>
          <p:nvPr/>
        </p:nvSpPr>
        <p:spPr>
          <a:xfrm>
            <a:off x="179512" y="4365104"/>
            <a:ext cx="7992888" cy="864096"/>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Textfeld 5"/>
          <p:cNvSpPr txBox="1"/>
          <p:nvPr/>
        </p:nvSpPr>
        <p:spPr>
          <a:xfrm>
            <a:off x="2195736" y="6510486"/>
            <a:ext cx="6948264" cy="216024"/>
          </a:xfrm>
          <a:prstGeom prst="rect">
            <a:avLst/>
          </a:prstGeom>
          <a:noFill/>
        </p:spPr>
        <p:txBody>
          <a:bodyPr wrap="square" rtlCol="0">
            <a:spAutoFit/>
          </a:bodyPr>
          <a:lstStyle/>
          <a:p>
            <a:r>
              <a:rPr lang="de-DE" sz="800" dirty="0">
                <a:latin typeface="Arial" pitchFamily="34" charset="0"/>
                <a:cs typeface="Arial" pitchFamily="34" charset="0"/>
              </a:rPr>
              <a:t>Quelle: </a:t>
            </a:r>
            <a:r>
              <a:rPr lang="de-DE" sz="800" dirty="0" err="1">
                <a:latin typeface="Arial" pitchFamily="34" charset="0"/>
                <a:cs typeface="Arial" pitchFamily="34" charset="0"/>
              </a:rPr>
              <a:t>PwC</a:t>
            </a:r>
            <a:r>
              <a:rPr lang="de-DE" sz="800" dirty="0">
                <a:latin typeface="Arial" pitchFamily="34" charset="0"/>
                <a:cs typeface="Arial" pitchFamily="34" charset="0"/>
              </a:rPr>
              <a:t> Studie: „ Zukunftsthema Geschäftsprozessmanagement“ http://www.pwc.de/de_DE/de/prozessoptimierung/assets/PwC-GPM-Studie.pdf</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de-DE" sz="3200" dirty="0"/>
              <a:t>Collaboration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Anforderungen an die Verbesserte Collaboration </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de-DE" dirty="0"/>
              <a:t>Erleichterung der Zusammenarbeit von mehreren Teams</a:t>
            </a:r>
          </a:p>
          <a:p>
            <a:pPr>
              <a:buFont typeface="Arial" pitchFamily="34" charset="0"/>
              <a:buChar char="•"/>
            </a:pPr>
            <a:r>
              <a:rPr lang="de-DE" dirty="0" err="1"/>
              <a:t>Collaboration</a:t>
            </a:r>
            <a:r>
              <a:rPr lang="de-DE" dirty="0"/>
              <a:t>-Anwendungen über die Extranet-Umgebung hinaus</a:t>
            </a:r>
          </a:p>
          <a:p>
            <a:pPr>
              <a:buFont typeface="Arial" pitchFamily="34" charset="0"/>
              <a:buChar char="•"/>
            </a:pPr>
            <a:r>
              <a:rPr lang="de-DE" dirty="0"/>
              <a:t>Umfangreiche Benutzerprofile (Einsatz von </a:t>
            </a:r>
            <a:r>
              <a:rPr lang="de-DE" dirty="0" err="1"/>
              <a:t>Social</a:t>
            </a:r>
            <a:r>
              <a:rPr lang="de-DE" dirty="0"/>
              <a:t>-Media für die Recherche und zum Auffinden wichtiger Informationen)</a:t>
            </a:r>
          </a:p>
          <a:p>
            <a:pPr>
              <a:buFont typeface="Arial" pitchFamily="34" charset="0"/>
              <a:buChar char="•"/>
            </a:pPr>
            <a:r>
              <a:rPr lang="de-DE" dirty="0" err="1"/>
              <a:t>Portlet</a:t>
            </a:r>
            <a:r>
              <a:rPr lang="de-DE" dirty="0"/>
              <a:t>-Updates - Endanwendern das Konfigurieren von Projektportalen für ihre Anforderungen erleichtern</a:t>
            </a:r>
          </a:p>
        </p:txBody>
      </p:sp>
      <p:sp>
        <p:nvSpPr>
          <p:cNvPr id="4" name="Textfeld 3"/>
          <p:cNvSpPr txBox="1"/>
          <p:nvPr/>
        </p:nvSpPr>
        <p:spPr>
          <a:xfrm>
            <a:off x="5134569" y="6611779"/>
            <a:ext cx="4009431" cy="246221"/>
          </a:xfrm>
          <a:prstGeom prst="rect">
            <a:avLst/>
          </a:prstGeom>
          <a:noFill/>
        </p:spPr>
        <p:txBody>
          <a:bodyPr wrap="none" rtlCol="0">
            <a:spAutoFit/>
          </a:bodyPr>
          <a:lstStyle/>
          <a:p>
            <a:r>
              <a:rPr lang="de-DE" sz="1000" dirty="0"/>
              <a:t>Quelle: http://www.contentmanager.de/magazin/news_h39133_html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Collaboration </a:t>
            </a:r>
            <a:r>
              <a:rPr lang="de-DE" dirty="0" err="1"/>
              <a:t>goes</a:t>
            </a:r>
            <a:r>
              <a:rPr lang="de-DE" dirty="0"/>
              <a:t> Mobile </a:t>
            </a:r>
            <a:r>
              <a:rPr lang="de-DE" dirty="0" err="1"/>
              <a:t>and</a:t>
            </a:r>
            <a:r>
              <a:rPr lang="de-DE" dirty="0"/>
              <a:t> </a:t>
            </a:r>
            <a:r>
              <a:rPr lang="de-DE" dirty="0" err="1"/>
              <a:t>Social</a:t>
            </a:r>
            <a:endParaRPr lang="de-DE" dirty="0"/>
          </a:p>
        </p:txBody>
      </p:sp>
      <p:sp>
        <p:nvSpPr>
          <p:cNvPr id="3" name="Inhaltsplatzhalter 2"/>
          <p:cNvSpPr>
            <a:spLocks noGrp="1"/>
          </p:cNvSpPr>
          <p:nvPr>
            <p:ph type="body" sz="quarter" idx="13"/>
          </p:nvPr>
        </p:nvSpPr>
        <p:spPr>
          <a:prstGeom prst="rect">
            <a:avLst/>
          </a:prstGeom>
        </p:spPr>
        <p:txBody>
          <a:bodyPr/>
          <a:lstStyle/>
          <a:p>
            <a:pPr>
              <a:spcAft>
                <a:spcPts val="600"/>
              </a:spcAft>
              <a:defRPr/>
            </a:pPr>
            <a:r>
              <a:rPr lang="de-DE" dirty="0">
                <a:latin typeface="Arial" pitchFamily="34" charset="0"/>
                <a:cs typeface="Arial" pitchFamily="34" charset="0"/>
              </a:rPr>
              <a:t>Collaboration entwickelt sich unter den Druck von </a:t>
            </a:r>
            <a:r>
              <a:rPr lang="de-DE" dirty="0" err="1">
                <a:latin typeface="Arial" pitchFamily="34" charset="0"/>
                <a:cs typeface="Arial" pitchFamily="34" charset="0"/>
              </a:rPr>
              <a:t>Social</a:t>
            </a:r>
            <a:r>
              <a:rPr lang="de-DE" dirty="0">
                <a:latin typeface="Arial" pitchFamily="34" charset="0"/>
                <a:cs typeface="Arial" pitchFamily="34" charset="0"/>
              </a:rPr>
              <a:t> Software, mobilen </a:t>
            </a:r>
            <a:r>
              <a:rPr lang="de-DE" dirty="0" err="1">
                <a:latin typeface="Arial" pitchFamily="34" charset="0"/>
                <a:cs typeface="Arial" pitchFamily="34" charset="0"/>
              </a:rPr>
              <a:t>Apps</a:t>
            </a:r>
            <a:r>
              <a:rPr lang="de-DE" dirty="0">
                <a:latin typeface="Arial" pitchFamily="34" charset="0"/>
                <a:cs typeface="Arial" pitchFamily="34" charset="0"/>
              </a:rPr>
              <a:t> und Web 2.0 in eine </a:t>
            </a:r>
            <a:r>
              <a:rPr lang="de-DE" dirty="0"/>
              <a:t>N</a:t>
            </a:r>
            <a:r>
              <a:rPr lang="de-DE" dirty="0">
                <a:latin typeface="Arial" pitchFamily="34" charset="0"/>
                <a:cs typeface="Arial" pitchFamily="34" charset="0"/>
              </a:rPr>
              <a:t>eue Richtung:</a:t>
            </a:r>
          </a:p>
          <a:p>
            <a:pPr marL="723900" lvl="1" indent="-266700">
              <a:defRPr/>
            </a:pPr>
            <a:r>
              <a:rPr lang="de-DE" dirty="0">
                <a:latin typeface="Arial" pitchFamily="34" charset="0"/>
                <a:cs typeface="Arial" pitchFamily="34" charset="0"/>
              </a:rPr>
              <a:t>„2.0“-</a:t>
            </a:r>
            <a:r>
              <a:rPr lang="de-DE" dirty="0" err="1">
                <a:latin typeface="Arial" pitchFamily="34" charset="0"/>
                <a:cs typeface="Arial" pitchFamily="34" charset="0"/>
              </a:rPr>
              <a:t>like</a:t>
            </a:r>
            <a:r>
              <a:rPr lang="de-DE" dirty="0">
                <a:latin typeface="Arial" pitchFamily="34" charset="0"/>
                <a:cs typeface="Arial" pitchFamily="34" charset="0"/>
              </a:rPr>
              <a:t> Werkzeuge ersetzen herkömmliche Groupware-Funktionalität</a:t>
            </a:r>
          </a:p>
          <a:p>
            <a:pPr lvl="1">
              <a:defRPr/>
            </a:pPr>
            <a:r>
              <a:rPr lang="de-DE" dirty="0">
                <a:latin typeface="Arial" pitchFamily="34" charset="0"/>
                <a:cs typeface="Arial" pitchFamily="34" charset="0"/>
              </a:rPr>
              <a:t>Bisherige </a:t>
            </a:r>
            <a:r>
              <a:rPr lang="de-DE" dirty="0" err="1">
                <a:latin typeface="Arial" pitchFamily="34" charset="0"/>
                <a:cs typeface="Arial" pitchFamily="34" charset="0"/>
              </a:rPr>
              <a:t>Inhouse</a:t>
            </a:r>
            <a:r>
              <a:rPr lang="de-DE" dirty="0">
                <a:latin typeface="Arial" pitchFamily="34" charset="0"/>
                <a:cs typeface="Arial" pitchFamily="34" charset="0"/>
              </a:rPr>
              <a:t>-Anwendungen werden als SaaS angeboten: Archivierung, E-Mail-Management, E-Mail, CRM u.a.</a:t>
            </a:r>
          </a:p>
          <a:p>
            <a:pPr lvl="1">
              <a:defRPr/>
            </a:pPr>
            <a:r>
              <a:rPr lang="de-DE" dirty="0">
                <a:latin typeface="Arial" pitchFamily="34" charset="0"/>
                <a:cs typeface="Arial" pitchFamily="34" charset="0"/>
              </a:rPr>
              <a:t>Große Anbieter wie Facebook, </a:t>
            </a:r>
            <a:r>
              <a:rPr lang="de-DE" dirty="0" err="1">
                <a:latin typeface="Arial" pitchFamily="34" charset="0"/>
                <a:cs typeface="Arial" pitchFamily="34" charset="0"/>
              </a:rPr>
              <a:t>Salesforce-com</a:t>
            </a:r>
            <a:r>
              <a:rPr lang="de-DE" dirty="0">
                <a:latin typeface="Arial" pitchFamily="34" charset="0"/>
                <a:cs typeface="Arial" pitchFamily="34" charset="0"/>
              </a:rPr>
              <a:t>, Microsoft, Google etc. nutzen Collaboration &amp; Communications als Einstieg in die Unternehmenssoftware</a:t>
            </a:r>
          </a:p>
          <a:p>
            <a:endParaRPr lang="de-DE" dirty="0">
              <a:latin typeface="Arial" pitchFamily="34" charset="0"/>
              <a:cs typeface="Arial" pitchFamily="34" charset="0"/>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dirty="0" err="1"/>
              <a:t>Collaboration</a:t>
            </a:r>
            <a:r>
              <a:rPr lang="de-DE" dirty="0"/>
              <a:t> Nutzung Dezember 2009</a:t>
            </a:r>
          </a:p>
        </p:txBody>
      </p:sp>
      <p:sp>
        <p:nvSpPr>
          <p:cNvPr id="7" name="Textplatzhalter 6"/>
          <p:cNvSpPr>
            <a:spLocks noGrp="1"/>
          </p:cNvSpPr>
          <p:nvPr>
            <p:ph type="body" sz="quarter" idx="13"/>
          </p:nvPr>
        </p:nvSpPr>
        <p:spPr>
          <a:xfrm>
            <a:off x="827088" y="4437112"/>
            <a:ext cx="7561262" cy="2016224"/>
          </a:xfrm>
        </p:spPr>
        <p:txBody>
          <a:bodyPr>
            <a:normAutofit lnSpcReduction="10000"/>
          </a:bodyPr>
          <a:lstStyle/>
          <a:p>
            <a:pPr>
              <a:buNone/>
            </a:pPr>
            <a:r>
              <a:rPr lang="de-DE" dirty="0"/>
              <a:t>Werkzeuge für Kommunikation und Kollaboration</a:t>
            </a:r>
          </a:p>
          <a:p>
            <a:r>
              <a:rPr lang="de-DE" dirty="0"/>
              <a:t>Etwas weniger als die Hälfte der Firmen arbeitet laut der Studie von Frost &amp; Sullivan mit Werkzeugen für Kommunikation und Kollaboration</a:t>
            </a:r>
          </a:p>
          <a:p>
            <a:r>
              <a:rPr lang="de-DE" dirty="0"/>
              <a:t>Viele haben sie erst vor kurzem eingeführt</a:t>
            </a:r>
          </a:p>
        </p:txBody>
      </p:sp>
      <p:pic>
        <p:nvPicPr>
          <p:cNvPr id="15362" name="Picture 2"/>
          <p:cNvPicPr>
            <a:picLocks noChangeAspect="1" noChangeArrowheads="1"/>
          </p:cNvPicPr>
          <p:nvPr/>
        </p:nvPicPr>
        <p:blipFill>
          <a:blip r:embed="rId2" cstate="print"/>
          <a:srcRect/>
          <a:stretch>
            <a:fillRect/>
          </a:stretch>
        </p:blipFill>
        <p:spPr bwMode="auto">
          <a:xfrm>
            <a:off x="899592" y="1052736"/>
            <a:ext cx="7620000" cy="3019425"/>
          </a:xfrm>
          <a:prstGeom prst="rect">
            <a:avLst/>
          </a:prstGeom>
          <a:noFill/>
          <a:ln w="9525">
            <a:noFill/>
            <a:miter lim="800000"/>
            <a:headEnd/>
            <a:tailEnd/>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Einstellungen zu </a:t>
            </a:r>
            <a:r>
              <a:rPr lang="de-DE" dirty="0" err="1"/>
              <a:t>Collaboration</a:t>
            </a:r>
            <a:r>
              <a:rPr lang="de-DE" dirty="0"/>
              <a:t> weltweit 2009</a:t>
            </a:r>
          </a:p>
        </p:txBody>
      </p:sp>
      <p:sp>
        <p:nvSpPr>
          <p:cNvPr id="3" name="Textplatzhalter 2"/>
          <p:cNvSpPr>
            <a:spLocks noGrp="1"/>
          </p:cNvSpPr>
          <p:nvPr>
            <p:ph type="body" sz="quarter" idx="13"/>
          </p:nvPr>
        </p:nvSpPr>
        <p:spPr/>
        <p:txBody>
          <a:bodyPr>
            <a:normAutofit/>
          </a:bodyPr>
          <a:lstStyle/>
          <a:p>
            <a:r>
              <a:rPr lang="de-DE" dirty="0" err="1"/>
              <a:t>VoIP</a:t>
            </a:r>
            <a:r>
              <a:rPr lang="de-DE" dirty="0"/>
              <a:t> forciert die Einführung von Kommunikations- und </a:t>
            </a:r>
            <a:r>
              <a:rPr lang="de-DE" dirty="0" err="1"/>
              <a:t>Collaboration</a:t>
            </a:r>
            <a:r>
              <a:rPr lang="de-DE" dirty="0"/>
              <a:t>-Anwendungen</a:t>
            </a:r>
          </a:p>
          <a:p>
            <a:r>
              <a:rPr lang="de-DE" dirty="0"/>
              <a:t>Stark ausgelasteten Berufstätigen zufolge helfen </a:t>
            </a:r>
            <a:r>
              <a:rPr lang="de-DE" dirty="0" err="1"/>
              <a:t>Collaboration</a:t>
            </a:r>
            <a:r>
              <a:rPr lang="de-DE" dirty="0"/>
              <a:t>-Technologien, Stress und Arbeitsbelastung in den Griff zu bekommen</a:t>
            </a:r>
          </a:p>
          <a:p>
            <a:r>
              <a:rPr lang="de-DE" dirty="0"/>
              <a:t>Das Vertrauen in Virtual Meeting-Technologien nimmt zu</a:t>
            </a:r>
          </a:p>
          <a:p>
            <a:r>
              <a:rPr lang="de-DE" dirty="0"/>
              <a:t>Telearbeit wird immer wichtiger. </a:t>
            </a:r>
          </a:p>
          <a:p>
            <a:r>
              <a:rPr lang="de-DE" dirty="0"/>
              <a:t>An erster Stelle steht die Umwelt. </a:t>
            </a:r>
          </a:p>
          <a:p>
            <a:r>
              <a:rPr lang="de-DE" dirty="0" err="1"/>
              <a:t>Collaboration</a:t>
            </a:r>
            <a:r>
              <a:rPr lang="de-DE" dirty="0"/>
              <a:t> hat unterschiedliche regionale Facetten</a:t>
            </a:r>
          </a:p>
        </p:txBody>
      </p:sp>
      <p:sp>
        <p:nvSpPr>
          <p:cNvPr id="4" name="Rechteck 3"/>
          <p:cNvSpPr/>
          <p:nvPr/>
        </p:nvSpPr>
        <p:spPr>
          <a:xfrm>
            <a:off x="540568" y="6269250"/>
            <a:ext cx="9144000" cy="400110"/>
          </a:xfrm>
          <a:prstGeom prst="rect">
            <a:avLst/>
          </a:prstGeom>
        </p:spPr>
        <p:txBody>
          <a:bodyPr wrap="square">
            <a:spAutoFit/>
          </a:bodyPr>
          <a:lstStyle/>
          <a:p>
            <a:r>
              <a:rPr lang="de-DE" sz="1000" dirty="0">
                <a:latin typeface="Arial" pitchFamily="34" charset="0"/>
                <a:cs typeface="Arial" pitchFamily="34" charset="0"/>
              </a:rPr>
              <a:t>Weitere Informationen:: http://164.109.37.238/about/news/pr-25390-de-Studie+%E2%80%9EMeetings+Around+the+World+II%E2%80%9D%3A+Moderne+Collaboration-Tools+ver%C3%A4ndern+unsere+Arbeitsweise.xml</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r>
              <a:rPr lang="de-DE" sz="3200" dirty="0" err="1"/>
              <a:t>Search</a:t>
            </a:r>
            <a:endParaRPr lang="de-DE" sz="32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Enterprise </a:t>
            </a:r>
            <a:r>
              <a:rPr lang="de-DE" dirty="0" err="1"/>
              <a:t>Search</a:t>
            </a:r>
            <a:r>
              <a:rPr lang="de-DE" dirty="0"/>
              <a:t> Anforderungen</a:t>
            </a:r>
          </a:p>
        </p:txBody>
      </p:sp>
      <p:sp>
        <p:nvSpPr>
          <p:cNvPr id="3" name="Inhaltsplatzhalter 2"/>
          <p:cNvSpPr>
            <a:spLocks noGrp="1"/>
          </p:cNvSpPr>
          <p:nvPr>
            <p:ph type="body" sz="quarter" idx="13"/>
          </p:nvPr>
        </p:nvSpPr>
        <p:spPr>
          <a:prstGeom prst="rect">
            <a:avLst/>
          </a:prstGeom>
        </p:spPr>
        <p:txBody>
          <a:bodyPr/>
          <a:lstStyle/>
          <a:p>
            <a:pPr>
              <a:buNone/>
            </a:pPr>
            <a:r>
              <a:rPr lang="de-DE" b="1" dirty="0"/>
              <a:t>Abdeckung:</a:t>
            </a:r>
          </a:p>
          <a:p>
            <a:pPr>
              <a:buFont typeface="Arial" pitchFamily="34" charset="0"/>
              <a:buChar char="•"/>
            </a:pPr>
            <a:r>
              <a:rPr lang="de-DE" dirty="0"/>
              <a:t>Möglichst viele Inhalte und Dokumentenformate erfassen und analysieren </a:t>
            </a:r>
          </a:p>
          <a:p>
            <a:pPr>
              <a:buNone/>
            </a:pPr>
            <a:r>
              <a:rPr lang="de-DE" b="1" dirty="0"/>
              <a:t>Zugriffskontrolle:</a:t>
            </a:r>
          </a:p>
          <a:p>
            <a:pPr>
              <a:buFont typeface="Arial" pitchFamily="34" charset="0"/>
              <a:buChar char="•"/>
            </a:pPr>
            <a:r>
              <a:rPr lang="de-DE" dirty="0"/>
              <a:t>Interpretation bestehender Benutzer- und Zugriffsrechte</a:t>
            </a:r>
          </a:p>
          <a:p>
            <a:pPr>
              <a:buNone/>
            </a:pPr>
            <a:r>
              <a:rPr lang="de-DE" b="1" dirty="0"/>
              <a:t>Benutzerfreundlichkeit:</a:t>
            </a:r>
          </a:p>
          <a:p>
            <a:pPr>
              <a:buFont typeface="Arial" pitchFamily="34" charset="0"/>
              <a:buChar char="•"/>
            </a:pPr>
            <a:r>
              <a:rPr lang="de-DE" dirty="0"/>
              <a:t>Wie bauen sich Suchabfragen und Ergebnislisten auf und wie lassen sie sich gestalten  </a:t>
            </a:r>
          </a:p>
          <a:p>
            <a:pPr>
              <a:buNone/>
            </a:pPr>
            <a:r>
              <a:rPr lang="de-DE" b="1" dirty="0"/>
              <a:t>Index / Ranking:</a:t>
            </a:r>
          </a:p>
          <a:p>
            <a:pPr>
              <a:buFont typeface="Arial" pitchFamily="34" charset="0"/>
              <a:buChar char="•"/>
            </a:pPr>
            <a:r>
              <a:rPr lang="de-DE" dirty="0"/>
              <a:t>Welches Verfahren wird für die Indizierung von Inhalten und Dokumenten genutzt</a:t>
            </a:r>
            <a:endParaRPr lang="de-DE" b="1" dirty="0"/>
          </a:p>
          <a:p>
            <a:endParaRPr lang="de-DE" dirty="0"/>
          </a:p>
        </p:txBody>
      </p:sp>
      <p:sp>
        <p:nvSpPr>
          <p:cNvPr id="4" name="Textfeld 3"/>
          <p:cNvSpPr txBox="1"/>
          <p:nvPr/>
        </p:nvSpPr>
        <p:spPr>
          <a:xfrm>
            <a:off x="4233681" y="6611779"/>
            <a:ext cx="4756430" cy="246221"/>
          </a:xfrm>
          <a:prstGeom prst="rect">
            <a:avLst/>
          </a:prstGeom>
          <a:noFill/>
        </p:spPr>
        <p:txBody>
          <a:bodyPr wrap="none" rtlCol="0">
            <a:spAutoFit/>
          </a:bodyPr>
          <a:lstStyle/>
          <a:p>
            <a:r>
              <a:rPr lang="de-DE" sz="1000" dirty="0"/>
              <a:t>Quelle: www.unternehmensweite-suche.de/anforderungen-enterprise-search.php</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Enterprise </a:t>
            </a:r>
            <a:r>
              <a:rPr lang="de-DE" dirty="0" err="1"/>
              <a:t>Search</a:t>
            </a:r>
            <a:r>
              <a:rPr lang="de-DE" dirty="0"/>
              <a:t> Konflikt</a:t>
            </a:r>
          </a:p>
        </p:txBody>
      </p:sp>
      <p:sp>
        <p:nvSpPr>
          <p:cNvPr id="3" name="Inhaltsplatzhalter 2"/>
          <p:cNvSpPr>
            <a:spLocks noGrp="1"/>
          </p:cNvSpPr>
          <p:nvPr>
            <p:ph type="body" sz="quarter" idx="13"/>
          </p:nvPr>
        </p:nvSpPr>
        <p:spPr>
          <a:prstGeom prst="rect">
            <a:avLst/>
          </a:prstGeom>
        </p:spPr>
        <p:txBody>
          <a:bodyPr>
            <a:normAutofit/>
          </a:bodyPr>
          <a:lstStyle/>
          <a:p>
            <a:pPr algn="ctr">
              <a:buNone/>
            </a:pPr>
            <a:r>
              <a:rPr lang="de-DE" b="1" dirty="0"/>
              <a:t>Suchen in chaotischen Datenbeständen</a:t>
            </a:r>
          </a:p>
          <a:p>
            <a:pPr algn="ctr">
              <a:buNone/>
            </a:pPr>
            <a:r>
              <a:rPr lang="de-DE" b="1" cap="small" dirty="0"/>
              <a:t>Enterprise </a:t>
            </a:r>
            <a:r>
              <a:rPr lang="de-DE" b="1" cap="small" dirty="0" err="1"/>
              <a:t>Search</a:t>
            </a:r>
            <a:endParaRPr lang="de-DE" b="1" cap="small" dirty="0"/>
          </a:p>
          <a:p>
            <a:pPr algn="ctr"/>
            <a:endParaRPr lang="de-DE" b="1" cap="small" dirty="0"/>
          </a:p>
          <a:p>
            <a:pPr algn="ctr">
              <a:buNone/>
            </a:pPr>
            <a:r>
              <a:rPr lang="de-DE" b="1" dirty="0"/>
              <a:t>vs.</a:t>
            </a:r>
          </a:p>
          <a:p>
            <a:pPr algn="ctr"/>
            <a:endParaRPr lang="de-DE" b="1" dirty="0"/>
          </a:p>
          <a:p>
            <a:pPr algn="ctr">
              <a:buNone/>
            </a:pPr>
            <a:r>
              <a:rPr lang="de-DE" b="1" dirty="0"/>
              <a:t>Ordnung schaffen</a:t>
            </a:r>
          </a:p>
          <a:p>
            <a:pPr algn="ctr">
              <a:buNone/>
            </a:pPr>
            <a:r>
              <a:rPr lang="de-DE" b="1" cap="small" dirty="0"/>
              <a:t>Records Management</a:t>
            </a:r>
          </a:p>
          <a:p>
            <a:pPr algn="ctr"/>
            <a:endParaRPr lang="de-DE" dirty="0"/>
          </a:p>
          <a:p>
            <a:pPr>
              <a:buNone/>
            </a:pPr>
            <a:r>
              <a:rPr lang="de-DE" dirty="0"/>
              <a:t>Enterprise </a:t>
            </a:r>
            <a:r>
              <a:rPr lang="de-DE" dirty="0" err="1"/>
              <a:t>Search</a:t>
            </a:r>
            <a:r>
              <a:rPr lang="de-DE" dirty="0"/>
              <a:t> ist der „natürliche Feind“ von</a:t>
            </a:r>
          </a:p>
          <a:p>
            <a:pPr>
              <a:buNone/>
            </a:pPr>
            <a:r>
              <a:rPr lang="de-DE" dirty="0"/>
              <a:t>geordneter, datenbankgestützter und mit Metadaten-</a:t>
            </a:r>
          </a:p>
          <a:p>
            <a:pPr>
              <a:buNone/>
            </a:pPr>
            <a:r>
              <a:rPr lang="de-DE" dirty="0"/>
              <a:t>versehener Schriftgutverwaltung</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Enterprise </a:t>
            </a:r>
            <a:r>
              <a:rPr lang="de-DE" dirty="0" err="1"/>
              <a:t>Search</a:t>
            </a:r>
            <a:r>
              <a:rPr lang="de-DE" dirty="0"/>
              <a:t> Nutzung 2009</a:t>
            </a:r>
          </a:p>
        </p:txBody>
      </p:sp>
      <p:pic>
        <p:nvPicPr>
          <p:cNvPr id="14339" name="Picture 3"/>
          <p:cNvPicPr>
            <a:picLocks noChangeAspect="1" noChangeArrowheads="1"/>
          </p:cNvPicPr>
          <p:nvPr/>
        </p:nvPicPr>
        <p:blipFill>
          <a:blip r:embed="rId2" cstate="print"/>
          <a:srcRect/>
          <a:stretch>
            <a:fillRect/>
          </a:stretch>
        </p:blipFill>
        <p:spPr bwMode="auto">
          <a:xfrm>
            <a:off x="533998" y="1340768"/>
            <a:ext cx="8226181" cy="3960440"/>
          </a:xfrm>
          <a:prstGeom prst="rect">
            <a:avLst/>
          </a:prstGeom>
          <a:noFill/>
          <a:ln w="9525">
            <a:noFill/>
            <a:miter lim="800000"/>
            <a:headEnd/>
            <a:tailEnd/>
          </a:ln>
        </p:spPr>
      </p:pic>
      <p:sp>
        <p:nvSpPr>
          <p:cNvPr id="6" name="Rechteck 5"/>
          <p:cNvSpPr/>
          <p:nvPr/>
        </p:nvSpPr>
        <p:spPr>
          <a:xfrm>
            <a:off x="3491880" y="6491436"/>
            <a:ext cx="5652120" cy="215444"/>
          </a:xfrm>
          <a:prstGeom prst="rect">
            <a:avLst/>
          </a:prstGeom>
        </p:spPr>
        <p:txBody>
          <a:bodyPr wrap="square">
            <a:spAutoFit/>
          </a:bodyPr>
          <a:lstStyle/>
          <a:p>
            <a:r>
              <a:rPr lang="de-DE" sz="800" dirty="0">
                <a:solidFill>
                  <a:srgbClr val="323232"/>
                </a:solidFill>
                <a:latin typeface="Arial" pitchFamily="34" charset="0"/>
                <a:cs typeface="Arial" pitchFamily="34" charset="0"/>
              </a:rPr>
              <a:t>Quelle: http://www.namics.com/fileadmin/user_upload/Pressemitteilungen/2009/Downloads/enterprise_search_chaos.jpg</a:t>
            </a:r>
          </a:p>
        </p:txBody>
      </p:sp>
      <p:sp>
        <p:nvSpPr>
          <p:cNvPr id="7" name="Rechteck 6"/>
          <p:cNvSpPr/>
          <p:nvPr/>
        </p:nvSpPr>
        <p:spPr>
          <a:xfrm>
            <a:off x="1422698" y="2420888"/>
            <a:ext cx="4392488" cy="216024"/>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Kontra Enterprise </a:t>
            </a:r>
            <a:r>
              <a:rPr lang="de-DE" dirty="0" err="1"/>
              <a:t>Search</a:t>
            </a:r>
            <a:r>
              <a:rPr lang="de-DE" dirty="0"/>
              <a:t> </a:t>
            </a:r>
          </a:p>
        </p:txBody>
      </p:sp>
      <p:pic>
        <p:nvPicPr>
          <p:cNvPr id="15362" name="Picture 2"/>
          <p:cNvPicPr>
            <a:picLocks noChangeAspect="1" noChangeArrowheads="1"/>
          </p:cNvPicPr>
          <p:nvPr/>
        </p:nvPicPr>
        <p:blipFill>
          <a:blip r:embed="rId2" cstate="print"/>
          <a:srcRect/>
          <a:stretch>
            <a:fillRect/>
          </a:stretch>
        </p:blipFill>
        <p:spPr bwMode="auto">
          <a:xfrm>
            <a:off x="1115616" y="1124744"/>
            <a:ext cx="7110670" cy="4169752"/>
          </a:xfrm>
          <a:prstGeom prst="rect">
            <a:avLst/>
          </a:prstGeom>
          <a:noFill/>
          <a:ln w="9525">
            <a:noFill/>
            <a:miter lim="800000"/>
            <a:headEnd/>
            <a:tailEnd/>
          </a:ln>
        </p:spPr>
      </p:pic>
      <p:sp>
        <p:nvSpPr>
          <p:cNvPr id="5" name="Textfeld 4"/>
          <p:cNvSpPr txBox="1"/>
          <p:nvPr/>
        </p:nvSpPr>
        <p:spPr>
          <a:xfrm>
            <a:off x="1074405" y="5590981"/>
            <a:ext cx="5941178" cy="707886"/>
          </a:xfrm>
          <a:prstGeom prst="rect">
            <a:avLst/>
          </a:prstGeom>
          <a:noFill/>
        </p:spPr>
        <p:txBody>
          <a:bodyPr wrap="none" rtlCol="0">
            <a:spAutoFit/>
          </a:bodyPr>
          <a:lstStyle/>
          <a:p>
            <a:r>
              <a:rPr lang="de-DE" sz="2000" dirty="0">
                <a:solidFill>
                  <a:srgbClr val="323232"/>
                </a:solidFill>
                <a:latin typeface="Arial" pitchFamily="34" charset="0"/>
                <a:cs typeface="Arial" pitchFamily="34" charset="0"/>
              </a:rPr>
              <a:t>Was ist mit Enterprise </a:t>
            </a:r>
            <a:r>
              <a:rPr lang="de-DE" sz="2000" dirty="0" err="1">
                <a:solidFill>
                  <a:srgbClr val="323232"/>
                </a:solidFill>
                <a:latin typeface="Arial" pitchFamily="34" charset="0"/>
                <a:cs typeface="Arial" pitchFamily="34" charset="0"/>
              </a:rPr>
              <a:t>Search</a:t>
            </a:r>
            <a:r>
              <a:rPr lang="de-DE" sz="2000" dirty="0">
                <a:solidFill>
                  <a:srgbClr val="323232"/>
                </a:solidFill>
                <a:latin typeface="Arial" pitchFamily="34" charset="0"/>
                <a:cs typeface="Arial" pitchFamily="34" charset="0"/>
              </a:rPr>
              <a:t> in Zeiten von immer </a:t>
            </a:r>
          </a:p>
          <a:p>
            <a:r>
              <a:rPr lang="de-DE" sz="2000" dirty="0">
                <a:solidFill>
                  <a:srgbClr val="323232"/>
                </a:solidFill>
                <a:latin typeface="Arial" pitchFamily="34" charset="0"/>
                <a:cs typeface="Arial" pitchFamily="34" charset="0"/>
              </a:rPr>
              <a:t>größer werdenden Datenmengen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title"/>
          </p:nvPr>
        </p:nvSpPr>
        <p:spPr/>
        <p:txBody>
          <a:bodyPr/>
          <a:lstStyle/>
          <a:p>
            <a:r>
              <a:rPr lang="de-DE" cap="small" dirty="0"/>
              <a:t>5	Ausblick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Krieg der Plattformen</a:t>
            </a:r>
          </a:p>
        </p:txBody>
      </p:sp>
      <p:sp>
        <p:nvSpPr>
          <p:cNvPr id="8" name="Textplatzhalter 7"/>
          <p:cNvSpPr>
            <a:spLocks noGrp="1"/>
          </p:cNvSpPr>
          <p:nvPr>
            <p:ph type="body" sz="quarter" idx="13"/>
          </p:nvPr>
        </p:nvSpPr>
        <p:spPr/>
        <p:txBody>
          <a:bodyPr>
            <a:normAutofit/>
          </a:bodyPr>
          <a:lstStyle/>
          <a:p>
            <a:pPr>
              <a:buNone/>
            </a:pPr>
            <a:r>
              <a:rPr lang="de-DE" dirty="0"/>
              <a:t>Früher:</a:t>
            </a:r>
          </a:p>
          <a:p>
            <a:r>
              <a:rPr lang="de-DE" dirty="0"/>
              <a:t>Mobile Geräte (Apple)</a:t>
            </a:r>
          </a:p>
          <a:p>
            <a:r>
              <a:rPr lang="de-DE" dirty="0"/>
              <a:t>Internetsuche (Google)</a:t>
            </a:r>
          </a:p>
          <a:p>
            <a:r>
              <a:rPr lang="de-DE" dirty="0"/>
              <a:t>Soziales Netzwerk (</a:t>
            </a:r>
            <a:r>
              <a:rPr lang="de-DE" dirty="0" err="1"/>
              <a:t>Facebook</a:t>
            </a:r>
            <a:r>
              <a:rPr lang="de-DE" dirty="0"/>
              <a:t>) </a:t>
            </a:r>
          </a:p>
          <a:p>
            <a:r>
              <a:rPr lang="de-DE" dirty="0"/>
              <a:t>Handel (Amazon)</a:t>
            </a:r>
          </a:p>
          <a:p>
            <a:pPr>
              <a:buNone/>
            </a:pPr>
            <a:r>
              <a:rPr lang="de-DE" dirty="0"/>
              <a:t>Heute:</a:t>
            </a:r>
          </a:p>
          <a:p>
            <a:r>
              <a:rPr lang="de-DE" dirty="0"/>
              <a:t>„Kampf der Giganten“</a:t>
            </a:r>
          </a:p>
          <a:p>
            <a:r>
              <a:rPr lang="de-DE" dirty="0"/>
              <a:t>Ausweitung weg vom Kerngeschäft, wer nicht wächst verliert</a:t>
            </a:r>
          </a:p>
          <a:p>
            <a:r>
              <a:rPr lang="de-DE" dirty="0"/>
              <a:t>Plattformstrategie: möglichst viele Dienste auf das eigene Angeboten vereinen und miteinander verzahnen - Kundenbindung</a:t>
            </a:r>
          </a:p>
        </p:txBody>
      </p:sp>
      <p:pic>
        <p:nvPicPr>
          <p:cNvPr id="24580" name="Picture 4"/>
          <p:cNvPicPr>
            <a:picLocks noChangeAspect="1" noChangeArrowheads="1"/>
          </p:cNvPicPr>
          <p:nvPr/>
        </p:nvPicPr>
        <p:blipFill>
          <a:blip r:embed="rId2" cstate="print"/>
          <a:srcRect/>
          <a:stretch>
            <a:fillRect/>
          </a:stretch>
        </p:blipFill>
        <p:spPr bwMode="auto">
          <a:xfrm>
            <a:off x="5868144" y="908720"/>
            <a:ext cx="2975924" cy="2208250"/>
          </a:xfrm>
          <a:prstGeom prst="rect">
            <a:avLst/>
          </a:prstGeom>
          <a:noFill/>
          <a:ln w="9525">
            <a:noFill/>
            <a:miter lim="800000"/>
            <a:headEnd/>
            <a:tailEnd/>
          </a:ln>
        </p:spPr>
      </p:pic>
      <p:sp>
        <p:nvSpPr>
          <p:cNvPr id="9" name="Textfeld 8"/>
          <p:cNvSpPr txBox="1"/>
          <p:nvPr/>
        </p:nvSpPr>
        <p:spPr>
          <a:xfrm>
            <a:off x="3491880" y="6491436"/>
            <a:ext cx="5707012" cy="215444"/>
          </a:xfrm>
          <a:prstGeom prst="rect">
            <a:avLst/>
          </a:prstGeom>
          <a:noFill/>
        </p:spPr>
        <p:txBody>
          <a:bodyPr wrap="none" rtlCol="0">
            <a:spAutoFit/>
          </a:bodyPr>
          <a:lstStyle/>
          <a:p>
            <a:r>
              <a:rPr lang="de-DE" sz="800" dirty="0">
                <a:latin typeface="Arial" pitchFamily="34" charset="0"/>
                <a:cs typeface="Arial" pitchFamily="34" charset="0"/>
              </a:rPr>
              <a:t>Quelle: http://www.faz.net/aktuell/wirtschaft/netzwirtschaft/die-herrscher-im-netz-endspiel-um-das-internet-11556556.html</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Unsichtbarkeit</a:t>
            </a:r>
          </a:p>
        </p:txBody>
      </p:sp>
    </p:spTree>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Ubiquitous Computing</a:t>
            </a:r>
            <a:endParaRPr lang="de-DE" dirty="0"/>
          </a:p>
        </p:txBody>
      </p:sp>
      <p:sp>
        <p:nvSpPr>
          <p:cNvPr id="3" name="Inhaltsplatzhalter 2"/>
          <p:cNvSpPr>
            <a:spLocks noGrp="1"/>
          </p:cNvSpPr>
          <p:nvPr>
            <p:ph idx="13"/>
          </p:nvPr>
        </p:nvSpPr>
        <p:spPr>
          <a:xfrm>
            <a:off x="827088" y="1125538"/>
            <a:ext cx="7561262" cy="5183187"/>
          </a:xfrm>
        </p:spPr>
        <p:txBody>
          <a:bodyPr>
            <a:normAutofit lnSpcReduction="10000"/>
          </a:bodyPr>
          <a:lstStyle/>
          <a:p>
            <a:r>
              <a:rPr lang="de-DE" dirty="0"/>
              <a:t>„Rechenleistungsallgegenwart“ </a:t>
            </a:r>
          </a:p>
          <a:p>
            <a:r>
              <a:rPr lang="de-DE" dirty="0"/>
              <a:t>Allgegenwärtigkeit der rechnergestützten Informationsverarbeitung … alles und überall wird von Software gesteuert und ausgewertet</a:t>
            </a:r>
          </a:p>
          <a:p>
            <a:r>
              <a:rPr lang="de-DE" dirty="0"/>
              <a:t>Für jede Person viele Computer eingebettet, die in der Umgebung vernetzt arbeiten und ein „Netz der Dinge“ bilden</a:t>
            </a:r>
          </a:p>
          <a:p>
            <a:r>
              <a:rPr lang="de-DE" dirty="0"/>
              <a:t>Computer im Sinne des </a:t>
            </a:r>
            <a:r>
              <a:rPr lang="de-DE" dirty="0" err="1"/>
              <a:t>Ubiquitous</a:t>
            </a:r>
            <a:r>
              <a:rPr lang="de-DE" dirty="0"/>
              <a:t> Computing kommunizieren meist über ein mobiles Ad-hoc-Netz</a:t>
            </a:r>
          </a:p>
          <a:p>
            <a:r>
              <a:rPr lang="de-DE" dirty="0"/>
              <a:t>Auf diese Weise können sie auch ein verteiltes System bilden</a:t>
            </a:r>
          </a:p>
          <a:p>
            <a:r>
              <a:rPr lang="de-DE" dirty="0"/>
              <a:t>Miniaturisierung und Telekommunikation treiben </a:t>
            </a:r>
            <a:r>
              <a:rPr lang="de-DE" dirty="0" err="1"/>
              <a:t>Ubiquitous</a:t>
            </a:r>
            <a:r>
              <a:rPr lang="de-DE" dirty="0"/>
              <a:t> Computing voran </a:t>
            </a:r>
          </a:p>
        </p:txBody>
      </p:sp>
      <p:sp>
        <p:nvSpPr>
          <p:cNvPr id="4" name="Textfeld 3"/>
          <p:cNvSpPr txBox="1"/>
          <p:nvPr/>
        </p:nvSpPr>
        <p:spPr>
          <a:xfrm>
            <a:off x="6372200" y="6453336"/>
            <a:ext cx="2816797"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http://de.wikipedia.org/wiki/Ubiquitous_Computing</a:t>
            </a:r>
          </a:p>
        </p:txBody>
      </p:sp>
    </p:spTree>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Ubiquitous Computing</a:t>
            </a:r>
            <a:endParaRPr lang="de-DE" dirty="0"/>
          </a:p>
        </p:txBody>
      </p:sp>
      <p:sp>
        <p:nvSpPr>
          <p:cNvPr id="3" name="Inhaltsplatzhalter 2"/>
          <p:cNvSpPr>
            <a:spLocks noGrp="1"/>
          </p:cNvSpPr>
          <p:nvPr>
            <p:ph idx="13"/>
          </p:nvPr>
        </p:nvSpPr>
        <p:spPr>
          <a:xfrm>
            <a:off x="827088" y="1125538"/>
            <a:ext cx="7561262" cy="5183187"/>
          </a:xfrm>
        </p:spPr>
        <p:txBody>
          <a:bodyPr/>
          <a:lstStyle/>
          <a:p>
            <a:r>
              <a:rPr lang="de-DE"/>
              <a:t>(Personal-)Computer als Gerät wird verschwinden und durch „intelligente Gegenstände“ ersetzt werden</a:t>
            </a:r>
          </a:p>
          <a:p>
            <a:r>
              <a:rPr lang="de-DE"/>
              <a:t>Statt selbst Gegenstand der menschlichen Aufmerksamkeit zu sein, soll das „Internet der Dinge“ den Menschen bei seinen Tätigkeiten unmerklich unterstützen</a:t>
            </a:r>
          </a:p>
          <a:p>
            <a:r>
              <a:rPr lang="de-DE"/>
              <a:t>Die immer kleineren Computer sollen Menschen unterstützen ohne abzulenken oder überhaupt aufzufallen</a:t>
            </a:r>
            <a:endParaRPr lang="de-DE" dirty="0"/>
          </a:p>
        </p:txBody>
      </p:sp>
      <p:sp>
        <p:nvSpPr>
          <p:cNvPr id="6" name="Textfeld 5"/>
          <p:cNvSpPr txBox="1"/>
          <p:nvPr/>
        </p:nvSpPr>
        <p:spPr>
          <a:xfrm>
            <a:off x="6372200" y="6453336"/>
            <a:ext cx="2816797" cy="215444"/>
          </a:xfrm>
          <a:prstGeom prst="rect">
            <a:avLst/>
          </a:prstGeom>
          <a:noFill/>
        </p:spPr>
        <p:txBody>
          <a:bodyPr wrap="none" rtlCol="0">
            <a:spAutoFit/>
          </a:bodyPr>
          <a:lstStyle/>
          <a:p>
            <a:r>
              <a:rPr lang="de-DE" sz="800" dirty="0">
                <a:solidFill>
                  <a:srgbClr val="323232"/>
                </a:solidFill>
                <a:latin typeface="Arial" pitchFamily="34" charset="0"/>
                <a:cs typeface="Arial" pitchFamily="34" charset="0"/>
              </a:rPr>
              <a:t>Quelle: http://de.wikipedia.org/wiki/Ubiquitous_Computing</a:t>
            </a:r>
          </a:p>
        </p:txBody>
      </p:sp>
    </p:spTree>
  </p:cSld>
  <p:clrMapOvr>
    <a:masterClrMapping/>
  </p:clrMapOvr>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Unsichtbarkeit an der Oberfläche…</a:t>
            </a:r>
          </a:p>
        </p:txBody>
      </p:sp>
      <p:sp>
        <p:nvSpPr>
          <p:cNvPr id="3" name="Inhaltsplatzhalter 2"/>
          <p:cNvSpPr>
            <a:spLocks noGrp="1"/>
          </p:cNvSpPr>
          <p:nvPr>
            <p:ph idx="13"/>
          </p:nvPr>
        </p:nvSpPr>
        <p:spPr>
          <a:xfrm>
            <a:off x="827088" y="1125538"/>
            <a:ext cx="7561262" cy="5183187"/>
          </a:xfrm>
        </p:spPr>
        <p:txBody>
          <a:bodyPr>
            <a:normAutofit lnSpcReduction="10000"/>
          </a:bodyPr>
          <a:lstStyle/>
          <a:p>
            <a:pPr>
              <a:buNone/>
            </a:pPr>
            <a:r>
              <a:rPr lang="de-DE" dirty="0"/>
              <a:t>…alles geht in den Untergrund</a:t>
            </a:r>
          </a:p>
          <a:p>
            <a:pPr>
              <a:buNone/>
            </a:pPr>
            <a:endParaRPr lang="en-US" dirty="0"/>
          </a:p>
          <a:p>
            <a:pPr>
              <a:buNone/>
            </a:pPr>
            <a:r>
              <a:rPr lang="en-US" dirty="0"/>
              <a:t>	</a:t>
            </a:r>
            <a:r>
              <a:rPr lang="en-US" i="1" dirty="0"/>
              <a:t>“In the future, content management </a:t>
            </a:r>
            <a:br>
              <a:rPr lang="en-US" i="1" dirty="0"/>
            </a:br>
            <a:r>
              <a:rPr lang="en-US" i="1" dirty="0"/>
              <a:t>will become like air, invisible to users. </a:t>
            </a:r>
            <a:br>
              <a:rPr lang="en-US" i="1" dirty="0"/>
            </a:br>
            <a:r>
              <a:rPr lang="en-US" i="1" dirty="0"/>
              <a:t>The content will be automatically managed. </a:t>
            </a:r>
            <a:br>
              <a:rPr lang="en-US" i="1" dirty="0"/>
            </a:br>
            <a:r>
              <a:rPr lang="en-US" i="1" dirty="0"/>
              <a:t>We won't have to spend any thoughts </a:t>
            </a:r>
            <a:br>
              <a:rPr lang="en-US" i="1" dirty="0"/>
            </a:br>
            <a:r>
              <a:rPr lang="en-US" i="1" dirty="0"/>
              <a:t>on how to manage our content. </a:t>
            </a:r>
            <a:br>
              <a:rPr lang="en-US" i="1" dirty="0"/>
            </a:br>
            <a:r>
              <a:rPr lang="en-US" i="1" dirty="0"/>
              <a:t>We won't have to care about different formats or types of content, where the content is stored, or what version of it that is the correct one. </a:t>
            </a:r>
            <a:br>
              <a:rPr lang="en-US" i="1" dirty="0"/>
            </a:br>
            <a:r>
              <a:rPr lang="en-US" i="1" dirty="0"/>
              <a:t>Instead we will be able to concentrate entirely </a:t>
            </a:r>
            <a:br>
              <a:rPr lang="en-US" i="1" dirty="0"/>
            </a:br>
            <a:r>
              <a:rPr lang="en-US" i="1" dirty="0"/>
              <a:t>on how to communicate effectively.”</a:t>
            </a:r>
          </a:p>
          <a:p>
            <a:endParaRPr lang="en-US" dirty="0"/>
          </a:p>
          <a:p>
            <a:pPr>
              <a:buNone/>
            </a:pPr>
            <a:r>
              <a:rPr lang="en-US" dirty="0"/>
              <a:t>						Oscar Berg, 2011</a:t>
            </a:r>
            <a:endParaRPr lang="de-DE" dirty="0"/>
          </a:p>
        </p:txBody>
      </p:sp>
    </p:spTree>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Unsichtbarkeit an der Oberfläche…</a:t>
            </a:r>
            <a:endParaRPr lang="de-DE" dirty="0"/>
          </a:p>
        </p:txBody>
      </p:sp>
      <p:sp>
        <p:nvSpPr>
          <p:cNvPr id="3" name="Inhaltsplatzhalter 2"/>
          <p:cNvSpPr>
            <a:spLocks noGrp="1"/>
          </p:cNvSpPr>
          <p:nvPr>
            <p:ph idx="13"/>
          </p:nvPr>
        </p:nvSpPr>
        <p:spPr>
          <a:xfrm>
            <a:off x="827088" y="1125538"/>
            <a:ext cx="7561262" cy="5183187"/>
          </a:xfrm>
        </p:spPr>
        <p:txBody>
          <a:bodyPr>
            <a:normAutofit lnSpcReduction="10000"/>
          </a:bodyPr>
          <a:lstStyle/>
          <a:p>
            <a:pPr>
              <a:buNone/>
            </a:pPr>
            <a:r>
              <a:rPr lang="de-DE" dirty="0"/>
              <a:t>…alles geht in den Untergrund</a:t>
            </a:r>
          </a:p>
          <a:p>
            <a:pPr>
              <a:buNone/>
            </a:pPr>
            <a:endParaRPr lang="de-DE" dirty="0"/>
          </a:p>
          <a:p>
            <a:r>
              <a:rPr lang="en-US" i="1" dirty="0"/>
              <a:t>“Library services such as version control </a:t>
            </a:r>
            <a:br>
              <a:rPr lang="en-US" i="1" dirty="0"/>
            </a:br>
            <a:r>
              <a:rPr lang="en-US" i="1" dirty="0"/>
              <a:t>and checkout/</a:t>
            </a:r>
            <a:r>
              <a:rPr lang="en-US" i="1" dirty="0" err="1"/>
              <a:t>checkin</a:t>
            </a:r>
            <a:r>
              <a:rPr lang="en-US" i="1" dirty="0"/>
              <a:t> are happening </a:t>
            </a:r>
            <a:br>
              <a:rPr lang="en-US" i="1" dirty="0"/>
            </a:br>
            <a:r>
              <a:rPr lang="en-US" i="1" dirty="0"/>
              <a:t>behind the scenes.“</a:t>
            </a:r>
          </a:p>
          <a:p>
            <a:endParaRPr lang="en-US" dirty="0"/>
          </a:p>
          <a:p>
            <a:r>
              <a:rPr lang="en-US" i="1" dirty="0"/>
              <a:t>“Cloud-based storage and automatic synchronization services enables seamless </a:t>
            </a:r>
            <a:br>
              <a:rPr lang="en-US" i="1" dirty="0"/>
            </a:br>
            <a:r>
              <a:rPr lang="en-US" i="1" dirty="0"/>
              <a:t>working across any device.” </a:t>
            </a:r>
          </a:p>
          <a:p>
            <a:endParaRPr lang="en-US" dirty="0"/>
          </a:p>
          <a:p>
            <a:r>
              <a:rPr lang="en-US" dirty="0"/>
              <a:t>“</a:t>
            </a:r>
            <a:r>
              <a:rPr lang="de-DE" dirty="0" err="1"/>
              <a:t>Nothing</a:t>
            </a:r>
            <a:r>
              <a:rPr lang="de-DE" dirty="0"/>
              <a:t> </a:t>
            </a:r>
            <a:r>
              <a:rPr lang="de-DE" dirty="0" err="1"/>
              <a:t>is</a:t>
            </a:r>
            <a:r>
              <a:rPr lang="de-DE" dirty="0"/>
              <a:t> </a:t>
            </a:r>
            <a:r>
              <a:rPr lang="de-DE" dirty="0" err="1"/>
              <a:t>deleted</a:t>
            </a:r>
            <a:r>
              <a:rPr lang="de-DE" dirty="0"/>
              <a:t>. </a:t>
            </a:r>
            <a:r>
              <a:rPr lang="de-DE" dirty="0" err="1"/>
              <a:t>Ever</a:t>
            </a:r>
            <a:r>
              <a:rPr lang="de-DE" dirty="0"/>
              <a:t>.“</a:t>
            </a:r>
          </a:p>
          <a:p>
            <a:endParaRPr lang="de-DE" dirty="0"/>
          </a:p>
          <a:p>
            <a:pPr>
              <a:buNone/>
            </a:pPr>
            <a:r>
              <a:rPr lang="en-US" dirty="0"/>
              <a:t>						Oscar Berg, 2011</a:t>
            </a:r>
            <a:endParaRPr lang="de-DE" dirty="0"/>
          </a:p>
        </p:txBody>
      </p:sp>
    </p:spTree>
  </p:cSld>
  <p:clrMapOvr>
    <a:masterClrMapping/>
  </p:clrMapOv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err="1"/>
              <a:t>Ubiquitous</a:t>
            </a:r>
            <a:r>
              <a:rPr lang="de-DE" dirty="0"/>
              <a:t> Computing Zitat</a:t>
            </a:r>
          </a:p>
        </p:txBody>
      </p:sp>
      <p:sp>
        <p:nvSpPr>
          <p:cNvPr id="3" name="Inhaltsplatzhalter 2"/>
          <p:cNvSpPr>
            <a:spLocks noGrp="1"/>
          </p:cNvSpPr>
          <p:nvPr>
            <p:ph idx="13"/>
          </p:nvPr>
        </p:nvSpPr>
        <p:spPr>
          <a:xfrm>
            <a:off x="827088" y="1125538"/>
            <a:ext cx="7561262" cy="5183187"/>
          </a:xfrm>
        </p:spPr>
        <p:txBody>
          <a:bodyPr/>
          <a:lstStyle/>
          <a:p>
            <a:endParaRPr lang="de-DE" dirty="0"/>
          </a:p>
          <a:p>
            <a:pPr>
              <a:buNone/>
            </a:pPr>
            <a:endParaRPr lang="de-DE" dirty="0"/>
          </a:p>
          <a:p>
            <a:pPr>
              <a:buNone/>
            </a:pPr>
            <a:r>
              <a:rPr lang="de-DE" dirty="0"/>
              <a:t>	</a:t>
            </a:r>
            <a:r>
              <a:rPr lang="de-DE" i="1" dirty="0"/>
              <a:t>„Im 21. Jahrhundert wird die </a:t>
            </a:r>
            <a:br>
              <a:rPr lang="de-DE" i="1" dirty="0"/>
            </a:br>
            <a:r>
              <a:rPr lang="de-DE" i="1" dirty="0"/>
              <a:t>technologische Revolution das Alltägliche, </a:t>
            </a:r>
            <a:br>
              <a:rPr lang="de-DE" i="1" dirty="0"/>
            </a:br>
            <a:r>
              <a:rPr lang="de-DE" i="1" dirty="0"/>
              <a:t>Kleine und Unsichtbare sein.“</a:t>
            </a:r>
          </a:p>
          <a:p>
            <a:endParaRPr lang="de-DE" dirty="0"/>
          </a:p>
          <a:p>
            <a:endParaRPr lang="de-DE" dirty="0"/>
          </a:p>
          <a:p>
            <a:pPr>
              <a:buNone/>
            </a:pPr>
            <a:r>
              <a:rPr lang="de-DE" dirty="0"/>
              <a:t>					Mark Weiser, 1952–1999</a:t>
            </a:r>
          </a:p>
          <a:p>
            <a:endParaRPr lang="de-DE" dirty="0"/>
          </a:p>
        </p:txBody>
      </p:sp>
    </p:spTree>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Web 3.0 = Web 3D?</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3D-Anwendungen</a:t>
            </a:r>
          </a:p>
        </p:txBody>
      </p:sp>
      <p:sp>
        <p:nvSpPr>
          <p:cNvPr id="3" name="Textplatzhalter 2"/>
          <p:cNvSpPr>
            <a:spLocks noGrp="1"/>
          </p:cNvSpPr>
          <p:nvPr>
            <p:ph type="body" sz="quarter" idx="13"/>
          </p:nvPr>
        </p:nvSpPr>
        <p:spPr>
          <a:xfrm>
            <a:off x="827088" y="1124744"/>
            <a:ext cx="7561262" cy="5328592"/>
          </a:xfrm>
        </p:spPr>
        <p:txBody>
          <a:bodyPr>
            <a:normAutofit fontScale="92500" lnSpcReduction="10000"/>
          </a:bodyPr>
          <a:lstStyle/>
          <a:p>
            <a:r>
              <a:rPr lang="de-DE" dirty="0"/>
              <a:t>Immer mehr Computer (alle neuen Modelle) sind mit 3D-fähiger Graphikkarte ausgestattet</a:t>
            </a:r>
          </a:p>
          <a:p>
            <a:r>
              <a:rPr lang="de-DE" dirty="0"/>
              <a:t>Hype rund um „Second Life“ als 3D-Anwendung</a:t>
            </a:r>
          </a:p>
          <a:p>
            <a:r>
              <a:rPr lang="de-DE" dirty="0"/>
              <a:t>Browseranbieter(Google, </a:t>
            </a:r>
            <a:r>
              <a:rPr lang="de-DE" dirty="0" err="1"/>
              <a:t>Mozilla</a:t>
            </a:r>
            <a:r>
              <a:rPr lang="de-DE" dirty="0"/>
              <a:t>, Apple, Opera) arbeiten an </a:t>
            </a:r>
            <a:r>
              <a:rPr lang="de-DE" dirty="0" err="1"/>
              <a:t>WebGL</a:t>
            </a:r>
            <a:r>
              <a:rPr lang="de-DE" dirty="0"/>
              <a:t>, das JavaScript Zugriff auf </a:t>
            </a:r>
            <a:r>
              <a:rPr lang="en-US" dirty="0"/>
              <a:t>Hardware Accelerated Graphics via OpenGL Standard </a:t>
            </a:r>
            <a:r>
              <a:rPr lang="en-US" dirty="0" err="1"/>
              <a:t>ermöglicht</a:t>
            </a:r>
            <a:endParaRPr lang="de-DE" dirty="0"/>
          </a:p>
          <a:p>
            <a:r>
              <a:rPr lang="de-DE" dirty="0"/>
              <a:t>Hürde sind die verschiedenen Standards</a:t>
            </a:r>
          </a:p>
          <a:p>
            <a:pPr lvl="1"/>
            <a:r>
              <a:rPr lang="de-DE" sz="2000" dirty="0" err="1"/>
              <a:t>Shockwave</a:t>
            </a:r>
            <a:r>
              <a:rPr lang="de-DE" sz="2000" dirty="0"/>
              <a:t> 3D</a:t>
            </a:r>
          </a:p>
          <a:p>
            <a:pPr lvl="1"/>
            <a:r>
              <a:rPr lang="de-DE" sz="2000" dirty="0"/>
              <a:t>Java 3D</a:t>
            </a:r>
          </a:p>
          <a:p>
            <a:pPr lvl="1"/>
            <a:r>
              <a:rPr lang="de-DE" sz="2000" dirty="0"/>
              <a:t>VRML</a:t>
            </a:r>
          </a:p>
          <a:p>
            <a:pPr lvl="1"/>
            <a:r>
              <a:rPr lang="de-DE" sz="2000" dirty="0"/>
              <a:t>X3D</a:t>
            </a:r>
          </a:p>
          <a:p>
            <a:pPr lvl="1"/>
            <a:r>
              <a:rPr lang="de-DE" sz="2000" dirty="0"/>
              <a:t>Flash</a:t>
            </a:r>
          </a:p>
          <a:p>
            <a:pPr lvl="1"/>
            <a:r>
              <a:rPr lang="de-DE" sz="2000" dirty="0" err="1"/>
              <a:t>Javascript</a:t>
            </a:r>
            <a:endParaRPr lang="de-DE" sz="2000" dirty="0"/>
          </a:p>
          <a:p>
            <a:pPr lvl="1"/>
            <a:r>
              <a:rPr lang="de-DE" sz="2000" dirty="0"/>
              <a:t>HTML 5</a:t>
            </a:r>
          </a:p>
          <a:p>
            <a:r>
              <a:rPr lang="de-DE" dirty="0"/>
              <a:t>Akzeptanz nur bei benutzerfreundlichem Handling</a:t>
            </a:r>
          </a:p>
          <a:p>
            <a:pPr>
              <a:buNone/>
            </a:pPr>
            <a:endParaRPr lang="de-DE" dirty="0"/>
          </a:p>
        </p:txBody>
      </p:sp>
      <p:sp>
        <p:nvSpPr>
          <p:cNvPr id="4" name="Rechteck 3"/>
          <p:cNvSpPr/>
          <p:nvPr/>
        </p:nvSpPr>
        <p:spPr>
          <a:xfrm>
            <a:off x="6209928" y="6453336"/>
            <a:ext cx="2934072" cy="215444"/>
          </a:xfrm>
          <a:prstGeom prst="rect">
            <a:avLst/>
          </a:prstGeom>
        </p:spPr>
        <p:txBody>
          <a:bodyPr wrap="square">
            <a:spAutoFit/>
          </a:bodyPr>
          <a:lstStyle/>
          <a:p>
            <a:pPr algn="r"/>
            <a:r>
              <a:rPr lang="de-DE" sz="800" dirty="0">
                <a:solidFill>
                  <a:srgbClr val="323232"/>
                </a:solidFill>
                <a:latin typeface="Arial" pitchFamily="34" charset="0"/>
                <a:cs typeface="Arial" pitchFamily="34" charset="0"/>
              </a:rPr>
              <a:t>Quelle: http://www.beesign.com/themen/web-3d.html</a:t>
            </a:r>
          </a:p>
        </p:txBody>
      </p:sp>
      <p:sp>
        <p:nvSpPr>
          <p:cNvPr id="5" name="Rechteck 4"/>
          <p:cNvSpPr/>
          <p:nvPr/>
        </p:nvSpPr>
        <p:spPr>
          <a:xfrm>
            <a:off x="4608512" y="6309900"/>
            <a:ext cx="4572000" cy="215444"/>
          </a:xfrm>
          <a:prstGeom prst="rect">
            <a:avLst/>
          </a:prstGeom>
        </p:spPr>
        <p:txBody>
          <a:bodyPr>
            <a:spAutoFit/>
          </a:bodyPr>
          <a:lstStyle/>
          <a:p>
            <a:pPr algn="r"/>
            <a:r>
              <a:rPr lang="de-DE" sz="800" dirty="0">
                <a:solidFill>
                  <a:srgbClr val="323232"/>
                </a:solidFill>
                <a:latin typeface="Arial" pitchFamily="34" charset="0"/>
                <a:cs typeface="Arial" pitchFamily="34" charset="0"/>
              </a:rPr>
              <a:t>Quelle: http://webtrends.about.com/b/2010/05/10/will-web-3-0-be-a-3d-web.htm</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Web 3D</a:t>
            </a:r>
          </a:p>
        </p:txBody>
      </p:sp>
      <p:sp>
        <p:nvSpPr>
          <p:cNvPr id="3" name="Textplatzhalter 2"/>
          <p:cNvSpPr>
            <a:spLocks noGrp="1"/>
          </p:cNvSpPr>
          <p:nvPr>
            <p:ph type="body" sz="quarter" idx="13"/>
          </p:nvPr>
        </p:nvSpPr>
        <p:spPr/>
        <p:txBody>
          <a:bodyPr>
            <a:normAutofit/>
          </a:bodyPr>
          <a:lstStyle/>
          <a:p>
            <a:r>
              <a:rPr lang="de-DE" dirty="0"/>
              <a:t>3D-Anwendungen sind im Kommen</a:t>
            </a:r>
          </a:p>
          <a:p>
            <a:r>
              <a:rPr lang="de-DE" dirty="0"/>
              <a:t>Zukunftsvisionen sind </a:t>
            </a:r>
          </a:p>
          <a:p>
            <a:pPr lvl="1"/>
            <a:r>
              <a:rPr lang="de-DE" dirty="0"/>
              <a:t>3D-Webshops, 3D-Chats, 3D-Communities, </a:t>
            </a:r>
            <a:br>
              <a:rPr lang="de-DE" dirty="0"/>
            </a:br>
            <a:r>
              <a:rPr lang="de-DE" dirty="0"/>
              <a:t>3D-Browsergames, 3D-Messen, interaktive </a:t>
            </a:r>
            <a:br>
              <a:rPr lang="de-DE" dirty="0"/>
            </a:br>
            <a:r>
              <a:rPr lang="de-DE" dirty="0"/>
              <a:t>3D-Präsentationen, virtuelle 3D-Messe-Besuche - selbst </a:t>
            </a:r>
            <a:r>
              <a:rPr lang="de-DE" dirty="0" err="1"/>
              <a:t>Social</a:t>
            </a:r>
            <a:r>
              <a:rPr lang="de-DE" dirty="0"/>
              <a:t> Networks/ </a:t>
            </a:r>
            <a:r>
              <a:rPr lang="de-DE" dirty="0" err="1"/>
              <a:t>Social</a:t>
            </a:r>
            <a:r>
              <a:rPr lang="de-DE" dirty="0"/>
              <a:t> Media in 3D und </a:t>
            </a:r>
            <a:br>
              <a:rPr lang="de-DE" dirty="0"/>
            </a:br>
            <a:r>
              <a:rPr lang="de-DE" dirty="0"/>
              <a:t>3D-Homepages</a:t>
            </a:r>
          </a:p>
          <a:p>
            <a:r>
              <a:rPr lang="de-DE" dirty="0"/>
              <a:t>Ob die Verbreitung bis hin zum vernetzten Web 3D geschieht, hängt von technischer Entwicklung und </a:t>
            </a:r>
            <a:r>
              <a:rPr lang="de-DE" dirty="0" err="1"/>
              <a:t>Usability</a:t>
            </a:r>
            <a:r>
              <a:rPr lang="de-DE" dirty="0"/>
              <a:t> ab</a:t>
            </a:r>
          </a:p>
          <a:p>
            <a:endParaRPr lang="de-DE" dirty="0"/>
          </a:p>
        </p:txBody>
      </p:sp>
      <p:sp>
        <p:nvSpPr>
          <p:cNvPr id="7" name="Rechteck 6"/>
          <p:cNvSpPr/>
          <p:nvPr/>
        </p:nvSpPr>
        <p:spPr>
          <a:xfrm>
            <a:off x="6877033" y="6453336"/>
            <a:ext cx="2266967" cy="215444"/>
          </a:xfrm>
          <a:prstGeom prst="rect">
            <a:avLst/>
          </a:prstGeom>
        </p:spPr>
        <p:txBody>
          <a:bodyPr wrap="none">
            <a:spAutoFit/>
          </a:bodyPr>
          <a:lstStyle/>
          <a:p>
            <a:r>
              <a:rPr lang="de-DE" sz="800" dirty="0">
                <a:latin typeface="Arial" pitchFamily="34" charset="0"/>
                <a:cs typeface="Arial" pitchFamily="34" charset="0"/>
              </a:rPr>
              <a:t>Quelle: http://www.3dcity.de/3d-internet.phtml</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A Virtual Conference on 3DXplorer</a:t>
            </a:r>
          </a:p>
        </p:txBody>
      </p:sp>
      <p:pic>
        <p:nvPicPr>
          <p:cNvPr id="16386" name="Picture 2"/>
          <p:cNvPicPr>
            <a:picLocks noChangeAspect="1" noChangeArrowheads="1"/>
          </p:cNvPicPr>
          <p:nvPr/>
        </p:nvPicPr>
        <p:blipFill>
          <a:blip r:embed="rId2" cstate="print"/>
          <a:srcRect/>
          <a:stretch>
            <a:fillRect/>
          </a:stretch>
        </p:blipFill>
        <p:spPr bwMode="auto">
          <a:xfrm>
            <a:off x="251520" y="836712"/>
            <a:ext cx="8712968" cy="5562948"/>
          </a:xfrm>
          <a:prstGeom prst="rect">
            <a:avLst/>
          </a:prstGeom>
          <a:noFill/>
          <a:ln w="9525">
            <a:noFill/>
            <a:miter lim="800000"/>
            <a:headEnd/>
            <a:tailEnd/>
          </a:ln>
        </p:spPr>
      </p:pic>
      <p:sp>
        <p:nvSpPr>
          <p:cNvPr id="5" name="Rechteck 4"/>
          <p:cNvSpPr/>
          <p:nvPr/>
        </p:nvSpPr>
        <p:spPr>
          <a:xfrm>
            <a:off x="7195673" y="6487824"/>
            <a:ext cx="1984839" cy="215444"/>
          </a:xfrm>
          <a:prstGeom prst="rect">
            <a:avLst/>
          </a:prstGeom>
        </p:spPr>
        <p:txBody>
          <a:bodyPr wrap="none">
            <a:spAutoFit/>
          </a:bodyPr>
          <a:lstStyle/>
          <a:p>
            <a:r>
              <a:rPr lang="de-DE" sz="800" dirty="0">
                <a:solidFill>
                  <a:srgbClr val="323232"/>
                </a:solidFill>
                <a:latin typeface="Arial" pitchFamily="34" charset="0"/>
                <a:cs typeface="Arial" pitchFamily="34" charset="0"/>
              </a:rPr>
              <a:t>Quelle: http://3dxplorer.wordpress.com/</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de-DE" sz="3200" dirty="0"/>
              <a:t>Kulturelle Herausforderung</a:t>
            </a:r>
          </a:p>
        </p:txBody>
      </p:sp>
    </p:spTree>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1" name="Rectangle 3"/>
          <p:cNvSpPr>
            <a:spLocks noGrp="1" noChangeArrowheads="1"/>
          </p:cNvSpPr>
          <p:nvPr>
            <p:ph type="title"/>
          </p:nvPr>
        </p:nvSpPr>
        <p:spPr/>
        <p:txBody>
          <a:bodyPr/>
          <a:lstStyle/>
          <a:p>
            <a:r>
              <a:rPr lang="de-DE"/>
              <a:t>Herausforderungen…</a:t>
            </a:r>
            <a:endParaRPr lang="de-DE" dirty="0"/>
          </a:p>
        </p:txBody>
      </p:sp>
      <p:sp>
        <p:nvSpPr>
          <p:cNvPr id="206850" name="Rectangle 2"/>
          <p:cNvSpPr>
            <a:spLocks noGrp="1" noChangeArrowheads="1"/>
          </p:cNvSpPr>
          <p:nvPr>
            <p:ph type="body" idx="13"/>
          </p:nvPr>
        </p:nvSpPr>
        <p:spPr>
          <a:xfrm>
            <a:off x="-36512" y="1414165"/>
            <a:ext cx="8424936" cy="5183187"/>
          </a:xfrm>
        </p:spPr>
        <p:txBody>
          <a:bodyPr>
            <a:noAutofit/>
          </a:bodyPr>
          <a:lstStyle/>
          <a:p>
            <a:pPr lvl="1">
              <a:buNone/>
            </a:pPr>
            <a:r>
              <a:rPr lang="de-DE" dirty="0"/>
              <a:t>	Wer frisst wen in der digitalen Gesellschaft? </a:t>
            </a:r>
          </a:p>
          <a:p>
            <a:pPr lvl="1">
              <a:buNone/>
            </a:pPr>
            <a:r>
              <a:rPr lang="de-DE" dirty="0"/>
              <a:t>	Der darwinistische Wettlauf zwischen Mensch und Computer.</a:t>
            </a:r>
          </a:p>
          <a:p>
            <a:pPr lvl="1">
              <a:buNone/>
            </a:pPr>
            <a:endParaRPr lang="de-DE" sz="1200" dirty="0"/>
          </a:p>
          <a:p>
            <a:pPr lvl="1">
              <a:buNone/>
            </a:pPr>
            <a:r>
              <a:rPr lang="de-DE" dirty="0"/>
              <a:t>	„Die </a:t>
            </a:r>
            <a:r>
              <a:rPr lang="de-DE" dirty="0" err="1"/>
              <a:t>Informationsexplosion</a:t>
            </a:r>
            <a:r>
              <a:rPr lang="de-DE" dirty="0"/>
              <a:t> wird unser Gedächtnis, unsere Aufmerksamkeit und unsere geistigen Fähigkeiten verändern, unser Gehirn physisch verändern, vergleichbar nur den Muskel- und Körperveränderungen der Menschen im Zeitalter der industriellen Revolution. Kein Mensch kann sich diesem Wandel entziehen. Aber das sind nur Vorbereitungen auf einen ungleich größeren Wandel.“</a:t>
            </a:r>
          </a:p>
          <a:p>
            <a:pPr lvl="1">
              <a:buNone/>
            </a:pPr>
            <a:endParaRPr lang="de-DE" dirty="0"/>
          </a:p>
          <a:p>
            <a:pPr lvl="1" algn="r">
              <a:buNone/>
            </a:pPr>
            <a:r>
              <a:rPr lang="de-DE" dirty="0"/>
              <a:t>	</a:t>
            </a:r>
          </a:p>
          <a:p>
            <a:pPr lvl="1" algn="r">
              <a:buNone/>
            </a:pPr>
            <a:endParaRPr lang="de-DE" sz="800" dirty="0"/>
          </a:p>
          <a:p>
            <a:pPr lvl="1" algn="r">
              <a:buNone/>
            </a:pPr>
            <a:r>
              <a:rPr lang="de-DE" sz="800" dirty="0"/>
              <a:t>(Frank Schirrmacher, 16.11.2009, SpiegelOnline; http://www.spiegel.de/spiegel/0,1518,661307,00.html)</a:t>
            </a:r>
          </a:p>
          <a:p>
            <a:pPr lvl="1"/>
            <a:endParaRPr lang="de-DE" dirty="0"/>
          </a:p>
        </p:txBody>
      </p:sp>
      <p:sp>
        <p:nvSpPr>
          <p:cNvPr id="6" name="Rechteck 5"/>
          <p:cNvSpPr/>
          <p:nvPr/>
        </p:nvSpPr>
        <p:spPr>
          <a:xfrm>
            <a:off x="0" y="764704"/>
            <a:ext cx="9144000" cy="461665"/>
          </a:xfrm>
          <a:prstGeom prst="rect">
            <a:avLst/>
          </a:prstGeom>
        </p:spPr>
        <p:txBody>
          <a:bodyPr wrap="square">
            <a:spAutoFit/>
          </a:bodyPr>
          <a:lstStyle/>
          <a:p>
            <a:pPr algn="ctr"/>
            <a:r>
              <a:rPr lang="de-DE" sz="2400" b="1" dirty="0">
                <a:solidFill>
                  <a:srgbClr val="323232"/>
                </a:solidFill>
                <a:latin typeface="Arial" pitchFamily="34" charset="0"/>
                <a:ea typeface="+mj-ea"/>
                <a:cs typeface="Arial" pitchFamily="34" charset="0"/>
              </a:rPr>
              <a:t>…für die Informationsgesellschaft</a:t>
            </a:r>
            <a:endParaRPr lang="de-DE" dirty="0"/>
          </a:p>
        </p:txBody>
      </p:sp>
    </p:spTree>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Konsequenzen von „</a:t>
            </a:r>
            <a:r>
              <a:rPr lang="de-DE" dirty="0" err="1"/>
              <a:t>Always</a:t>
            </a:r>
            <a:r>
              <a:rPr lang="de-DE" dirty="0"/>
              <a:t> online“ </a:t>
            </a:r>
          </a:p>
        </p:txBody>
      </p:sp>
      <p:sp>
        <p:nvSpPr>
          <p:cNvPr id="3" name="Inhaltsplatzhalter 2"/>
          <p:cNvSpPr>
            <a:spLocks noGrp="1"/>
          </p:cNvSpPr>
          <p:nvPr>
            <p:ph type="body" sz="quarter" idx="13"/>
          </p:nvPr>
        </p:nvSpPr>
        <p:spPr>
          <a:prstGeom prst="rect">
            <a:avLst/>
          </a:prstGeom>
        </p:spPr>
        <p:txBody>
          <a:bodyPr/>
          <a:lstStyle/>
          <a:p>
            <a:pPr>
              <a:buFont typeface="Arial" pitchFamily="34" charset="0"/>
              <a:buChar char="•"/>
            </a:pPr>
            <a:r>
              <a:rPr lang="de-DE" dirty="0"/>
              <a:t>Was ist mit der Einstellung zur Privatsphäre ?</a:t>
            </a:r>
          </a:p>
          <a:p>
            <a:pPr>
              <a:buNone/>
            </a:pPr>
            <a:r>
              <a:rPr lang="de-DE" dirty="0"/>
              <a:t>	Haben wir bald keine Bedenken mehr </a:t>
            </a:r>
            <a:br>
              <a:rPr lang="de-DE" dirty="0"/>
            </a:br>
            <a:r>
              <a:rPr lang="de-DE" dirty="0"/>
              <a:t>unsere Gedanken, Vorlieben und Fotos </a:t>
            </a:r>
            <a:br>
              <a:rPr lang="de-DE" dirty="0"/>
            </a:br>
            <a:r>
              <a:rPr lang="de-DE" dirty="0"/>
              <a:t>der ganzen Welt zu offenbaren?</a:t>
            </a:r>
          </a:p>
          <a:p>
            <a:pPr>
              <a:buNone/>
            </a:pPr>
            <a:r>
              <a:rPr lang="de-DE" dirty="0"/>
              <a:t>	Wie steht es um die Sicherheit vertraulicher Firmeninformationen im Zeitalter von „</a:t>
            </a:r>
            <a:r>
              <a:rPr lang="de-DE" dirty="0" err="1"/>
              <a:t>Social</a:t>
            </a:r>
            <a:r>
              <a:rPr lang="de-DE" dirty="0"/>
              <a:t>“? </a:t>
            </a:r>
          </a:p>
          <a:p>
            <a:pPr>
              <a:buFont typeface="Arial" pitchFamily="34" charset="0"/>
              <a:buChar char="•"/>
            </a:pPr>
            <a:endParaRPr lang="de-DE" dirty="0"/>
          </a:p>
          <a:p>
            <a:r>
              <a:rPr lang="de-DE" dirty="0"/>
              <a:t>Dank real-time Updates von Facebook oder Twitter können wir prüfen, was derjenige, den wir anrufen gerade tut. </a:t>
            </a:r>
          </a:p>
          <a:p>
            <a:pPr>
              <a:buNone/>
            </a:pPr>
            <a:r>
              <a:rPr lang="de-DE" dirty="0"/>
              <a:t>	Wir wissen eher, was die Ex-Freundin wo zu Mittag isst, als was in unserem Unternehmen passiert!</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1000"/>
                                        <p:tgtEl>
                                          <p:spTgt spid="3">
                                            <p:txEl>
                                              <p:pRg st="2" end="2"/>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childTnLst>
                                </p:cTn>
                              </p:par>
                            </p:childTnLst>
                          </p:cTn>
                        </p:par>
                        <p:par>
                          <p:cTn id="20" fill="hold">
                            <p:stCondLst>
                              <p:cond delay="4000"/>
                            </p:stCondLst>
                            <p:childTnLst>
                              <p:par>
                                <p:cTn id="21" presetID="10" presetClass="entr" presetSubtype="0" fill="hold" grpId="0"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Konsequenzen von „</a:t>
            </a:r>
            <a:r>
              <a:rPr lang="de-DE" dirty="0" err="1"/>
              <a:t>Always</a:t>
            </a:r>
            <a:r>
              <a:rPr lang="de-DE" dirty="0"/>
              <a:t> online“</a:t>
            </a:r>
          </a:p>
        </p:txBody>
      </p:sp>
      <p:sp>
        <p:nvSpPr>
          <p:cNvPr id="3" name="Inhaltsplatzhalter 2"/>
          <p:cNvSpPr>
            <a:spLocks noGrp="1"/>
          </p:cNvSpPr>
          <p:nvPr>
            <p:ph type="body" sz="quarter" idx="13"/>
          </p:nvPr>
        </p:nvSpPr>
        <p:spPr>
          <a:prstGeom prst="rect">
            <a:avLst/>
          </a:prstGeom>
        </p:spPr>
        <p:txBody>
          <a:bodyPr>
            <a:normAutofit/>
          </a:bodyPr>
          <a:lstStyle/>
          <a:p>
            <a:pPr>
              <a:buFont typeface="Arial" pitchFamily="34" charset="0"/>
              <a:buChar char="•"/>
            </a:pPr>
            <a:r>
              <a:rPr lang="de-DE" dirty="0"/>
              <a:t>Sorgt die Integration von Twitter und User-Meinungen dafür, dass die Suchergebnisse sich nicht mehr nach </a:t>
            </a:r>
            <a:r>
              <a:rPr lang="de-DE" dirty="0" err="1"/>
              <a:t>PageRank</a:t>
            </a:r>
            <a:r>
              <a:rPr lang="de-DE" dirty="0"/>
              <a:t> oder gutem SEO richten, sondern nach Popularität und Relevanz </a:t>
            </a:r>
            <a:br>
              <a:rPr lang="de-DE" dirty="0"/>
            </a:br>
            <a:r>
              <a:rPr lang="de-DE" dirty="0"/>
              <a:t>in den sozialen Netzwerken?</a:t>
            </a:r>
          </a:p>
          <a:p>
            <a:pPr>
              <a:buNone/>
            </a:pPr>
            <a:r>
              <a:rPr lang="de-DE" dirty="0"/>
              <a:t>	Ist dies die Zukunft des Marketings?</a:t>
            </a:r>
          </a:p>
          <a:p>
            <a:pPr>
              <a:buNone/>
            </a:pPr>
            <a:endParaRPr lang="de-DE" dirty="0"/>
          </a:p>
          <a:p>
            <a:r>
              <a:rPr lang="de-DE" dirty="0"/>
              <a:t>In fünf Minuten auf dem Smartphone, </a:t>
            </a:r>
            <a:r>
              <a:rPr lang="de-DE" dirty="0" err="1"/>
              <a:t>Tablet</a:t>
            </a:r>
            <a:r>
              <a:rPr lang="de-DE" dirty="0"/>
              <a:t>, Musikanlage oder Fernseher installiert und ständig kontrolliert!</a:t>
            </a:r>
          </a:p>
          <a:p>
            <a:pPr>
              <a:buNone/>
            </a:pPr>
            <a:r>
              <a:rPr lang="de-DE" dirty="0"/>
              <a:t>	Geo-Daten und Überwachung allerorten - sieht so zukünftig auch die Software im Unternehmen aus?</a:t>
            </a:r>
          </a:p>
          <a:p>
            <a:pPr>
              <a:buNone/>
            </a:pPr>
            <a:endParaRPr lang="de-DE"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Konsequenzen von „</a:t>
            </a:r>
            <a:r>
              <a:rPr lang="de-DE" dirty="0" err="1"/>
              <a:t>Always</a:t>
            </a:r>
            <a:r>
              <a:rPr lang="de-DE" dirty="0"/>
              <a:t> online“</a:t>
            </a:r>
          </a:p>
        </p:txBody>
      </p:sp>
      <p:sp>
        <p:nvSpPr>
          <p:cNvPr id="3" name="Inhaltsplatzhalter 2"/>
          <p:cNvSpPr>
            <a:spLocks noGrp="1"/>
          </p:cNvSpPr>
          <p:nvPr>
            <p:ph type="body" sz="quarter" idx="13"/>
          </p:nvPr>
        </p:nvSpPr>
        <p:spPr>
          <a:prstGeom prst="rect">
            <a:avLst/>
          </a:prstGeom>
        </p:spPr>
        <p:txBody>
          <a:bodyPr>
            <a:normAutofit/>
          </a:bodyPr>
          <a:lstStyle/>
          <a:p>
            <a:r>
              <a:rPr lang="de-DE" dirty="0"/>
              <a:t>Was ist das Selbstverständnis des Arbeiters im Büro der Zukunft?</a:t>
            </a:r>
          </a:p>
          <a:p>
            <a:pPr>
              <a:buNone/>
            </a:pPr>
            <a:r>
              <a:rPr lang="de-DE" dirty="0"/>
              <a:t>	Nur noch </a:t>
            </a:r>
            <a:r>
              <a:rPr lang="de-DE" dirty="0" err="1"/>
              <a:t>Monitoring</a:t>
            </a:r>
            <a:r>
              <a:rPr lang="de-DE" dirty="0"/>
              <a:t> und vielleicht Kontrolle von automatisch ablaufenden Prozessen? </a:t>
            </a:r>
            <a:br>
              <a:rPr lang="de-DE" dirty="0"/>
            </a:br>
            <a:r>
              <a:rPr lang="de-DE" dirty="0"/>
              <a:t>Wird die echte Interaktion zur Ausnahme, übernehmen allgegenwärtiges Verfolgen, Multimedia, Video, Sprachsteuerung und Spracherkennung die Herrschaft über uns?</a:t>
            </a:r>
          </a:p>
          <a:p>
            <a:pPr>
              <a:buNone/>
            </a:pPr>
            <a:endParaRPr lang="de-DE" dirty="0"/>
          </a:p>
          <a:p>
            <a:pPr>
              <a:buFont typeface="Arial" pitchFamily="34" charset="0"/>
              <a:buChar char="•"/>
            </a:pPr>
            <a:r>
              <a:rPr lang="de-DE" dirty="0"/>
              <a:t>Moderne Kommunikation verändert unser Verhalten!</a:t>
            </a:r>
          </a:p>
          <a:p>
            <a:pPr>
              <a:buNone/>
            </a:pPr>
            <a:r>
              <a:rPr lang="de-DE" dirty="0"/>
              <a:t>	Verändert es auch unsere Gene?</a:t>
            </a:r>
          </a:p>
          <a:p>
            <a:pPr>
              <a:buNone/>
            </a:pPr>
            <a:endParaRPr lang="de-DE" dirty="0"/>
          </a:p>
          <a:p>
            <a:pPr>
              <a:buNone/>
            </a:pPr>
            <a:endParaRPr lang="de-DE"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1000"/>
                                        <p:tgtEl>
                                          <p:spTgt spid="3">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3"/>
          </p:nvPr>
        </p:nvSpPr>
        <p:spPr/>
        <p:txBody>
          <a:bodyPr>
            <a:normAutofit/>
          </a:bodyPr>
          <a:lstStyle/>
          <a:p>
            <a:pPr marL="361950" indent="-361950">
              <a:spcAft>
                <a:spcPts val="1200"/>
              </a:spcAft>
            </a:pPr>
            <a:r>
              <a:rPr lang="de-DE" dirty="0"/>
              <a:t>Die Informationsgesellschaft wird von Software getragen, gesteuert und manipuliert.</a:t>
            </a:r>
          </a:p>
          <a:p>
            <a:pPr marL="361950" indent="-361950">
              <a:spcAft>
                <a:spcPts val="1200"/>
              </a:spcAft>
            </a:pPr>
            <a:r>
              <a:rPr lang="de-DE" dirty="0"/>
              <a:t>Informationsverfügbarkeit verändert soziale Schichtung.</a:t>
            </a:r>
          </a:p>
          <a:p>
            <a:pPr marL="361950" indent="-361950">
              <a:spcAft>
                <a:spcPts val="1200"/>
              </a:spcAft>
            </a:pPr>
            <a:r>
              <a:rPr lang="de-DE" dirty="0"/>
              <a:t>Die Beschleunigung beeinflusst und beeinträchtigt uns zunehmend.</a:t>
            </a:r>
          </a:p>
          <a:p>
            <a:r>
              <a:rPr lang="de-DE" dirty="0"/>
              <a:t>Ein neuer Mensch – oder ein neues Menschenbild? – steht am Horizont:</a:t>
            </a:r>
          </a:p>
          <a:p>
            <a:pPr>
              <a:buNone/>
            </a:pPr>
            <a:r>
              <a:rPr lang="de-DE" sz="1800" dirty="0"/>
              <a:t> </a:t>
            </a:r>
            <a:br>
              <a:rPr lang="de-DE" sz="2800" dirty="0"/>
            </a:br>
            <a:r>
              <a:rPr lang="de-DE" sz="2800" dirty="0"/>
              <a:t>„</a:t>
            </a:r>
            <a:r>
              <a:rPr lang="de-DE" sz="2800" b="1" dirty="0"/>
              <a:t>Homo </a:t>
            </a:r>
            <a:r>
              <a:rPr lang="de-DE" sz="2800" b="1" dirty="0" err="1"/>
              <a:t>socialus</a:t>
            </a:r>
            <a:r>
              <a:rPr lang="de-DE" sz="2800" b="1" dirty="0"/>
              <a:t> </a:t>
            </a:r>
            <a:r>
              <a:rPr lang="de-DE" sz="2800" b="1" dirty="0" err="1"/>
              <a:t>electronicus</a:t>
            </a:r>
            <a:r>
              <a:rPr lang="de-DE" sz="2800" b="1" dirty="0"/>
              <a:t>“</a:t>
            </a:r>
            <a:endParaRPr lang="de-DE" b="1" dirty="0"/>
          </a:p>
        </p:txBody>
      </p:sp>
      <p:sp>
        <p:nvSpPr>
          <p:cNvPr id="3" name="Titel 2"/>
          <p:cNvSpPr>
            <a:spLocks noGrp="1"/>
          </p:cNvSpPr>
          <p:nvPr>
            <p:ph type="title"/>
          </p:nvPr>
        </p:nvSpPr>
        <p:spPr/>
        <p:txBody>
          <a:bodyPr/>
          <a:lstStyle/>
          <a:p>
            <a:r>
              <a:rPr lang="de-DE" dirty="0"/>
              <a:t>Gesellschaftliche Herausforderung</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Thesen Sascha </a:t>
            </a:r>
            <a:r>
              <a:rPr lang="de-DE" dirty="0" err="1"/>
              <a:t>Lobo</a:t>
            </a:r>
            <a:endParaRPr lang="de-DE" dirty="0"/>
          </a:p>
        </p:txBody>
      </p:sp>
      <p:sp>
        <p:nvSpPr>
          <p:cNvPr id="3" name="Textplatzhalter 2"/>
          <p:cNvSpPr>
            <a:spLocks noGrp="1"/>
          </p:cNvSpPr>
          <p:nvPr>
            <p:ph type="body" sz="quarter" idx="13"/>
          </p:nvPr>
        </p:nvSpPr>
        <p:spPr/>
        <p:txBody>
          <a:bodyPr/>
          <a:lstStyle/>
          <a:p>
            <a:r>
              <a:rPr lang="de-DE" dirty="0"/>
              <a:t>„Das Netz als Heimat ist keine Altersfrage, sondern eine Haltungsfrage. Der „Digital Native“ ist keine Altersfrage!“</a:t>
            </a:r>
          </a:p>
          <a:p>
            <a:r>
              <a:rPr lang="de-DE" dirty="0"/>
              <a:t>„Die Sperrung des Netzzugangs löst bei Internetbürgern das Gefühl aus […] lebendig eingemauert und auf menschenunwürdige Weise von der Heimat abgeschnitten zu sein.“ </a:t>
            </a:r>
          </a:p>
          <a:p>
            <a:r>
              <a:rPr lang="de-DE" dirty="0"/>
              <a:t>„Das Internet besteht für den oberflächlichen Betrachter aus Maschinen. Für uns, die wir das Netz als Heimat empfinden, besteht es aus anderen Menschen.“</a:t>
            </a:r>
          </a:p>
        </p:txBody>
      </p:sp>
      <p:sp>
        <p:nvSpPr>
          <p:cNvPr id="4" name="Textfeld 3"/>
          <p:cNvSpPr txBox="1"/>
          <p:nvPr/>
        </p:nvSpPr>
        <p:spPr>
          <a:xfrm>
            <a:off x="6084168" y="6237312"/>
            <a:ext cx="2765501" cy="215444"/>
          </a:xfrm>
          <a:prstGeom prst="rect">
            <a:avLst/>
          </a:prstGeom>
          <a:noFill/>
        </p:spPr>
        <p:txBody>
          <a:bodyPr wrap="none" rtlCol="0">
            <a:spAutoFit/>
          </a:bodyPr>
          <a:lstStyle/>
          <a:p>
            <a:r>
              <a:rPr lang="de-DE" sz="800" dirty="0"/>
              <a:t>http://www.spiegel.de/netzwelt/web/0,1518,792647,00.html</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Onlinesucht offizielle Krankheit</a:t>
            </a:r>
          </a:p>
        </p:txBody>
      </p:sp>
      <p:sp>
        <p:nvSpPr>
          <p:cNvPr id="3" name="Textplatzhalter 2"/>
          <p:cNvSpPr>
            <a:spLocks noGrp="1"/>
          </p:cNvSpPr>
          <p:nvPr>
            <p:ph type="body" sz="quarter" idx="13"/>
          </p:nvPr>
        </p:nvSpPr>
        <p:spPr/>
        <p:txBody>
          <a:bodyPr/>
          <a:lstStyle/>
          <a:p>
            <a:pPr marL="355600" indent="-355600">
              <a:spcAft>
                <a:spcPts val="600"/>
              </a:spcAft>
            </a:pPr>
            <a:r>
              <a:rPr lang="de-DE" dirty="0"/>
              <a:t>560.000 Deutsche sollen abhängig vom Internet sein, sagt eine Studie im Auftrag der </a:t>
            </a:r>
            <a:r>
              <a:rPr lang="de-DE" dirty="0" err="1"/>
              <a:t>Drogenbeauf-tragten</a:t>
            </a:r>
            <a:r>
              <a:rPr lang="de-DE" dirty="0"/>
              <a:t> der Bundesregierung.</a:t>
            </a:r>
          </a:p>
          <a:p>
            <a:pPr marL="355600" indent="-355600"/>
            <a:r>
              <a:rPr lang="de-DE" dirty="0"/>
              <a:t>"Einige Psychiater argumentieren, dass Internetsucht einige Kennzeichen aufweist, die substanzbezogene Süchte charakterisieren - wie Entzugserscheinungen und Toleranzentwicklung - doch es gibt wenige Daten, die solche Aussagen stützten. Es ist nicht klar, ob Onlinesucht Ausdruck einer Grunderkrankung oder eine eigenständige Erkrankung ist.„ </a:t>
            </a:r>
            <a:r>
              <a:rPr lang="de-DE" sz="1600" dirty="0"/>
              <a:t>(Dr. Ronald Pries, US-Experte für Psychiatrie)</a:t>
            </a:r>
            <a:endParaRPr lang="de-DE" dirty="0"/>
          </a:p>
        </p:txBody>
      </p:sp>
      <p:sp>
        <p:nvSpPr>
          <p:cNvPr id="4" name="Textfeld 3"/>
          <p:cNvSpPr txBox="1"/>
          <p:nvPr/>
        </p:nvSpPr>
        <p:spPr>
          <a:xfrm>
            <a:off x="5796136" y="6237312"/>
            <a:ext cx="3026791" cy="215444"/>
          </a:xfrm>
          <a:prstGeom prst="rect">
            <a:avLst/>
          </a:prstGeom>
          <a:noFill/>
        </p:spPr>
        <p:txBody>
          <a:bodyPr wrap="none" rtlCol="0">
            <a:spAutoFit/>
          </a:bodyPr>
          <a:lstStyle/>
          <a:p>
            <a:r>
              <a:rPr lang="de-DE" sz="800" dirty="0"/>
              <a:t>http://www.spiegel.de/netzwelt/netzpolitik/0,1518,815463,00.html</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Text Box 2"/>
          <p:cNvSpPr txBox="1">
            <a:spLocks noChangeArrowheads="1"/>
          </p:cNvSpPr>
          <p:nvPr/>
        </p:nvSpPr>
        <p:spPr bwMode="auto">
          <a:xfrm>
            <a:off x="7218363" y="6567488"/>
            <a:ext cx="1822450" cy="138112"/>
          </a:xfrm>
          <a:prstGeom prst="rect">
            <a:avLst/>
          </a:prstGeom>
          <a:noFill/>
          <a:ln w="9525">
            <a:noFill/>
            <a:miter lim="800000"/>
            <a:headEnd/>
            <a:tailEnd/>
          </a:ln>
          <a:effectLst/>
        </p:spPr>
        <p:txBody>
          <a:bodyPr wrap="none">
            <a:spAutoFit/>
          </a:bodyPr>
          <a:lstStyle/>
          <a:p>
            <a:pPr algn="r"/>
            <a:r>
              <a:rPr lang="de-DE" sz="300">
                <a:solidFill>
                  <a:srgbClr val="DDDDDD"/>
                </a:solidFill>
              </a:rPr>
              <a:t>© </a:t>
            </a:r>
            <a:r>
              <a:rPr lang="de-DE" sz="300">
                <a:solidFill>
                  <a:schemeClr val="bg1"/>
                </a:solidFill>
              </a:rPr>
              <a:t>Copyright PROJECT CONSULT GmbH 2002 / Autorenrecht Dr- Ulrich Kampffmeyer 2001-2002</a:t>
            </a:r>
          </a:p>
        </p:txBody>
      </p:sp>
      <p:sp>
        <p:nvSpPr>
          <p:cNvPr id="450563" name="Text Box 3"/>
          <p:cNvSpPr txBox="1">
            <a:spLocks noChangeArrowheads="1"/>
          </p:cNvSpPr>
          <p:nvPr/>
        </p:nvSpPr>
        <p:spPr bwMode="auto">
          <a:xfrm>
            <a:off x="1371600" y="6629400"/>
            <a:ext cx="347663" cy="107950"/>
          </a:xfrm>
          <a:prstGeom prst="rect">
            <a:avLst/>
          </a:prstGeom>
          <a:noFill/>
          <a:ln w="9525">
            <a:noFill/>
            <a:miter lim="800000"/>
            <a:headEnd/>
            <a:tailEnd/>
          </a:ln>
          <a:effectLst/>
        </p:spPr>
        <p:txBody>
          <a:bodyPr wrap="none">
            <a:spAutoFit/>
          </a:bodyPr>
          <a:lstStyle/>
          <a:p>
            <a:r>
              <a:rPr lang="de-DE" sz="100">
                <a:solidFill>
                  <a:schemeClr val="bg1"/>
                </a:solidFill>
              </a:rPr>
              <a:t>© PROJECT CONSULT 2002</a:t>
            </a:r>
          </a:p>
        </p:txBody>
      </p:sp>
      <p:sp>
        <p:nvSpPr>
          <p:cNvPr id="450564" name="Text Box 4"/>
          <p:cNvSpPr txBox="1">
            <a:spLocks noChangeArrowheads="1"/>
          </p:cNvSpPr>
          <p:nvPr/>
        </p:nvSpPr>
        <p:spPr bwMode="auto">
          <a:xfrm>
            <a:off x="1524000" y="6743700"/>
            <a:ext cx="347663" cy="107950"/>
          </a:xfrm>
          <a:prstGeom prst="rect">
            <a:avLst/>
          </a:prstGeom>
          <a:noFill/>
          <a:ln w="9525">
            <a:noFill/>
            <a:miter lim="800000"/>
            <a:headEnd/>
            <a:tailEnd/>
          </a:ln>
          <a:effectLst/>
        </p:spPr>
        <p:txBody>
          <a:bodyPr wrap="none">
            <a:spAutoFit/>
          </a:bodyPr>
          <a:lstStyle/>
          <a:p>
            <a:r>
              <a:rPr lang="de-DE" sz="100">
                <a:solidFill>
                  <a:schemeClr val="bg1"/>
                </a:solidFill>
              </a:rPr>
              <a:t>© PROJECT CONSULT 2002</a:t>
            </a:r>
          </a:p>
        </p:txBody>
      </p:sp>
      <p:sp>
        <p:nvSpPr>
          <p:cNvPr id="11" name="Textfeld 10"/>
          <p:cNvSpPr txBox="1"/>
          <p:nvPr/>
        </p:nvSpPr>
        <p:spPr>
          <a:xfrm>
            <a:off x="3851920" y="2276872"/>
            <a:ext cx="5040560" cy="2062103"/>
          </a:xfrm>
          <a:prstGeom prst="rect">
            <a:avLst/>
          </a:prstGeom>
          <a:noFill/>
        </p:spPr>
        <p:txBody>
          <a:bodyPr wrap="square" rtlCol="0">
            <a:spAutoFit/>
          </a:bodyPr>
          <a:lstStyle/>
          <a:p>
            <a:pPr marL="361950" indent="-361950">
              <a:spcAft>
                <a:spcPts val="1200"/>
              </a:spcAft>
            </a:pPr>
            <a:r>
              <a:rPr lang="de-DE" sz="3600" dirty="0">
                <a:solidFill>
                  <a:srgbClr val="323232"/>
                </a:solidFill>
                <a:latin typeface="Arial" pitchFamily="34" charset="0"/>
                <a:cs typeface="Arial" pitchFamily="34" charset="0"/>
              </a:rPr>
              <a:t>Ist dies alles nur </a:t>
            </a:r>
          </a:p>
          <a:p>
            <a:pPr marL="361950" indent="-361950">
              <a:spcAft>
                <a:spcPts val="1200"/>
              </a:spcAft>
            </a:pPr>
            <a:r>
              <a:rPr lang="de-DE" sz="3600" dirty="0">
                <a:solidFill>
                  <a:srgbClr val="323232"/>
                </a:solidFill>
                <a:latin typeface="Arial" pitchFamily="34" charset="0"/>
                <a:cs typeface="Arial" pitchFamily="34" charset="0"/>
              </a:rPr>
              <a:t>ein Problem</a:t>
            </a:r>
          </a:p>
          <a:p>
            <a:pPr marL="361950" indent="-361950">
              <a:spcAft>
                <a:spcPts val="1200"/>
              </a:spcAft>
            </a:pPr>
            <a:r>
              <a:rPr lang="de-DE" sz="3600" dirty="0">
                <a:solidFill>
                  <a:srgbClr val="323232"/>
                </a:solidFill>
                <a:latin typeface="Arial" pitchFamily="34" charset="0"/>
                <a:cs typeface="Arial" pitchFamily="34" charset="0"/>
              </a:rPr>
              <a:t>unserer Generation ?</a:t>
            </a:r>
          </a:p>
        </p:txBody>
      </p:sp>
      <p:pic>
        <p:nvPicPr>
          <p:cNvPr id="3" name="Grafik 2">
            <a:extLst>
              <a:ext uri="{FF2B5EF4-FFF2-40B4-BE49-F238E27FC236}">
                <a16:creationId xmlns:a16="http://schemas.microsoft.com/office/drawing/2014/main" id="{29838872-6E6D-4329-BDEF-D3FBA76C87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7918"/>
            <a:ext cx="3504134" cy="6052597"/>
          </a:xfrm>
          <a:prstGeom prst="rect">
            <a:avLst/>
          </a:prstGeom>
        </p:spPr>
      </p:pic>
    </p:spTree>
  </p:cSld>
  <p:clrMapOvr>
    <a:masterClrMapping/>
  </p:clrMapOvr>
  <p:transition spd="med">
    <p:wipe dir="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DE"/>
          </a:p>
        </p:txBody>
      </p:sp>
      <p:sp>
        <p:nvSpPr>
          <p:cNvPr id="3" name="Textplatzhalter 2"/>
          <p:cNvSpPr>
            <a:spLocks noGrp="1"/>
          </p:cNvSpPr>
          <p:nvPr>
            <p:ph type="body" sz="quarter" idx="13"/>
          </p:nvPr>
        </p:nvSpPr>
        <p:spPr/>
        <p:txBody>
          <a:bodyPr/>
          <a:lstStyle/>
          <a:p>
            <a:pPr>
              <a:buNone/>
            </a:pPr>
            <a:r>
              <a:rPr lang="de-DE" i="1" dirty="0"/>
              <a:t>	</a:t>
            </a:r>
            <a:r>
              <a:rPr lang="de-DE" sz="2800" i="1" dirty="0"/>
              <a:t>„Der Fortschritt geschieht heute so schnell, dass, während jemand eine Sache für gänzlich undurchführbar erklärt, er von einem anderen unterbrochen wird, der sie schon realisiert hat.“</a:t>
            </a:r>
            <a:br>
              <a:rPr lang="de-DE" dirty="0">
                <a:solidFill>
                  <a:srgbClr val="FF0000"/>
                </a:solidFill>
              </a:rPr>
            </a:br>
            <a:endParaRPr lang="de-DE" dirty="0">
              <a:solidFill>
                <a:srgbClr val="FF0000"/>
              </a:solidFill>
            </a:endParaRPr>
          </a:p>
          <a:p>
            <a:pPr>
              <a:buNone/>
            </a:pPr>
            <a:endParaRPr lang="de-DE" dirty="0">
              <a:solidFill>
                <a:srgbClr val="FF0000"/>
              </a:solidFill>
            </a:endParaRPr>
          </a:p>
          <a:p>
            <a:pPr algn="r">
              <a:buNone/>
            </a:pPr>
            <a:r>
              <a:rPr lang="de-DE" dirty="0"/>
              <a:t>	</a:t>
            </a:r>
          </a:p>
          <a:p>
            <a:pPr lvl="1" algn="r">
              <a:buNone/>
            </a:pPr>
            <a:r>
              <a:rPr lang="de-DE" dirty="0"/>
              <a:t>Albert Einstein (1879-1955), </a:t>
            </a:r>
          </a:p>
          <a:p>
            <a:pPr lvl="1" algn="r">
              <a:buNone/>
            </a:pPr>
            <a:r>
              <a:rPr lang="de-DE" dirty="0"/>
              <a:t>dt.-amerik. Physiker, </a:t>
            </a:r>
          </a:p>
          <a:p>
            <a:pPr lvl="1" algn="r">
              <a:buNone/>
            </a:pPr>
            <a:r>
              <a:rPr lang="de-DE" dirty="0"/>
              <a:t>1921 Nobelpreis</a:t>
            </a:r>
          </a:p>
        </p:txBody>
      </p:sp>
      <p:pic>
        <p:nvPicPr>
          <p:cNvPr id="5" name="Grafik 4">
            <a:extLst>
              <a:ext uri="{FF2B5EF4-FFF2-40B4-BE49-F238E27FC236}">
                <a16:creationId xmlns:a16="http://schemas.microsoft.com/office/drawing/2014/main" id="{FCAABA25-B7F6-40D5-B000-EBF81F2FA4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7824" y="3717032"/>
            <a:ext cx="1584176" cy="2112233"/>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el 1"/>
          <p:cNvSpPr>
            <a:spLocks noGrp="1"/>
          </p:cNvSpPr>
          <p:nvPr>
            <p:ph type="ctrTitle"/>
          </p:nvPr>
        </p:nvSpPr>
        <p:spPr>
          <a:xfrm>
            <a:off x="685800" y="2274888"/>
            <a:ext cx="7772400" cy="793750"/>
          </a:xfrm>
        </p:spPr>
        <p:txBody>
          <a:bodyPr/>
          <a:lstStyle/>
          <a:p>
            <a:pPr eaLnBrk="1" hangingPunct="1"/>
            <a:r>
              <a:rPr lang="de-DE">
                <a:latin typeface="Arial" charset="0"/>
                <a:cs typeface="Arial" charset="0"/>
              </a:rPr>
              <a:t>Vielen Dank für Ihre Aufmerksamkeit!</a:t>
            </a:r>
          </a:p>
        </p:txBody>
      </p:sp>
      <p:sp>
        <p:nvSpPr>
          <p:cNvPr id="62467" name="Untertitel 2"/>
          <p:cNvSpPr>
            <a:spLocks noGrp="1"/>
          </p:cNvSpPr>
          <p:nvPr>
            <p:ph type="subTitle" idx="1"/>
          </p:nvPr>
        </p:nvSpPr>
        <p:spPr>
          <a:xfrm>
            <a:off x="4571701" y="3933825"/>
            <a:ext cx="4096817" cy="863600"/>
          </a:xfrm>
        </p:spPr>
        <p:txBody>
          <a:bodyPr/>
          <a:lstStyle/>
          <a:p>
            <a:pPr algn="l" eaLnBrk="1" hangingPunct="1"/>
            <a:r>
              <a:rPr lang="de-DE" sz="1400" dirty="0">
                <a:latin typeface="Arial" charset="0"/>
                <a:cs typeface="Arial" charset="0"/>
              </a:rPr>
              <a:t>Ulrich Kampffmeyer</a:t>
            </a:r>
            <a:br>
              <a:rPr lang="de-DE" sz="1400" dirty="0">
                <a:latin typeface="Arial" charset="0"/>
                <a:cs typeface="Arial" charset="0"/>
              </a:rPr>
            </a:br>
            <a:r>
              <a:rPr lang="de-DE" sz="1400" dirty="0">
                <a:latin typeface="Arial" charset="0"/>
                <a:cs typeface="Arial" charset="0"/>
              </a:rPr>
              <a:t>E-Mail: Kff@PROJECT-CONSULT.com</a:t>
            </a:r>
          </a:p>
          <a:p>
            <a:pPr algn="l" eaLnBrk="1" hangingPunct="1"/>
            <a:endParaRPr lang="de-DE" sz="1400" dirty="0">
              <a:latin typeface="Arial" charset="0"/>
              <a:cs typeface="Arial" charset="0"/>
            </a:endParaRPr>
          </a:p>
        </p:txBody>
      </p:sp>
      <p:sp>
        <p:nvSpPr>
          <p:cNvPr id="62468" name="Textplatzhalter 3"/>
          <p:cNvSpPr>
            <a:spLocks noGrp="1"/>
          </p:cNvSpPr>
          <p:nvPr>
            <p:ph type="body" sz="quarter" idx="10"/>
          </p:nvPr>
        </p:nvSpPr>
        <p:spPr>
          <a:xfrm>
            <a:off x="4571702" y="4581525"/>
            <a:ext cx="4104754" cy="719138"/>
          </a:xfrm>
        </p:spPr>
        <p:txBody>
          <a:bodyPr>
            <a:normAutofit/>
          </a:bodyPr>
          <a:lstStyle/>
          <a:p>
            <a:pPr algn="l" eaLnBrk="1" hangingPunct="1"/>
            <a:r>
              <a:rPr lang="de-DE" sz="1400" dirty="0">
                <a:latin typeface="Arial" charset="0"/>
                <a:cs typeface="Arial" charset="0"/>
              </a:rPr>
              <a:t>Präsentation, weitere Informationen...</a:t>
            </a:r>
          </a:p>
          <a:p>
            <a:pPr algn="l" eaLnBrk="1" hangingPunct="1"/>
            <a:r>
              <a:rPr lang="de-DE" sz="1400" dirty="0">
                <a:latin typeface="Arial" charset="0"/>
                <a:cs typeface="Arial" charset="0"/>
              </a:rPr>
              <a:t>www.PROJECT-CONSULT.com</a:t>
            </a:r>
          </a:p>
        </p:txBody>
      </p:sp>
      <p:pic>
        <p:nvPicPr>
          <p:cNvPr id="3074" name="Picture 2" descr="C:\Users\Computer-06\Pictures\Team\DRUKFF_002.jpg"/>
          <p:cNvPicPr>
            <a:picLocks noChangeAspect="1" noChangeArrowheads="1"/>
          </p:cNvPicPr>
          <p:nvPr/>
        </p:nvPicPr>
        <p:blipFill>
          <a:blip r:embed="rId2" cstate="print"/>
          <a:srcRect l="3487" r="17433"/>
          <a:stretch>
            <a:fillRect/>
          </a:stretch>
        </p:blipFill>
        <p:spPr bwMode="auto">
          <a:xfrm>
            <a:off x="899592" y="3785210"/>
            <a:ext cx="1633030" cy="1443990"/>
          </a:xfrm>
          <a:prstGeom prst="rect">
            <a:avLst/>
          </a:prstGeom>
          <a:noFill/>
        </p:spPr>
      </p:pic>
      <p:pic>
        <p:nvPicPr>
          <p:cNvPr id="3075" name="Picture 3" descr="C:\Users\Computer-06\Pictures\Web Icons\334x250.jpg"/>
          <p:cNvPicPr>
            <a:picLocks noChangeAspect="1" noChangeArrowheads="1"/>
          </p:cNvPicPr>
          <p:nvPr/>
        </p:nvPicPr>
        <p:blipFill>
          <a:blip r:embed="rId3" cstate="print"/>
          <a:srcRect/>
          <a:stretch>
            <a:fillRect/>
          </a:stretch>
        </p:blipFill>
        <p:spPr bwMode="auto">
          <a:xfrm>
            <a:off x="2555776" y="3783474"/>
            <a:ext cx="1944216" cy="1455251"/>
          </a:xfrm>
          <a:prstGeom prst="rect">
            <a:avLst/>
          </a:prstGeom>
          <a:noFill/>
        </p:spPr>
      </p:pic>
    </p:spTree>
  </p:cSld>
  <p:clrMapOvr>
    <a:masterClrMapping/>
  </p:clrMapOvr>
  <p:transition>
    <p:fade thruBlk="1"/>
  </p:transition>
</p:sld>
</file>

<file path=ppt/theme/theme1.xml><?xml version="1.0" encoding="utf-8"?>
<a:theme xmlns:a="http://schemas.openxmlformats.org/drawingml/2006/main" name="PC_2012">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PC_2012</Template>
  <TotalTime>0</TotalTime>
  <Words>5403</Words>
  <Application>Microsoft Office PowerPoint</Application>
  <PresentationFormat>Bildschirmpräsentation (4:3)</PresentationFormat>
  <Paragraphs>689</Paragraphs>
  <Slides>110</Slides>
  <Notes>10</Notes>
  <HiddenSlides>0</HiddenSlides>
  <MMClips>0</MMClips>
  <ScaleCrop>false</ScaleCrop>
  <HeadingPairs>
    <vt:vector size="8" baseType="variant">
      <vt:variant>
        <vt:lpstr>Verwendete Schriftarten</vt:lpstr>
      </vt:variant>
      <vt:variant>
        <vt:i4>4</vt:i4>
      </vt:variant>
      <vt:variant>
        <vt:lpstr>Design</vt:lpstr>
      </vt:variant>
      <vt:variant>
        <vt:i4>1</vt:i4>
      </vt:variant>
      <vt:variant>
        <vt:lpstr>Eingebettete OLE-Server</vt:lpstr>
      </vt:variant>
      <vt:variant>
        <vt:i4>1</vt:i4>
      </vt:variant>
      <vt:variant>
        <vt:lpstr>Folientitel</vt:lpstr>
      </vt:variant>
      <vt:variant>
        <vt:i4>110</vt:i4>
      </vt:variant>
    </vt:vector>
  </HeadingPairs>
  <TitlesOfParts>
    <vt:vector size="116" baseType="lpstr">
      <vt:lpstr>Arial</vt:lpstr>
      <vt:lpstr>Calibri</vt:lpstr>
      <vt:lpstr>Tahoma</vt:lpstr>
      <vt:lpstr>Times New Roman</vt:lpstr>
      <vt:lpstr>PC_2012</vt:lpstr>
      <vt:lpstr>Picture</vt:lpstr>
      <vt:lpstr>Aktuelle Trends im  EIM Enterprise Information Management</vt:lpstr>
      <vt:lpstr>EIM Trends 2012</vt:lpstr>
      <vt:lpstr>EIM Trends 2012</vt:lpstr>
      <vt:lpstr>1 Einleitung</vt:lpstr>
      <vt:lpstr>Der wichtigste Trend:</vt:lpstr>
      <vt:lpstr>Rasante Entwicklung</vt:lpstr>
      <vt:lpstr>Informationsüberflutung</vt:lpstr>
      <vt:lpstr>Explosion der Unternehmensinformationen</vt:lpstr>
      <vt:lpstr>Das digitale Universum</vt:lpstr>
      <vt:lpstr>Abhängigkeit…</vt:lpstr>
      <vt:lpstr>2 EIM Trends aus Marktsicht</vt:lpstr>
      <vt:lpstr>Gartner Magic Quadrant ECM</vt:lpstr>
      <vt:lpstr>Gartner Magic Quadrant ECM 2011</vt:lpstr>
      <vt:lpstr>Gartner Magic Quadrant ECM</vt:lpstr>
      <vt:lpstr>Gartner: The top 10 strategic technology trends for 2012</vt:lpstr>
      <vt:lpstr>Top-Ten Technologietrends 2012 Forrester Research </vt:lpstr>
      <vt:lpstr>Top-Ten Businesstrends 2012 Forrester Research </vt:lpstr>
      <vt:lpstr>Top-Ten International 2012 - IDC </vt:lpstr>
      <vt:lpstr>Top-Ten Deutschland 2012 - PAC </vt:lpstr>
      <vt:lpstr>Top-Ten Deutschland 2012 - Experton Group </vt:lpstr>
      <vt:lpstr>Der Unternehmens-Trend 2012: Cloud Computing</vt:lpstr>
      <vt:lpstr>Zusammenfassung</vt:lpstr>
      <vt:lpstr>PROJECT CONSULT: Sieben Trends für 2012</vt:lpstr>
      <vt:lpstr>PROJECT CONSULT: Sieben Trends für 2012</vt:lpstr>
      <vt:lpstr>PROJECT CONSULT: Sieben Trends für 2012</vt:lpstr>
      <vt:lpstr>PROJECT CONSULT: Sieben Trends für 2012</vt:lpstr>
      <vt:lpstr>PROJECT CONSULT: Sieben Trends für 2012</vt:lpstr>
      <vt:lpstr>PROJECT CONSULT: Sieben Trends für 2012</vt:lpstr>
      <vt:lpstr>PROJECT CONSULT: Sieben Trends für 2012</vt:lpstr>
      <vt:lpstr>PROJECT CONSULT: Sieben Trends für 2012</vt:lpstr>
      <vt:lpstr>3 Trends aus  Marketingsicht</vt:lpstr>
      <vt:lpstr>Dreieinigkeit</vt:lpstr>
      <vt:lpstr>Die Mobile Revolution </vt:lpstr>
      <vt:lpstr>Mobile</vt:lpstr>
      <vt:lpstr>Die Mobile Revolution</vt:lpstr>
      <vt:lpstr>Die Mobile Revolution</vt:lpstr>
      <vt:lpstr>Die Mobile Revolution</vt:lpstr>
      <vt:lpstr>Die Mobile Revolution</vt:lpstr>
      <vt:lpstr>Cloud und SaaS</vt:lpstr>
      <vt:lpstr>IaaS</vt:lpstr>
      <vt:lpstr>PaaS</vt:lpstr>
      <vt:lpstr>SaaS</vt:lpstr>
      <vt:lpstr>Cloud in Deutschland</vt:lpstr>
      <vt:lpstr>Cloud in Deutschland</vt:lpstr>
      <vt:lpstr>Cloud Wachstum 2012</vt:lpstr>
      <vt:lpstr>Social</vt:lpstr>
      <vt:lpstr>Social - Dictionary Definition </vt:lpstr>
      <vt:lpstr>Social Media</vt:lpstr>
      <vt:lpstr>Social Media</vt:lpstr>
      <vt:lpstr>Social business</vt:lpstr>
      <vt:lpstr>Social Business</vt:lpstr>
      <vt:lpstr>Gartner Magic Quadrant Social Software 2011</vt:lpstr>
      <vt:lpstr>„SocBiz“</vt:lpstr>
      <vt:lpstr>Social Business als Nachfolger von ECM?</vt:lpstr>
      <vt:lpstr>Social vs. E-Mail</vt:lpstr>
      <vt:lpstr>E-Mail</vt:lpstr>
      <vt:lpstr>Der Europäische Social Media und E-Mail Monitor </vt:lpstr>
      <vt:lpstr>Portale, Apps und Mobile</vt:lpstr>
      <vt:lpstr>Microblogging</vt:lpstr>
      <vt:lpstr>4 EIM Trends   aus Anwendersicht</vt:lpstr>
      <vt:lpstr>Übersicht Wichtige Themen aus Anwendersicht</vt:lpstr>
      <vt:lpstr>Rechnungseingang</vt:lpstr>
      <vt:lpstr>Elektronische Rechnungen</vt:lpstr>
      <vt:lpstr> Systematisierung von Prozessvorgängen </vt:lpstr>
      <vt:lpstr>Beispiel: Rechnungseingangsverarbeitung…</vt:lpstr>
      <vt:lpstr>Elektronischer Posteingang</vt:lpstr>
      <vt:lpstr>Ablauf: Rechnungseingangsverarbeitung</vt:lpstr>
      <vt:lpstr> Lösung mit OCR, Workflow und Archiv </vt:lpstr>
      <vt:lpstr>Aufbewahrung elektronischer Rechnungen</vt:lpstr>
      <vt:lpstr>Elektronische Akte</vt:lpstr>
      <vt:lpstr>Revisionssichere Archivierung</vt:lpstr>
      <vt:lpstr>BPM Business Process Management</vt:lpstr>
      <vt:lpstr>BPM im Überblick</vt:lpstr>
      <vt:lpstr>Der BPM-Kreislauf und seine Einflussfaktoren</vt:lpstr>
      <vt:lpstr>Verbesserte Abstimmung…</vt:lpstr>
      <vt:lpstr>BPM: Technologien und Einsatzfelder</vt:lpstr>
      <vt:lpstr>Zukünftige Entwicklung BPM 2011</vt:lpstr>
      <vt:lpstr>Collaboration</vt:lpstr>
      <vt:lpstr>Anforderungen an die Verbesserte Collaboration </vt:lpstr>
      <vt:lpstr>Collaboration goes Mobile and Social</vt:lpstr>
      <vt:lpstr>Collaboration Nutzung Dezember 2009</vt:lpstr>
      <vt:lpstr>Einstellungen zu Collaboration weltweit 2009</vt:lpstr>
      <vt:lpstr>Search</vt:lpstr>
      <vt:lpstr>Enterprise Search Anforderungen</vt:lpstr>
      <vt:lpstr>Enterprise Search Konflikt</vt:lpstr>
      <vt:lpstr>Enterprise Search Nutzung 2009</vt:lpstr>
      <vt:lpstr>Kontra Enterprise Search </vt:lpstr>
      <vt:lpstr>5 Ausblick  </vt:lpstr>
      <vt:lpstr>Krieg der Plattformen</vt:lpstr>
      <vt:lpstr>Unsichtbarkeit</vt:lpstr>
      <vt:lpstr>Ubiquitous Computing</vt:lpstr>
      <vt:lpstr>Ubiquitous Computing</vt:lpstr>
      <vt:lpstr>Unsichtbarkeit an der Oberfläche…</vt:lpstr>
      <vt:lpstr>Unsichtbarkeit an der Oberfläche…</vt:lpstr>
      <vt:lpstr>Ubiquitous Computing Zitat</vt:lpstr>
      <vt:lpstr>Web 3.0 = Web 3D?</vt:lpstr>
      <vt:lpstr>3D-Anwendungen</vt:lpstr>
      <vt:lpstr>Web 3D</vt:lpstr>
      <vt:lpstr>A Virtual Conference on 3DXplorer</vt:lpstr>
      <vt:lpstr>Kulturelle Herausforderung</vt:lpstr>
      <vt:lpstr>Herausforderungen…</vt:lpstr>
      <vt:lpstr>Konsequenzen von „Always online“ </vt:lpstr>
      <vt:lpstr>Konsequenzen von „Always online“</vt:lpstr>
      <vt:lpstr>Konsequenzen von „Always online“</vt:lpstr>
      <vt:lpstr>Gesellschaftliche Herausforderung</vt:lpstr>
      <vt:lpstr>Thesen Sascha Lobo</vt:lpstr>
      <vt:lpstr>Onlinesucht offizielle Krankheit</vt:lpstr>
      <vt:lpstr>PowerPoint-Präsentation</vt:lpstr>
      <vt:lpstr>PowerPoint-Präsentation</vt:lpstr>
      <vt:lpstr>Vielen Dank für Ihre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&gt;Titel&lt;</dc:title>
  <dc:creator>jana</dc:creator>
  <cp:lastModifiedBy>Lukas Nadler</cp:lastModifiedBy>
  <cp:revision>260</cp:revision>
  <dcterms:created xsi:type="dcterms:W3CDTF">2012-02-06T10:10:44Z</dcterms:created>
  <dcterms:modified xsi:type="dcterms:W3CDTF">2021-03-16T01:53:17Z</dcterms:modified>
</cp:coreProperties>
</file>