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1" r:id="rId2"/>
    <p:sldId id="280" r:id="rId3"/>
    <p:sldId id="275" r:id="rId4"/>
    <p:sldId id="281" r:id="rId5"/>
    <p:sldId id="279" r:id="rId6"/>
    <p:sldId id="271" r:id="rId7"/>
    <p:sldId id="274" r:id="rId8"/>
    <p:sldId id="269" r:id="rId9"/>
    <p:sldId id="276" r:id="rId10"/>
    <p:sldId id="268" r:id="rId11"/>
  </p:sldIdLst>
  <p:sldSz cx="9144000" cy="6858000" type="screen4x3"/>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323232"/>
    <a:srgbClr val="016531"/>
    <a:srgbClr val="014B24"/>
    <a:srgbClr val="00666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3250" autoAdjust="0"/>
  </p:normalViewPr>
  <p:slideViewPr>
    <p:cSldViewPr>
      <p:cViewPr>
        <p:scale>
          <a:sx n="100" d="100"/>
          <a:sy n="100" d="100"/>
        </p:scale>
        <p:origin x="-462" y="-72"/>
      </p:cViewPr>
      <p:guideLst>
        <p:guide orient="horz" pos="2160"/>
        <p:guide pos="2880"/>
      </p:guideLst>
    </p:cSldViewPr>
  </p:slideViewPr>
  <p:notesTextViewPr>
    <p:cViewPr>
      <p:scale>
        <a:sx n="25" d="100"/>
        <a:sy n="25" d="100"/>
      </p:scale>
      <p:origin x="0" y="0"/>
    </p:cViewPr>
  </p:notesTextViewPr>
  <p:notesViewPr>
    <p:cSldViewPr>
      <p:cViewPr>
        <p:scale>
          <a:sx n="100" d="100"/>
          <a:sy n="100" d="100"/>
        </p:scale>
        <p:origin x="-3486" y="12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0" descr="logo_von Website.gif"/>
          <p:cNvPicPr/>
          <p:nvPr/>
        </p:nvPicPr>
        <p:blipFill>
          <a:blip r:embed="rId2" cstate="print"/>
          <a:stretch>
            <a:fillRect/>
          </a:stretch>
        </p:blipFill>
        <p:spPr>
          <a:xfrm>
            <a:off x="5833623" y="92286"/>
            <a:ext cx="517542" cy="455080"/>
          </a:xfrm>
          <a:prstGeom prst="rect">
            <a:avLst/>
          </a:prstGeom>
        </p:spPr>
      </p:pic>
      <p:sp>
        <p:nvSpPr>
          <p:cNvPr id="18" name="Rechteck 17"/>
          <p:cNvSpPr/>
          <p:nvPr/>
        </p:nvSpPr>
        <p:spPr>
          <a:xfrm>
            <a:off x="1238597" y="68362"/>
            <a:ext cx="4464496" cy="576064"/>
          </a:xfrm>
          <a:prstGeom prst="rect">
            <a:avLst/>
          </a:prstGeom>
        </p:spPr>
        <p:txBody>
          <a:bodyPr wrap="square" anchor="ctr" anchorCtr="0">
            <a:noAutofit/>
          </a:bodyPr>
          <a:lstStyle/>
          <a:p>
            <a:r>
              <a:rPr lang="de-DE" sz="1200" b="1" dirty="0" smtClean="0">
                <a:solidFill>
                  <a:srgbClr val="323232"/>
                </a:solidFill>
                <a:latin typeface="Arial" pitchFamily="34" charset="0"/>
                <a:cs typeface="Arial" pitchFamily="34" charset="0"/>
              </a:rPr>
              <a:t>DMS EXPO Panel-Diskussion „</a:t>
            </a:r>
            <a:r>
              <a:rPr lang="de-DE" sz="1200" b="1" dirty="0" err="1" smtClean="0">
                <a:solidFill>
                  <a:srgbClr val="323232"/>
                </a:solidFill>
                <a:latin typeface="Arial" pitchFamily="34" charset="0"/>
                <a:cs typeface="Arial" pitchFamily="34" charset="0"/>
              </a:rPr>
              <a:t>Kampffmeyers</a:t>
            </a:r>
            <a:r>
              <a:rPr lang="de-DE" sz="1200" b="1" dirty="0" smtClean="0">
                <a:solidFill>
                  <a:srgbClr val="323232"/>
                </a:solidFill>
                <a:latin typeface="Arial" pitchFamily="34" charset="0"/>
                <a:cs typeface="Arial" pitchFamily="34" charset="0"/>
              </a:rPr>
              <a:t> Stammtisch“</a:t>
            </a:r>
          </a:p>
          <a:p>
            <a:r>
              <a:rPr lang="de-DE" sz="1200" b="1" dirty="0" smtClean="0">
                <a:solidFill>
                  <a:srgbClr val="323232"/>
                </a:solidFill>
                <a:latin typeface="Arial" pitchFamily="34" charset="0"/>
                <a:cs typeface="Arial" pitchFamily="34" charset="0"/>
              </a:rPr>
              <a:t>Dr. Ulrich Kampffmeyer</a:t>
            </a:r>
          </a:p>
          <a:p>
            <a:r>
              <a:rPr lang="de-DE" sz="1200" b="1" dirty="0" smtClean="0">
                <a:solidFill>
                  <a:srgbClr val="323232"/>
                </a:solidFill>
                <a:latin typeface="Arial" pitchFamily="34" charset="0"/>
                <a:cs typeface="Arial" pitchFamily="34" charset="0"/>
              </a:rPr>
              <a:t>Stuttgart, 26.09.2013</a:t>
            </a:r>
          </a:p>
        </p:txBody>
      </p:sp>
      <p:pic>
        <p:nvPicPr>
          <p:cNvPr id="19" name="Picture 2" descr="http://www.legodo.com/wp-content/uploads/2012/10/dms-expo-logo.jpg"/>
          <p:cNvPicPr>
            <a:picLocks noChangeAspect="1" noChangeArrowheads="1"/>
          </p:cNvPicPr>
          <p:nvPr/>
        </p:nvPicPr>
        <p:blipFill>
          <a:blip r:embed="rId3" cstate="print"/>
          <a:srcRect/>
          <a:stretch>
            <a:fillRect/>
          </a:stretch>
        </p:blipFill>
        <p:spPr bwMode="auto">
          <a:xfrm>
            <a:off x="477058" y="121320"/>
            <a:ext cx="545515" cy="432048"/>
          </a:xfrm>
          <a:prstGeom prst="rect">
            <a:avLst/>
          </a:prstGeom>
          <a:noFill/>
        </p:spPr>
      </p:pic>
      <p:sp>
        <p:nvSpPr>
          <p:cNvPr id="20" name="Textfeld 19"/>
          <p:cNvSpPr txBox="1"/>
          <p:nvPr/>
        </p:nvSpPr>
        <p:spPr>
          <a:xfrm>
            <a:off x="302493" y="9445574"/>
            <a:ext cx="2736304" cy="404664"/>
          </a:xfrm>
          <a:prstGeom prst="rect">
            <a:avLst/>
          </a:prstGeom>
          <a:noFill/>
        </p:spPr>
        <p:txBody>
          <a:bodyPr wrap="square" rtlCol="0" anchor="ctr" anchorCtr="0">
            <a:noAutofit/>
          </a:bodyPr>
          <a:lstStyle/>
          <a:p>
            <a:r>
              <a:rPr lang="de-DE" sz="700" dirty="0" smtClean="0">
                <a:solidFill>
                  <a:srgbClr val="323232"/>
                </a:solidFill>
                <a:latin typeface="Arial" pitchFamily="34" charset="0"/>
                <a:cs typeface="Arial" pitchFamily="34" charset="0"/>
              </a:rPr>
              <a:t>PROJECT  CONSULT Unternehmensberatung</a:t>
            </a:r>
            <a:br>
              <a:rPr lang="de-DE" sz="700" dirty="0" smtClean="0">
                <a:solidFill>
                  <a:srgbClr val="323232"/>
                </a:solidFill>
                <a:latin typeface="Arial" pitchFamily="34" charset="0"/>
                <a:cs typeface="Arial" pitchFamily="34" charset="0"/>
              </a:rPr>
            </a:br>
            <a:r>
              <a:rPr lang="de-DE" sz="700" dirty="0" smtClean="0">
                <a:solidFill>
                  <a:srgbClr val="323232"/>
                </a:solidFill>
                <a:latin typeface="Arial" pitchFamily="34" charset="0"/>
                <a:cs typeface="Arial" pitchFamily="34" charset="0"/>
              </a:rPr>
              <a:t>Dr. Ulrich Kampffmeyer  GmbH</a:t>
            </a:r>
            <a:endParaRPr lang="de-DE" sz="700" dirty="0">
              <a:solidFill>
                <a:srgbClr val="323232"/>
              </a:solidFill>
              <a:latin typeface="Arial" pitchFamily="34" charset="0"/>
              <a:cs typeface="Arial" pitchFamily="34" charset="0"/>
            </a:endParaRPr>
          </a:p>
        </p:txBody>
      </p:sp>
      <p:sp>
        <p:nvSpPr>
          <p:cNvPr id="21" name="Rechteck 20"/>
          <p:cNvSpPr/>
          <p:nvPr/>
        </p:nvSpPr>
        <p:spPr>
          <a:xfrm>
            <a:off x="4262933" y="9456786"/>
            <a:ext cx="1512168" cy="404664"/>
          </a:xfrm>
          <a:prstGeom prst="rect">
            <a:avLst/>
          </a:prstGeom>
        </p:spPr>
        <p:txBody>
          <a:bodyPr wrap="square" anchor="ctr" anchorCtr="0">
            <a:noAutofit/>
          </a:bodyPr>
          <a:lstStyle/>
          <a:p>
            <a:r>
              <a:rPr lang="de-DE" sz="700" dirty="0">
                <a:solidFill>
                  <a:srgbClr val="323232"/>
                </a:solidFill>
                <a:latin typeface="Arial" pitchFamily="34" charset="0"/>
                <a:cs typeface="Arial" pitchFamily="34" charset="0"/>
              </a:rPr>
              <a:t>www.PROJECT-CONSULT.com</a:t>
            </a:r>
          </a:p>
          <a:p>
            <a:r>
              <a:rPr lang="de-DE" sz="700" dirty="0">
                <a:solidFill>
                  <a:srgbClr val="323232"/>
                </a:solidFill>
                <a:latin typeface="Arial" pitchFamily="34" charset="0"/>
                <a:cs typeface="Arial" pitchFamily="34" charset="0"/>
              </a:rPr>
              <a:t>© PROJECT CONSULT </a:t>
            </a:r>
            <a:r>
              <a:rPr lang="de-DE" sz="700" dirty="0" smtClean="0">
                <a:solidFill>
                  <a:srgbClr val="323232"/>
                </a:solidFill>
                <a:latin typeface="Arial" pitchFamily="34" charset="0"/>
                <a:cs typeface="Arial" pitchFamily="34" charset="0"/>
              </a:rPr>
              <a:t>2013</a:t>
            </a:r>
            <a:endParaRPr lang="de-DE" sz="700" dirty="0">
              <a:solidFill>
                <a:srgbClr val="323232"/>
              </a:solidFill>
              <a:latin typeface="Arial" pitchFamily="34" charset="0"/>
              <a:cs typeface="Arial" pitchFamily="34" charset="0"/>
            </a:endParaRPr>
          </a:p>
        </p:txBody>
      </p:sp>
      <p:sp>
        <p:nvSpPr>
          <p:cNvPr id="22" name="Rechteck 21"/>
          <p:cNvSpPr/>
          <p:nvPr/>
        </p:nvSpPr>
        <p:spPr>
          <a:xfrm>
            <a:off x="2966789" y="9456786"/>
            <a:ext cx="1349896" cy="404664"/>
          </a:xfrm>
          <a:prstGeom prst="rect">
            <a:avLst/>
          </a:prstGeom>
        </p:spPr>
        <p:txBody>
          <a:bodyPr wrap="square" anchor="ctr" anchorCtr="0">
            <a:noAutofit/>
          </a:bodyPr>
          <a:lstStyle/>
          <a:p>
            <a:r>
              <a:rPr lang="de-DE" sz="700" dirty="0" smtClean="0">
                <a:solidFill>
                  <a:srgbClr val="323232"/>
                </a:solidFill>
                <a:latin typeface="Arial" pitchFamily="34" charset="0"/>
                <a:cs typeface="Arial" pitchFamily="34" charset="0"/>
              </a:rPr>
              <a:t>Postfach 20 25 55</a:t>
            </a:r>
            <a:endParaRPr lang="de-DE" sz="700" dirty="0">
              <a:solidFill>
                <a:srgbClr val="323232"/>
              </a:solidFill>
              <a:latin typeface="Arial" pitchFamily="34" charset="0"/>
              <a:cs typeface="Arial" pitchFamily="34" charset="0"/>
            </a:endParaRPr>
          </a:p>
          <a:p>
            <a:r>
              <a:rPr lang="de-DE" sz="700" dirty="0" smtClean="0">
                <a:solidFill>
                  <a:srgbClr val="323232"/>
                </a:solidFill>
                <a:latin typeface="Arial" pitchFamily="34" charset="0"/>
                <a:cs typeface="Arial" pitchFamily="34" charset="0"/>
              </a:rPr>
              <a:t>20218 </a:t>
            </a:r>
            <a:r>
              <a:rPr lang="de-DE" sz="700" dirty="0">
                <a:solidFill>
                  <a:srgbClr val="323232"/>
                </a:solidFill>
                <a:latin typeface="Arial" pitchFamily="34" charset="0"/>
                <a:cs typeface="Arial" pitchFamily="34" charset="0"/>
              </a:rPr>
              <a:t>Hamburg</a:t>
            </a:r>
          </a:p>
        </p:txBody>
      </p:sp>
      <p:sp>
        <p:nvSpPr>
          <p:cNvPr id="23" name="Foliennummernplatzhalter 17"/>
          <p:cNvSpPr>
            <a:spLocks noGrp="1"/>
          </p:cNvSpPr>
          <p:nvPr>
            <p:ph type="sldNum" sz="quarter" idx="3"/>
          </p:nvPr>
        </p:nvSpPr>
        <p:spPr>
          <a:xfrm>
            <a:off x="6050259" y="9472710"/>
            <a:ext cx="588939" cy="354807"/>
          </a:xfrm>
          <a:prstGeom prst="rect">
            <a:avLst/>
          </a:prstGeom>
        </p:spPr>
        <p:txBody>
          <a:bodyPr vert="horz" lIns="0" tIns="45720" rIns="0" bIns="45720" rtlCol="0" anchor="ctr"/>
          <a:lstStyle>
            <a:lvl1pPr algn="r">
              <a:defRPr sz="1200"/>
            </a:lvl1pPr>
          </a:lstStyle>
          <a:p>
            <a:fld id="{AF1FD884-BFB3-4CB0-B5DB-5C5FA65388EA}" type="slidenum">
              <a:rPr lang="de-DE" sz="700" smtClean="0">
                <a:solidFill>
                  <a:srgbClr val="323232"/>
                </a:solidFill>
                <a:latin typeface="Arial" pitchFamily="34" charset="0"/>
                <a:cs typeface="Arial" pitchFamily="34" charset="0"/>
              </a:rPr>
              <a:pPr/>
              <a:t>‹Nr.›</a:t>
            </a:fld>
            <a:r>
              <a:rPr lang="de-DE" sz="700" dirty="0" smtClean="0">
                <a:solidFill>
                  <a:srgbClr val="323232"/>
                </a:solidFill>
                <a:latin typeface="Arial" pitchFamily="34" charset="0"/>
                <a:cs typeface="Arial" pitchFamily="34" charset="0"/>
              </a:rPr>
              <a:t> </a:t>
            </a:r>
          </a:p>
          <a:p>
            <a:fld id="{655C9CF0-9F14-4940-943F-DAB00246597F}" type="datetime1">
              <a:rPr lang="de-DE" sz="700" smtClean="0">
                <a:solidFill>
                  <a:srgbClr val="323232"/>
                </a:solidFill>
                <a:latin typeface="Arial" pitchFamily="34" charset="0"/>
                <a:cs typeface="Arial" pitchFamily="34" charset="0"/>
              </a:rPr>
              <a:pPr/>
              <a:t>08.10.2014</a:t>
            </a:fld>
            <a:endParaRPr lang="de-DE" sz="700" dirty="0">
              <a:solidFill>
                <a:srgbClr val="323232"/>
              </a:solidFill>
              <a:latin typeface="Arial" pitchFamily="34" charset="0"/>
              <a:cs typeface="Arial" pitchFamily="34" charset="0"/>
            </a:endParaRPr>
          </a:p>
        </p:txBody>
      </p:sp>
    </p:spTree>
    <p:extLst>
      <p:ext uri="{BB962C8B-B14F-4D97-AF65-F5344CB8AC3E}">
        <p14:creationId xmlns:p14="http://schemas.microsoft.com/office/powerpoint/2010/main" val="242290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9B032BA-8766-44E5-AE9C-A2885A8D84AC}" type="datetimeFigureOut">
              <a:rPr lang="de-DE" smtClean="0"/>
              <a:pPr/>
              <a:t>08.10.2014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C4DF3E79-0D26-4FD1-B4AD-0C852BADD9A8}" type="slidenum">
              <a:rPr lang="de-DE" smtClean="0"/>
              <a:pPr/>
              <a:t>‹Nr.›</a:t>
            </a:fld>
            <a:endParaRPr lang="de-DE"/>
          </a:p>
        </p:txBody>
      </p:sp>
    </p:spTree>
    <p:extLst>
      <p:ext uri="{BB962C8B-B14F-4D97-AF65-F5344CB8AC3E}">
        <p14:creationId xmlns:p14="http://schemas.microsoft.com/office/powerpoint/2010/main" val="116105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4DF3E79-0D26-4FD1-B4AD-0C852BADD9A8}"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34481"/>
            <a:ext cx="7772400" cy="1226567"/>
          </a:xfrm>
        </p:spPr>
        <p:txBody>
          <a:bodyPr/>
          <a:lstStyle>
            <a:lvl1pPr>
              <a:defRPr sz="2800">
                <a:solidFill>
                  <a:srgbClr val="32323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83568" y="3933056"/>
            <a:ext cx="7776864" cy="576064"/>
          </a:xfrm>
        </p:spPr>
        <p:txBody>
          <a:bodyPr/>
          <a:lstStyle>
            <a:lvl1pPr marL="0" indent="0" algn="ctr">
              <a:buNone/>
              <a:defRPr b="1">
                <a:solidFill>
                  <a:srgbClr val="3232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grpSp>
        <p:nvGrpSpPr>
          <p:cNvPr id="14" name="Gruppieren 13"/>
          <p:cNvGrpSpPr/>
          <p:nvPr userDrawn="1"/>
        </p:nvGrpSpPr>
        <p:grpSpPr>
          <a:xfrm>
            <a:off x="6008733" y="-9520"/>
            <a:ext cx="2855858" cy="638098"/>
            <a:chOff x="3416500" y="4331195"/>
            <a:chExt cx="2811683" cy="628227"/>
          </a:xfrm>
        </p:grpSpPr>
        <p:sp>
          <p:nvSpPr>
            <p:cNvPr id="15" name="Text Box 4"/>
            <p:cNvSpPr txBox="1">
              <a:spLocks noChangeArrowheads="1"/>
            </p:cNvSpPr>
            <p:nvPr/>
          </p:nvSpPr>
          <p:spPr bwMode="auto">
            <a:xfrm>
              <a:off x="3496328" y="4561291"/>
              <a:ext cx="2731855" cy="248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950" b="0" i="0" u="none" strike="noStrike" kern="0" cap="none" spc="310" normalizeH="0" dirty="0" smtClean="0">
                  <a:ln>
                    <a:noFill/>
                  </a:ln>
                  <a:solidFill>
                    <a:srgbClr val="323232"/>
                  </a:solidFill>
                  <a:effectLst/>
                  <a:latin typeface="Arial" pitchFamily="34" charset="0"/>
                  <a:cs typeface="Arial" pitchFamily="34" charset="0"/>
                </a:rPr>
                <a:t>Unternehmensberatung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5"/>
            <p:cNvSpPr txBox="1">
              <a:spLocks noChangeArrowheads="1"/>
            </p:cNvSpPr>
            <p:nvPr/>
          </p:nvSpPr>
          <p:spPr bwMode="auto">
            <a:xfrm>
              <a:off x="3416500" y="4710842"/>
              <a:ext cx="2376265" cy="248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850" b="0" i="0" u="none" strike="noStrike" kern="0" cap="none" spc="180" normalizeH="0" dirty="0" smtClean="0">
                  <a:ln>
                    <a:noFill/>
                  </a:ln>
                  <a:solidFill>
                    <a:srgbClr val="323232"/>
                  </a:solidFill>
                  <a:effectLst/>
                  <a:latin typeface="Arial" pitchFamily="34" charset="0"/>
                  <a:cs typeface="Arial" pitchFamily="34" charset="0"/>
                </a:rPr>
                <a:t>Dr. Ulrich Kampffmeyer GmbH</a:t>
              </a:r>
              <a:endParaRPr kumimoji="0" lang="de-DE" sz="850" b="0" i="0" u="none" strike="noStrike" kern="0" cap="none" spc="180" normalizeH="0" dirty="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3490292" y="4331195"/>
              <a:ext cx="24837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de-DE" sz="1600" kern="0" spc="60" dirty="0">
                  <a:solidFill>
                    <a:srgbClr val="323232"/>
                  </a:solidFill>
                  <a:latin typeface="Arial" pitchFamily="34" charset="0"/>
                  <a:cs typeface="Arial" pitchFamily="34" charset="0"/>
                </a:rPr>
                <a:t>PROJECT CONSULT</a:t>
              </a:r>
            </a:p>
          </p:txBody>
        </p:sp>
      </p:grpSp>
      <p:sp>
        <p:nvSpPr>
          <p:cNvPr id="20" name="Rechteck 19"/>
          <p:cNvSpPr/>
          <p:nvPr userDrawn="1"/>
        </p:nvSpPr>
        <p:spPr>
          <a:xfrm>
            <a:off x="-1588" y="6453335"/>
            <a:ext cx="9144000" cy="403473"/>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a:p>
        </p:txBody>
      </p:sp>
      <p:sp>
        <p:nvSpPr>
          <p:cNvPr id="21" name="Textfeld 20"/>
          <p:cNvSpPr txBox="1"/>
          <p:nvPr userDrawn="1"/>
        </p:nvSpPr>
        <p:spPr>
          <a:xfrm>
            <a:off x="116130" y="6453336"/>
            <a:ext cx="2736304" cy="404664"/>
          </a:xfrm>
          <a:prstGeom prst="rect">
            <a:avLst/>
          </a:prstGeom>
          <a:noFill/>
        </p:spPr>
        <p:txBody>
          <a:bodyPr wrap="square" rtlCol="0" anchor="ctr" anchorCtr="0">
            <a:noAutofit/>
          </a:bodyPr>
          <a:lstStyle/>
          <a:p>
            <a:r>
              <a:rPr lang="de-DE" sz="700" dirty="0" smtClean="0">
                <a:solidFill>
                  <a:srgbClr val="323232"/>
                </a:solidFill>
                <a:latin typeface="Arial" pitchFamily="34" charset="0"/>
                <a:cs typeface="Arial" pitchFamily="34" charset="0"/>
              </a:rPr>
              <a:t>PROJECT  CONSULT </a:t>
            </a:r>
          </a:p>
          <a:p>
            <a:r>
              <a:rPr lang="de-DE" sz="700" dirty="0" smtClean="0">
                <a:solidFill>
                  <a:srgbClr val="323232"/>
                </a:solidFill>
                <a:latin typeface="Arial" pitchFamily="34" charset="0"/>
                <a:cs typeface="Arial" pitchFamily="34" charset="0"/>
              </a:rPr>
              <a:t>Unternehmensberatung Dr. Ulrich Kampffmeyer  GmbH</a:t>
            </a:r>
            <a:endParaRPr lang="de-DE" sz="700" dirty="0">
              <a:solidFill>
                <a:srgbClr val="323232"/>
              </a:solidFill>
              <a:latin typeface="Arial" pitchFamily="34" charset="0"/>
              <a:cs typeface="Arial" pitchFamily="34" charset="0"/>
            </a:endParaRPr>
          </a:p>
        </p:txBody>
      </p:sp>
      <p:sp>
        <p:nvSpPr>
          <p:cNvPr id="22" name="Rechteck 21"/>
          <p:cNvSpPr/>
          <p:nvPr userDrawn="1"/>
        </p:nvSpPr>
        <p:spPr>
          <a:xfrm>
            <a:off x="5724128" y="6453336"/>
            <a:ext cx="1512168" cy="404664"/>
          </a:xfrm>
          <a:prstGeom prst="rect">
            <a:avLst/>
          </a:prstGeom>
        </p:spPr>
        <p:txBody>
          <a:bodyPr wrap="square" anchor="ctr" anchorCtr="0">
            <a:noAutofit/>
          </a:bodyPr>
          <a:lstStyle/>
          <a:p>
            <a:r>
              <a:rPr lang="de-DE" sz="700" dirty="0">
                <a:solidFill>
                  <a:srgbClr val="323232"/>
                </a:solidFill>
                <a:latin typeface="Arial" pitchFamily="34" charset="0"/>
                <a:cs typeface="Arial" pitchFamily="34" charset="0"/>
              </a:rPr>
              <a:t>www.PROJECT-CONSULT.com</a:t>
            </a:r>
          </a:p>
          <a:p>
            <a:r>
              <a:rPr lang="de-DE" sz="700" dirty="0">
                <a:solidFill>
                  <a:srgbClr val="323232"/>
                </a:solidFill>
                <a:latin typeface="Arial" pitchFamily="34" charset="0"/>
                <a:cs typeface="Arial" pitchFamily="34" charset="0"/>
              </a:rPr>
              <a:t>© PROJECT </a:t>
            </a:r>
            <a:r>
              <a:rPr lang="de-DE" sz="700">
                <a:solidFill>
                  <a:srgbClr val="323232"/>
                </a:solidFill>
                <a:latin typeface="Arial" pitchFamily="34" charset="0"/>
                <a:cs typeface="Arial" pitchFamily="34" charset="0"/>
              </a:rPr>
              <a:t>CONSULT </a:t>
            </a:r>
            <a:r>
              <a:rPr lang="de-DE" sz="700" smtClean="0">
                <a:solidFill>
                  <a:srgbClr val="323232"/>
                </a:solidFill>
                <a:latin typeface="Arial" pitchFamily="34" charset="0"/>
                <a:cs typeface="Arial" pitchFamily="34" charset="0"/>
              </a:rPr>
              <a:t>2014</a:t>
            </a:r>
            <a:endParaRPr lang="de-DE" sz="700" dirty="0">
              <a:solidFill>
                <a:srgbClr val="323232"/>
              </a:solidFill>
              <a:latin typeface="Arial" pitchFamily="34" charset="0"/>
              <a:cs typeface="Arial" pitchFamily="34" charset="0"/>
            </a:endParaRPr>
          </a:p>
        </p:txBody>
      </p:sp>
      <p:sp>
        <p:nvSpPr>
          <p:cNvPr id="23" name="Rechteck 22"/>
          <p:cNvSpPr/>
          <p:nvPr userDrawn="1"/>
        </p:nvSpPr>
        <p:spPr>
          <a:xfrm>
            <a:off x="3294112" y="6453336"/>
            <a:ext cx="1349896" cy="404664"/>
          </a:xfrm>
          <a:prstGeom prst="rect">
            <a:avLst/>
          </a:prstGeom>
        </p:spPr>
        <p:txBody>
          <a:bodyPr wrap="square" anchor="ctr" anchorCtr="0">
            <a:noAutofit/>
          </a:bodyPr>
          <a:lstStyle/>
          <a:p>
            <a:r>
              <a:rPr lang="de-DE" sz="700" dirty="0" err="1" smtClean="0">
                <a:solidFill>
                  <a:srgbClr val="323232"/>
                </a:solidFill>
                <a:latin typeface="Arial" pitchFamily="34" charset="0"/>
                <a:cs typeface="Arial" pitchFamily="34" charset="0"/>
              </a:rPr>
              <a:t>Isestraße</a:t>
            </a:r>
            <a:r>
              <a:rPr lang="de-DE" sz="700" dirty="0" smtClean="0">
                <a:solidFill>
                  <a:srgbClr val="323232"/>
                </a:solidFill>
                <a:latin typeface="Arial" pitchFamily="34" charset="0"/>
                <a:cs typeface="Arial" pitchFamily="34" charset="0"/>
              </a:rPr>
              <a:t> 63</a:t>
            </a:r>
            <a:endParaRPr lang="de-DE" sz="700" dirty="0">
              <a:solidFill>
                <a:srgbClr val="323232"/>
              </a:solidFill>
              <a:latin typeface="Arial" pitchFamily="34" charset="0"/>
              <a:cs typeface="Arial" pitchFamily="34" charset="0"/>
            </a:endParaRPr>
          </a:p>
          <a:p>
            <a:r>
              <a:rPr lang="de-DE" sz="700" dirty="0" smtClean="0">
                <a:solidFill>
                  <a:srgbClr val="323232"/>
                </a:solidFill>
                <a:latin typeface="Arial" pitchFamily="34" charset="0"/>
                <a:cs typeface="Arial" pitchFamily="34" charset="0"/>
              </a:rPr>
              <a:t>20149 </a:t>
            </a:r>
            <a:r>
              <a:rPr lang="de-DE" sz="700" dirty="0">
                <a:solidFill>
                  <a:srgbClr val="323232"/>
                </a:solidFill>
                <a:latin typeface="Arial" pitchFamily="34" charset="0"/>
                <a:cs typeface="Arial" pitchFamily="34" charset="0"/>
              </a:rPr>
              <a:t>Hamburg</a:t>
            </a:r>
          </a:p>
        </p:txBody>
      </p:sp>
      <p:sp>
        <p:nvSpPr>
          <p:cNvPr id="28" name="Textplatzhalter 27"/>
          <p:cNvSpPr>
            <a:spLocks noGrp="1"/>
          </p:cNvSpPr>
          <p:nvPr>
            <p:ph type="body" sz="quarter" idx="10"/>
          </p:nvPr>
        </p:nvSpPr>
        <p:spPr>
          <a:xfrm>
            <a:off x="683568" y="4509120"/>
            <a:ext cx="7776864" cy="576064"/>
          </a:xfrm>
        </p:spPr>
        <p:txBody>
          <a:bodyPr>
            <a:normAutofit/>
          </a:bodyPr>
          <a:lstStyle>
            <a:lvl1pPr algn="ctr">
              <a:buNone/>
              <a:defRPr sz="2000" b="1" baseline="0">
                <a:solidFill>
                  <a:srgbClr val="323232"/>
                </a:solidFill>
              </a:defRPr>
            </a:lvl1pPr>
          </a:lstStyle>
          <a:p>
            <a:pPr lvl="0"/>
            <a:r>
              <a:rPr lang="de-DE" smtClean="0"/>
              <a:t>Textmasterformate durch Klicken bearbeiten</a:t>
            </a:r>
          </a:p>
        </p:txBody>
      </p:sp>
      <p:sp>
        <p:nvSpPr>
          <p:cNvPr id="30" name="Textfeld 29"/>
          <p:cNvSpPr txBox="1"/>
          <p:nvPr userDrawn="1"/>
        </p:nvSpPr>
        <p:spPr>
          <a:xfrm>
            <a:off x="8748464" y="6453336"/>
            <a:ext cx="395536" cy="404664"/>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dirty="0">
              <a:solidFill>
                <a:srgbClr val="323232"/>
              </a:solidFill>
              <a:latin typeface="Arial" pitchFamily="34" charset="0"/>
              <a:cs typeface="Arial" pitchFamily="34" charset="0"/>
            </a:endParaRPr>
          </a:p>
        </p:txBody>
      </p:sp>
      <p:sp>
        <p:nvSpPr>
          <p:cNvPr id="19" name="Textplatzhalter 18"/>
          <p:cNvSpPr>
            <a:spLocks noGrp="1"/>
          </p:cNvSpPr>
          <p:nvPr>
            <p:ph type="body" sz="quarter" idx="11"/>
          </p:nvPr>
        </p:nvSpPr>
        <p:spPr>
          <a:xfrm>
            <a:off x="683568" y="2132509"/>
            <a:ext cx="7776864" cy="576411"/>
          </a:xfrm>
        </p:spPr>
        <p:txBody>
          <a:bodyPr/>
          <a:lstStyle>
            <a:lvl1pPr algn="ctr">
              <a:buNone/>
              <a:defRPr b="1">
                <a:solidFill>
                  <a:srgbClr val="323232"/>
                </a:solidFill>
              </a:defRPr>
            </a:lvl1pPr>
          </a:lstStyle>
          <a:p>
            <a:pPr lvl="0"/>
            <a:r>
              <a:rPr lang="de-DE" smtClean="0"/>
              <a:t>Textmasterformate durch Klicken bearbeiten</a:t>
            </a: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hteck 6"/>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5"/>
          <p:cNvSpPr txBox="1">
            <a:spLocks/>
          </p:cNvSpPr>
          <p:nvPr userDrawn="1"/>
        </p:nvSpPr>
        <p:spPr>
          <a:xfrm>
            <a:off x="8748464" y="6669360"/>
            <a:ext cx="395536" cy="188640"/>
          </a:xfrm>
          <a:prstGeom prst="rect">
            <a:avLst/>
          </a:prstGeom>
        </p:spPr>
        <p:txBody>
          <a:bodyPr/>
          <a:lstStyle>
            <a:lvl1pPr>
              <a:defRPr lang="de-DE" sz="700" kern="120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2FE8FB-1BAF-4BF4-A577-ACC5BB4298DC}" type="slidenum">
              <a:rPr kumimoji="0" lang="de-DE" sz="700" b="0" i="0" u="none" strike="noStrike" kern="1200" cap="none" spc="0" normalizeH="0" baseline="0" noProof="0" smtClean="0">
                <a:ln>
                  <a:noFill/>
                </a:ln>
                <a:solidFill>
                  <a:srgbClr val="323232"/>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7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p:txBody>
      </p:sp>
      <p:sp>
        <p:nvSpPr>
          <p:cNvPr id="13" name="Textfeld 12"/>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4" name="Textfeld 13"/>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hteck 6"/>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5"/>
          <p:cNvSpPr txBox="1">
            <a:spLocks/>
          </p:cNvSpPr>
          <p:nvPr userDrawn="1"/>
        </p:nvSpPr>
        <p:spPr>
          <a:xfrm>
            <a:off x="8748464" y="6669360"/>
            <a:ext cx="395536" cy="188640"/>
          </a:xfrm>
          <a:prstGeom prst="rect">
            <a:avLst/>
          </a:prstGeom>
        </p:spPr>
        <p:txBody>
          <a:bodyPr/>
          <a:lstStyle>
            <a:lvl1pPr>
              <a:defRPr lang="de-DE" sz="700" kern="120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B4C623-DD7C-49F4-8DA2-057A3CF8E040}" type="slidenum">
              <a:rPr kumimoji="0" lang="de-DE" sz="700" b="0" i="0" u="none" strike="noStrike" kern="1200" cap="none" spc="0" normalizeH="0" baseline="0" noProof="0" smtClean="0">
                <a:ln>
                  <a:noFill/>
                </a:ln>
                <a:solidFill>
                  <a:srgbClr val="323232"/>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7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p:txBody>
      </p:sp>
      <p:sp>
        <p:nvSpPr>
          <p:cNvPr id="12" name="Textfeld 11"/>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4" name="Textfeld 13"/>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794519"/>
          </a:xfrm>
        </p:spPr>
        <p:txBody>
          <a:bodyPr/>
          <a:lstStyle>
            <a:lvl1pPr>
              <a:defRPr sz="2800">
                <a:solidFill>
                  <a:srgbClr val="323232"/>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31640" y="3140968"/>
            <a:ext cx="6400800" cy="864096"/>
          </a:xfrm>
        </p:spPr>
        <p:txBody>
          <a:bodyPr/>
          <a:lstStyle>
            <a:lvl1pPr marL="0" indent="0" algn="ctr">
              <a:buNone/>
              <a:defRPr b="1">
                <a:solidFill>
                  <a:srgbClr val="3232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grpSp>
        <p:nvGrpSpPr>
          <p:cNvPr id="4" name="Gruppieren 13"/>
          <p:cNvGrpSpPr/>
          <p:nvPr userDrawn="1"/>
        </p:nvGrpSpPr>
        <p:grpSpPr>
          <a:xfrm>
            <a:off x="6008733" y="-9520"/>
            <a:ext cx="2855858" cy="638098"/>
            <a:chOff x="3416500" y="4331195"/>
            <a:chExt cx="2811683" cy="628227"/>
          </a:xfrm>
        </p:grpSpPr>
        <p:sp>
          <p:nvSpPr>
            <p:cNvPr id="15" name="Text Box 4"/>
            <p:cNvSpPr txBox="1">
              <a:spLocks noChangeArrowheads="1"/>
            </p:cNvSpPr>
            <p:nvPr/>
          </p:nvSpPr>
          <p:spPr bwMode="auto">
            <a:xfrm>
              <a:off x="3496328" y="4561291"/>
              <a:ext cx="2731855" cy="248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950" b="0" i="0" u="none" strike="noStrike" kern="0" cap="none" spc="310" normalizeH="0" dirty="0" smtClean="0">
                  <a:ln>
                    <a:noFill/>
                  </a:ln>
                  <a:solidFill>
                    <a:srgbClr val="323232"/>
                  </a:solidFill>
                  <a:effectLst/>
                  <a:latin typeface="Arial" pitchFamily="34" charset="0"/>
                  <a:cs typeface="Arial" pitchFamily="34" charset="0"/>
                </a:rPr>
                <a:t>Unternehmensberatung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5"/>
            <p:cNvSpPr txBox="1">
              <a:spLocks noChangeArrowheads="1"/>
            </p:cNvSpPr>
            <p:nvPr/>
          </p:nvSpPr>
          <p:spPr bwMode="auto">
            <a:xfrm>
              <a:off x="3416500" y="4710842"/>
              <a:ext cx="2376265" cy="248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850" b="0" i="0" u="none" strike="noStrike" kern="0" cap="none" spc="180" normalizeH="0" dirty="0" smtClean="0">
                  <a:ln>
                    <a:noFill/>
                  </a:ln>
                  <a:solidFill>
                    <a:srgbClr val="323232"/>
                  </a:solidFill>
                  <a:effectLst/>
                  <a:latin typeface="Arial" pitchFamily="34" charset="0"/>
                  <a:cs typeface="Arial" pitchFamily="34" charset="0"/>
                </a:rPr>
                <a:t>Dr. Ulrich Kampffmeyer GmbH</a:t>
              </a:r>
              <a:endParaRPr kumimoji="0" lang="de-DE" sz="850" b="0" i="0" u="none" strike="noStrike" kern="0" cap="none" spc="180" normalizeH="0" dirty="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3490292" y="4331195"/>
              <a:ext cx="24837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de-DE" sz="1600" kern="0" spc="60" dirty="0">
                  <a:solidFill>
                    <a:srgbClr val="323232"/>
                  </a:solidFill>
                  <a:latin typeface="Arial" pitchFamily="34" charset="0"/>
                  <a:cs typeface="Arial" pitchFamily="34" charset="0"/>
                </a:rPr>
                <a:t>PROJECT CONSULT</a:t>
              </a:r>
            </a:p>
          </p:txBody>
        </p:sp>
      </p:grpSp>
      <p:sp>
        <p:nvSpPr>
          <p:cNvPr id="20" name="Rechteck 19"/>
          <p:cNvSpPr/>
          <p:nvPr userDrawn="1"/>
        </p:nvSpPr>
        <p:spPr>
          <a:xfrm>
            <a:off x="-1588" y="6453335"/>
            <a:ext cx="9144000" cy="403473"/>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a:p>
        </p:txBody>
      </p:sp>
      <p:sp>
        <p:nvSpPr>
          <p:cNvPr id="21" name="Textfeld 20"/>
          <p:cNvSpPr txBox="1"/>
          <p:nvPr userDrawn="1"/>
        </p:nvSpPr>
        <p:spPr>
          <a:xfrm>
            <a:off x="116130" y="6453336"/>
            <a:ext cx="2736304" cy="404664"/>
          </a:xfrm>
          <a:prstGeom prst="rect">
            <a:avLst/>
          </a:prstGeom>
          <a:noFill/>
        </p:spPr>
        <p:txBody>
          <a:bodyPr wrap="square" rtlCol="0" anchor="ctr" anchorCtr="0">
            <a:noAutofit/>
          </a:bodyPr>
          <a:lstStyle/>
          <a:p>
            <a:r>
              <a:rPr lang="de-DE" sz="700" dirty="0" smtClean="0">
                <a:solidFill>
                  <a:srgbClr val="323232"/>
                </a:solidFill>
                <a:latin typeface="Arial" pitchFamily="34" charset="0"/>
                <a:cs typeface="Arial" pitchFamily="34" charset="0"/>
              </a:rPr>
              <a:t>PROJECT  CONSULT </a:t>
            </a:r>
          </a:p>
          <a:p>
            <a:r>
              <a:rPr lang="de-DE" sz="700" dirty="0" smtClean="0">
                <a:solidFill>
                  <a:srgbClr val="323232"/>
                </a:solidFill>
                <a:latin typeface="Arial" pitchFamily="34" charset="0"/>
                <a:cs typeface="Arial" pitchFamily="34" charset="0"/>
              </a:rPr>
              <a:t>Unternehmensberatung Dr. Ulrich Kampffmeyer  GmbH</a:t>
            </a:r>
            <a:endParaRPr lang="de-DE" sz="700" dirty="0">
              <a:solidFill>
                <a:srgbClr val="323232"/>
              </a:solidFill>
              <a:latin typeface="Arial" pitchFamily="34" charset="0"/>
              <a:cs typeface="Arial" pitchFamily="34" charset="0"/>
            </a:endParaRPr>
          </a:p>
        </p:txBody>
      </p:sp>
      <p:sp>
        <p:nvSpPr>
          <p:cNvPr id="22" name="Rechteck 21"/>
          <p:cNvSpPr/>
          <p:nvPr userDrawn="1"/>
        </p:nvSpPr>
        <p:spPr>
          <a:xfrm>
            <a:off x="5724128" y="6453336"/>
            <a:ext cx="1512168" cy="404664"/>
          </a:xfrm>
          <a:prstGeom prst="rect">
            <a:avLst/>
          </a:prstGeom>
        </p:spPr>
        <p:txBody>
          <a:bodyPr wrap="square" anchor="ctr" anchorCtr="0">
            <a:noAutofit/>
          </a:bodyPr>
          <a:lstStyle/>
          <a:p>
            <a:r>
              <a:rPr lang="de-DE" sz="700" dirty="0">
                <a:solidFill>
                  <a:srgbClr val="323232"/>
                </a:solidFill>
                <a:latin typeface="Arial" pitchFamily="34" charset="0"/>
                <a:cs typeface="Arial" pitchFamily="34" charset="0"/>
              </a:rPr>
              <a:t>www.PROJECT-CONSULT.com</a:t>
            </a:r>
          </a:p>
          <a:p>
            <a:r>
              <a:rPr lang="de-DE" sz="700" dirty="0">
                <a:solidFill>
                  <a:srgbClr val="323232"/>
                </a:solidFill>
                <a:latin typeface="Arial" pitchFamily="34" charset="0"/>
                <a:cs typeface="Arial" pitchFamily="34" charset="0"/>
              </a:rPr>
              <a:t>© PROJECT </a:t>
            </a:r>
            <a:r>
              <a:rPr lang="de-DE" sz="700">
                <a:solidFill>
                  <a:srgbClr val="323232"/>
                </a:solidFill>
                <a:latin typeface="Arial" pitchFamily="34" charset="0"/>
                <a:cs typeface="Arial" pitchFamily="34" charset="0"/>
              </a:rPr>
              <a:t>CONSULT </a:t>
            </a:r>
            <a:r>
              <a:rPr lang="de-DE" sz="700" smtClean="0">
                <a:solidFill>
                  <a:srgbClr val="323232"/>
                </a:solidFill>
                <a:latin typeface="Arial" pitchFamily="34" charset="0"/>
                <a:cs typeface="Arial" pitchFamily="34" charset="0"/>
              </a:rPr>
              <a:t>2014</a:t>
            </a:r>
            <a:endParaRPr lang="de-DE" sz="700" dirty="0">
              <a:solidFill>
                <a:srgbClr val="323232"/>
              </a:solidFill>
              <a:latin typeface="Arial" pitchFamily="34" charset="0"/>
              <a:cs typeface="Arial" pitchFamily="34" charset="0"/>
            </a:endParaRPr>
          </a:p>
        </p:txBody>
      </p:sp>
      <p:sp>
        <p:nvSpPr>
          <p:cNvPr id="23" name="Rechteck 22"/>
          <p:cNvSpPr/>
          <p:nvPr userDrawn="1"/>
        </p:nvSpPr>
        <p:spPr>
          <a:xfrm>
            <a:off x="3294112" y="6453336"/>
            <a:ext cx="1349896" cy="404664"/>
          </a:xfrm>
          <a:prstGeom prst="rect">
            <a:avLst/>
          </a:prstGeom>
        </p:spPr>
        <p:txBody>
          <a:bodyPr wrap="square" anchor="ctr" anchorCtr="0">
            <a:noAutofit/>
          </a:bodyPr>
          <a:lstStyle/>
          <a:p>
            <a:r>
              <a:rPr lang="de-DE" sz="700" dirty="0" err="1" smtClean="0">
                <a:solidFill>
                  <a:srgbClr val="323232"/>
                </a:solidFill>
                <a:latin typeface="Arial" pitchFamily="34" charset="0"/>
                <a:cs typeface="Arial" pitchFamily="34" charset="0"/>
              </a:rPr>
              <a:t>Isestraße</a:t>
            </a:r>
            <a:r>
              <a:rPr lang="de-DE" sz="700" dirty="0" smtClean="0">
                <a:solidFill>
                  <a:srgbClr val="323232"/>
                </a:solidFill>
                <a:latin typeface="Arial" pitchFamily="34" charset="0"/>
                <a:cs typeface="Arial" pitchFamily="34" charset="0"/>
              </a:rPr>
              <a:t> 63</a:t>
            </a:r>
            <a:endParaRPr lang="de-DE" sz="700" dirty="0">
              <a:solidFill>
                <a:srgbClr val="323232"/>
              </a:solidFill>
              <a:latin typeface="Arial" pitchFamily="34" charset="0"/>
              <a:cs typeface="Arial" pitchFamily="34" charset="0"/>
            </a:endParaRPr>
          </a:p>
          <a:p>
            <a:r>
              <a:rPr lang="de-DE" sz="700" dirty="0" smtClean="0">
                <a:solidFill>
                  <a:srgbClr val="323232"/>
                </a:solidFill>
                <a:latin typeface="Arial" pitchFamily="34" charset="0"/>
                <a:cs typeface="Arial" pitchFamily="34" charset="0"/>
              </a:rPr>
              <a:t>20149 </a:t>
            </a:r>
            <a:r>
              <a:rPr lang="de-DE" sz="700" dirty="0">
                <a:solidFill>
                  <a:srgbClr val="323232"/>
                </a:solidFill>
                <a:latin typeface="Arial" pitchFamily="34" charset="0"/>
                <a:cs typeface="Arial" pitchFamily="34" charset="0"/>
              </a:rPr>
              <a:t>Hamburg</a:t>
            </a:r>
          </a:p>
        </p:txBody>
      </p:sp>
      <p:sp>
        <p:nvSpPr>
          <p:cNvPr id="28" name="Textplatzhalter 27"/>
          <p:cNvSpPr>
            <a:spLocks noGrp="1"/>
          </p:cNvSpPr>
          <p:nvPr>
            <p:ph type="body" sz="quarter" idx="10"/>
          </p:nvPr>
        </p:nvSpPr>
        <p:spPr>
          <a:xfrm>
            <a:off x="1331640" y="4077072"/>
            <a:ext cx="6408712" cy="720080"/>
          </a:xfrm>
        </p:spPr>
        <p:txBody>
          <a:bodyPr>
            <a:normAutofit/>
          </a:bodyPr>
          <a:lstStyle>
            <a:lvl1pPr algn="ctr">
              <a:buNone/>
              <a:defRPr sz="2000" b="1" baseline="0">
                <a:solidFill>
                  <a:srgbClr val="323232"/>
                </a:solidFill>
              </a:defRPr>
            </a:lvl1pPr>
          </a:lstStyle>
          <a:p>
            <a:pPr lvl="0"/>
            <a:r>
              <a:rPr lang="de-DE" smtClean="0"/>
              <a:t>Textmasterformate durch Klicken bearbeiten</a:t>
            </a:r>
          </a:p>
        </p:txBody>
      </p:sp>
      <p:sp>
        <p:nvSpPr>
          <p:cNvPr id="30" name="Textfeld 29"/>
          <p:cNvSpPr txBox="1"/>
          <p:nvPr userDrawn="1"/>
        </p:nvSpPr>
        <p:spPr>
          <a:xfrm>
            <a:off x="8748464" y="6453336"/>
            <a:ext cx="395536" cy="404664"/>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platzhalter 1"/>
          <p:cNvSpPr>
            <a:spLocks noGrp="1"/>
          </p:cNvSpPr>
          <p:nvPr>
            <p:ph type="title"/>
          </p:nvPr>
        </p:nvSpPr>
        <p:spPr>
          <a:xfrm>
            <a:off x="0" y="6524"/>
            <a:ext cx="9144000" cy="614164"/>
          </a:xfrm>
          <a:prstGeom prst="rect">
            <a:avLst/>
          </a:prstGeom>
        </p:spPr>
        <p:txBody>
          <a:bodyPr vert="horz" lIns="91440" tIns="45720" rIns="91440" bIns="45720" rtlCol="0" anchor="ctr">
            <a:noAutofit/>
          </a:bodyPr>
          <a:lstStyle>
            <a:lvl1pPr algn="ctr">
              <a:defRPr sz="2400" b="1">
                <a:solidFill>
                  <a:srgbClr val="323232"/>
                </a:solidFill>
                <a:latin typeface="Arial" pitchFamily="34" charset="0"/>
                <a:cs typeface="Arial" pitchFamily="34" charset="0"/>
              </a:defRPr>
            </a:lvl1pPr>
          </a:lstStyle>
          <a:p>
            <a:r>
              <a:rPr lang="de-DE" smtClean="0"/>
              <a:t>Titelmasterformat durch Klicken bearbeiten</a:t>
            </a:r>
            <a:endParaRPr lang="de-DE" dirty="0"/>
          </a:p>
        </p:txBody>
      </p:sp>
      <p:sp>
        <p:nvSpPr>
          <p:cNvPr id="13" name="Rechteck 12"/>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6" name="Textfeld 15"/>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
        <p:nvSpPr>
          <p:cNvPr id="22" name="Textplatzhalter 21"/>
          <p:cNvSpPr>
            <a:spLocks noGrp="1"/>
          </p:cNvSpPr>
          <p:nvPr>
            <p:ph type="body" sz="quarter" idx="13"/>
          </p:nvPr>
        </p:nvSpPr>
        <p:spPr>
          <a:xfrm>
            <a:off x="827088" y="1124744"/>
            <a:ext cx="7561262" cy="5184576"/>
          </a:xfrm>
        </p:spPr>
        <p:txBody>
          <a:bodyPr anchor="t" anchorCtr="0"/>
          <a:lstStyle>
            <a:lvl1pPr>
              <a:defRPr>
                <a:solidFill>
                  <a:srgbClr val="323232"/>
                </a:solidFill>
              </a:defRPr>
            </a:lvl1pPr>
            <a:lvl2pPr>
              <a:defRPr>
                <a:solidFill>
                  <a:srgbClr val="323232"/>
                </a:solidFill>
              </a:defRPr>
            </a:lvl2pPr>
            <a:lvl3pPr>
              <a:defRPr>
                <a:solidFill>
                  <a:srgbClr val="323232"/>
                </a:solidFill>
              </a:defRPr>
            </a:lvl3pPr>
            <a:lvl4pPr>
              <a:defRPr>
                <a:solidFill>
                  <a:srgbClr val="323232"/>
                </a:solidFill>
              </a:defRPr>
            </a:lvl4pPr>
            <a:lvl5pPr>
              <a:defRPr>
                <a:solidFill>
                  <a:srgbClr val="323232"/>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3" name="Textfeld 22"/>
          <p:cNvSpPr txBox="1"/>
          <p:nvPr userDrawn="1"/>
        </p:nvSpPr>
        <p:spPr>
          <a:xfrm>
            <a:off x="8748464" y="6669360"/>
            <a:ext cx="395536" cy="188640"/>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827584" y="2924944"/>
            <a:ext cx="7700392" cy="1362075"/>
          </a:xfrm>
        </p:spPr>
        <p:txBody>
          <a:bodyPr anchor="t">
            <a:normAutofit/>
          </a:bodyPr>
          <a:lstStyle>
            <a:lvl1pPr algn="l">
              <a:defRPr sz="4000" b="1" cap="small" baseline="0">
                <a:latin typeface="Arial" pitchFamily="34" charset="0"/>
                <a:cs typeface="Arial" pitchFamily="34" charset="0"/>
              </a:defRPr>
            </a:lvl1pPr>
          </a:lstStyle>
          <a:p>
            <a:r>
              <a:rPr lang="de-DE" smtClean="0"/>
              <a:t>Titelmasterformat durch Klicken bearbeiten</a:t>
            </a:r>
            <a:endParaRPr lang="de-DE" dirty="0"/>
          </a:p>
        </p:txBody>
      </p:sp>
      <p:sp>
        <p:nvSpPr>
          <p:cNvPr id="14" name="Rechteck 13"/>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userDrawn="1"/>
        </p:nvSpPr>
        <p:spPr>
          <a:xfrm>
            <a:off x="8748464" y="6669360"/>
            <a:ext cx="395536" cy="188640"/>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sz="700" dirty="0">
              <a:solidFill>
                <a:srgbClr val="323232"/>
              </a:solidFill>
              <a:latin typeface="Arial" pitchFamily="34" charset="0"/>
              <a:cs typeface="Arial" pitchFamily="34" charset="0"/>
            </a:endParaRPr>
          </a:p>
        </p:txBody>
      </p:sp>
      <p:sp>
        <p:nvSpPr>
          <p:cNvPr id="8" name="Textfeld 7"/>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2" name="Textfeld 11"/>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3" name="Textfeld 12"/>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txBox="1">
            <a:spLocks/>
          </p:cNvSpPr>
          <p:nvPr userDrawn="1"/>
        </p:nvSpPr>
        <p:spPr>
          <a:xfrm>
            <a:off x="0" y="6524"/>
            <a:ext cx="9144000" cy="614164"/>
          </a:xfrm>
          <a:prstGeom prst="rect">
            <a:avLst/>
          </a:prstGeom>
        </p:spPr>
        <p:txBody>
          <a:bodyPr vert="horz" lIns="91440" tIns="45720" rIns="91440" bIns="45720" rtlCol="0" anchor="ctr">
            <a:noAutofit/>
          </a:bodyPr>
          <a:lstStyle>
            <a:lvl1pPr algn="ctr">
              <a:defRPr sz="2400" b="1">
                <a:solidFill>
                  <a:srgbClr val="323232"/>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rgbClr val="323232"/>
                </a:solidFill>
                <a:effectLst/>
                <a:uLnTx/>
                <a:uFillTx/>
                <a:latin typeface="Arial" pitchFamily="34" charset="0"/>
                <a:ea typeface="+mj-ea"/>
                <a:cs typeface="Arial" pitchFamily="34" charset="0"/>
              </a:rPr>
              <a:t>Titelmasterformat durch Klicken bearbeiten</a:t>
            </a:r>
            <a:endParaRPr kumimoji="0" lang="de-DE" sz="2400" b="1" i="0" u="none" strike="noStrike" kern="1200" cap="none" spc="0" normalizeH="0" baseline="0" noProof="0" dirty="0">
              <a:ln>
                <a:noFill/>
              </a:ln>
              <a:solidFill>
                <a:srgbClr val="323232"/>
              </a:solidFill>
              <a:effectLst/>
              <a:uLnTx/>
              <a:uFillTx/>
              <a:latin typeface="Arial" pitchFamily="34" charset="0"/>
              <a:ea typeface="+mj-ea"/>
              <a:cs typeface="Arial" pitchFamily="34" charset="0"/>
            </a:endParaRPr>
          </a:p>
        </p:txBody>
      </p:sp>
      <p:sp>
        <p:nvSpPr>
          <p:cNvPr id="16" name="Rechteck 15"/>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userDrawn="1"/>
        </p:nvSpPr>
        <p:spPr>
          <a:xfrm>
            <a:off x="8748464" y="6669360"/>
            <a:ext cx="395536" cy="188640"/>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sz="700" dirty="0">
              <a:solidFill>
                <a:srgbClr val="323232"/>
              </a:solidFill>
              <a:latin typeface="Arial" pitchFamily="34" charset="0"/>
              <a:cs typeface="Arial" pitchFamily="34" charset="0"/>
            </a:endParaRPr>
          </a:p>
        </p:txBody>
      </p:sp>
      <p:sp>
        <p:nvSpPr>
          <p:cNvPr id="10" name="Textfeld 9"/>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4" name="Textfeld 13"/>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0" y="-8334"/>
            <a:ext cx="9144000" cy="629022"/>
          </a:xfrm>
        </p:spPr>
        <p:txBody>
          <a:bodyPr>
            <a:noAutofit/>
          </a:bodyPr>
          <a:lstStyle>
            <a:lvl1pPr>
              <a:defRPr sz="2400" b="1">
                <a:latin typeface="Arial" pitchFamily="34" charset="0"/>
                <a:cs typeface="Arial"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7" name="Rechteck 16"/>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userDrawn="1"/>
        </p:nvSpPr>
        <p:spPr>
          <a:xfrm>
            <a:off x="8748464" y="6669360"/>
            <a:ext cx="395536" cy="188640"/>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sz="700" dirty="0">
              <a:solidFill>
                <a:srgbClr val="323232"/>
              </a:solidFill>
              <a:latin typeface="Arial" pitchFamily="34" charset="0"/>
              <a:cs typeface="Arial" pitchFamily="34" charset="0"/>
            </a:endParaRPr>
          </a:p>
        </p:txBody>
      </p:sp>
      <p:sp>
        <p:nvSpPr>
          <p:cNvPr id="12" name="Textfeld 11"/>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6" name="Textfeld 15"/>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8" name="Textfeld 17"/>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20688"/>
          </a:xfrm>
        </p:spPr>
        <p:txBody>
          <a:bodyPr>
            <a:noAutofit/>
          </a:bodyPr>
          <a:lstStyle>
            <a:lvl1pPr>
              <a:defRPr sz="2400" b="1">
                <a:latin typeface="Arial" pitchFamily="34" charset="0"/>
                <a:cs typeface="Arial" pitchFamily="34" charset="0"/>
              </a:defRPr>
            </a:lvl1pPr>
          </a:lstStyle>
          <a:p>
            <a:r>
              <a:rPr lang="de-DE" smtClean="0"/>
              <a:t>Titelmasterformat durch Klicken bearbeiten</a:t>
            </a:r>
            <a:endParaRPr lang="de-DE" dirty="0"/>
          </a:p>
        </p:txBody>
      </p:sp>
      <p:sp>
        <p:nvSpPr>
          <p:cNvPr id="13" name="Rechteck 12"/>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userDrawn="1"/>
        </p:nvSpPr>
        <p:spPr>
          <a:xfrm>
            <a:off x="8748464" y="6669360"/>
            <a:ext cx="395536" cy="188640"/>
          </a:xfrm>
          <a:prstGeom prst="rect">
            <a:avLst/>
          </a:prstGeom>
          <a:noFill/>
        </p:spPr>
        <p:txBody>
          <a:bodyPr wrap="square" rtlCol="0" anchor="ctr" anchorCtr="0">
            <a:noAutofit/>
          </a:bodyPr>
          <a:lstStyle/>
          <a:p>
            <a:fld id="{434445B6-663E-482B-A4A8-DBD2904B1001}" type="slidenum">
              <a:rPr lang="de-DE" sz="700" smtClean="0">
                <a:solidFill>
                  <a:srgbClr val="323232"/>
                </a:solidFill>
                <a:latin typeface="Arial" pitchFamily="34" charset="0"/>
                <a:cs typeface="Arial" pitchFamily="34" charset="0"/>
              </a:rPr>
              <a:pPr/>
              <a:t>‹Nr.›</a:t>
            </a:fld>
            <a:endParaRPr lang="de-DE" sz="700" dirty="0">
              <a:solidFill>
                <a:srgbClr val="323232"/>
              </a:solidFill>
              <a:latin typeface="Arial" pitchFamily="34" charset="0"/>
              <a:cs typeface="Arial" pitchFamily="34" charset="0"/>
            </a:endParaRPr>
          </a:p>
        </p:txBody>
      </p:sp>
      <p:sp>
        <p:nvSpPr>
          <p:cNvPr id="8" name="Textfeld 7"/>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2" name="Textfeld 11"/>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4" name="Textfeld 13"/>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5"/>
          <p:cNvSpPr txBox="1">
            <a:spLocks/>
          </p:cNvSpPr>
          <p:nvPr userDrawn="1"/>
        </p:nvSpPr>
        <p:spPr>
          <a:xfrm>
            <a:off x="8748464" y="6669360"/>
            <a:ext cx="395536" cy="188640"/>
          </a:xfrm>
          <a:prstGeom prst="rect">
            <a:avLst/>
          </a:prstGeom>
        </p:spPr>
        <p:txBody>
          <a:bodyPr/>
          <a:lstStyle>
            <a:lvl1pPr>
              <a:defRPr lang="de-DE" sz="700" kern="120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6E4022-0A0C-41D8-AD1F-F740C8FDB98E}" type="slidenum">
              <a:rPr kumimoji="0" lang="de-DE" sz="700" b="0" i="0" u="none" strike="noStrike" kern="1200" cap="none" spc="0" normalizeH="0" baseline="0" noProof="0" smtClean="0">
                <a:ln>
                  <a:noFill/>
                </a:ln>
                <a:solidFill>
                  <a:srgbClr val="323232"/>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7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p:txBody>
      </p:sp>
      <p:sp>
        <p:nvSpPr>
          <p:cNvPr id="7" name="Textfeld 6"/>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8" name="Textfeld 7"/>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9" name="Textfeld 8"/>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744239"/>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74423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90628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Rechteck 7"/>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48464" y="6669360"/>
            <a:ext cx="395536" cy="188640"/>
          </a:xfrm>
          <a:prstGeom prst="rect">
            <a:avLst/>
          </a:prstGeom>
        </p:spPr>
        <p:txBody>
          <a:bodyPr/>
          <a:lstStyle>
            <a:lvl1pPr>
              <a:defRPr lang="de-DE" sz="700" kern="120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7A3264-7158-4EF2-98F3-9BF521FF3927}" type="slidenum">
              <a:rPr kumimoji="0" lang="de-DE" sz="700" b="0" i="0" u="none" strike="noStrike" kern="1200" cap="none" spc="0" normalizeH="0" baseline="0" noProof="0" smtClean="0">
                <a:ln>
                  <a:noFill/>
                </a:ln>
                <a:solidFill>
                  <a:srgbClr val="323232"/>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7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p:txBody>
      </p:sp>
      <p:sp>
        <p:nvSpPr>
          <p:cNvPr id="13" name="Textfeld 12"/>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6" name="Textfeld 15"/>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Rechteck 7"/>
          <p:cNvSpPr/>
          <p:nvPr userDrawn="1"/>
        </p:nvSpPr>
        <p:spPr>
          <a:xfrm>
            <a:off x="-1588" y="6669359"/>
            <a:ext cx="9144000" cy="187449"/>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48464" y="6669360"/>
            <a:ext cx="395536" cy="188640"/>
          </a:xfrm>
          <a:prstGeom prst="rect">
            <a:avLst/>
          </a:prstGeom>
        </p:spPr>
        <p:txBody>
          <a:bodyPr/>
          <a:lstStyle>
            <a:lvl1pPr>
              <a:defRPr lang="de-DE" sz="700" kern="120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65F9BB-C852-49C6-A96D-224222FAFE45}" type="slidenum">
              <a:rPr kumimoji="0" lang="de-DE" sz="700" b="0" i="0" u="none" strike="noStrike" kern="1200" cap="none" spc="0" normalizeH="0" baseline="0" noProof="0" smtClean="0">
                <a:ln>
                  <a:noFill/>
                </a:ln>
                <a:solidFill>
                  <a:srgbClr val="323232"/>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7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p:txBody>
      </p:sp>
      <p:sp>
        <p:nvSpPr>
          <p:cNvPr id="13" name="Textfeld 12"/>
          <p:cNvSpPr txBox="1"/>
          <p:nvPr userDrawn="1"/>
        </p:nvSpPr>
        <p:spPr>
          <a:xfrm>
            <a:off x="0" y="6657945"/>
            <a:ext cx="1975221" cy="200055"/>
          </a:xfrm>
          <a:prstGeom prst="rect">
            <a:avLst/>
          </a:prstGeom>
          <a:noFill/>
        </p:spPr>
        <p:txBody>
          <a:bodyPr wrap="none" rtlCol="0">
            <a:spAutoFit/>
          </a:bodyPr>
          <a:lstStyle/>
          <a:p>
            <a:r>
              <a:rPr lang="de-DE" sz="700" smtClean="0">
                <a:solidFill>
                  <a:srgbClr val="323232"/>
                </a:solidFill>
                <a:latin typeface="Arial" pitchFamily="34" charset="0"/>
                <a:cs typeface="Arial" pitchFamily="34" charset="0"/>
              </a:rPr>
              <a:t>Panel-Diskussion</a:t>
            </a:r>
            <a:r>
              <a:rPr lang="de-DE" sz="700" baseline="0" smtClean="0">
                <a:solidFill>
                  <a:srgbClr val="323232"/>
                </a:solidFill>
                <a:latin typeface="Arial" pitchFamily="34" charset="0"/>
                <a:cs typeface="Arial" pitchFamily="34" charset="0"/>
              </a:rPr>
              <a:t> Kampffmeyers Stammtisch</a:t>
            </a:r>
            <a:endParaRPr lang="de-DE" sz="700" dirty="0">
              <a:solidFill>
                <a:srgbClr val="323232"/>
              </a:solidFill>
              <a:latin typeface="Arial" pitchFamily="34" charset="0"/>
              <a:cs typeface="Arial" pitchFamily="34" charset="0"/>
            </a:endParaRPr>
          </a:p>
        </p:txBody>
      </p:sp>
      <p:sp>
        <p:nvSpPr>
          <p:cNvPr id="15" name="Textfeld 14"/>
          <p:cNvSpPr txBox="1"/>
          <p:nvPr userDrawn="1"/>
        </p:nvSpPr>
        <p:spPr>
          <a:xfrm>
            <a:off x="5652120" y="6657945"/>
            <a:ext cx="1596912"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Panel-Diskussion</a:t>
            </a:r>
            <a:r>
              <a:rPr lang="de-DE" sz="700" baseline="0" dirty="0" smtClean="0">
                <a:solidFill>
                  <a:srgbClr val="323232"/>
                </a:solidFill>
                <a:latin typeface="Arial" pitchFamily="34" charset="0"/>
                <a:cs typeface="Arial" pitchFamily="34" charset="0"/>
              </a:rPr>
              <a:t> DMS </a:t>
            </a:r>
            <a:r>
              <a:rPr lang="de-DE" sz="700" baseline="0" smtClean="0">
                <a:solidFill>
                  <a:srgbClr val="323232"/>
                </a:solidFill>
                <a:latin typeface="Arial" pitchFamily="34" charset="0"/>
                <a:cs typeface="Arial" pitchFamily="34" charset="0"/>
              </a:rPr>
              <a:t>EXPO 2014</a:t>
            </a:r>
            <a:endParaRPr lang="de-DE" sz="700" dirty="0">
              <a:solidFill>
                <a:srgbClr val="323232"/>
              </a:solidFill>
              <a:latin typeface="Arial" pitchFamily="34" charset="0"/>
              <a:cs typeface="Arial" pitchFamily="34" charset="0"/>
            </a:endParaRPr>
          </a:p>
        </p:txBody>
      </p:sp>
      <p:sp>
        <p:nvSpPr>
          <p:cNvPr id="16" name="Textfeld 15"/>
          <p:cNvSpPr txBox="1"/>
          <p:nvPr userDrawn="1"/>
        </p:nvSpPr>
        <p:spPr>
          <a:xfrm>
            <a:off x="2834278" y="6657945"/>
            <a:ext cx="1593706" cy="200055"/>
          </a:xfrm>
          <a:prstGeom prst="rect">
            <a:avLst/>
          </a:prstGeom>
          <a:noFill/>
        </p:spPr>
        <p:txBody>
          <a:bodyPr wrap="none" rtlCol="0">
            <a:spAutoFit/>
          </a:bodyPr>
          <a:lstStyle/>
          <a:p>
            <a:r>
              <a:rPr lang="de-DE" sz="700" dirty="0" smtClean="0">
                <a:solidFill>
                  <a:srgbClr val="323232"/>
                </a:solidFill>
                <a:latin typeface="Arial" pitchFamily="34" charset="0"/>
                <a:cs typeface="Arial" pitchFamily="34" charset="0"/>
              </a:rPr>
              <a:t>Moderation</a:t>
            </a:r>
            <a:r>
              <a:rPr lang="de-DE" sz="700" baseline="0" dirty="0" smtClean="0">
                <a:solidFill>
                  <a:srgbClr val="323232"/>
                </a:solidFill>
                <a:latin typeface="Arial" pitchFamily="34" charset="0"/>
                <a:cs typeface="Arial" pitchFamily="34" charset="0"/>
              </a:rPr>
              <a:t> Dr</a:t>
            </a:r>
            <a:r>
              <a:rPr lang="de-DE" sz="700" baseline="0" smtClean="0">
                <a:solidFill>
                  <a:srgbClr val="323232"/>
                </a:solidFill>
                <a:latin typeface="Arial" pitchFamily="34" charset="0"/>
                <a:cs typeface="Arial" pitchFamily="34" charset="0"/>
              </a:rPr>
              <a:t>. Ulrich Kampffmeyer</a:t>
            </a:r>
            <a:endParaRPr lang="de-DE" sz="700" dirty="0">
              <a:solidFill>
                <a:srgbClr val="323232"/>
              </a:solidFill>
              <a:latin typeface="Arial" pitchFamily="34" charset="0"/>
              <a:cs typeface="Arial" pitchFamily="34" charset="0"/>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echteck 29"/>
          <p:cNvSpPr/>
          <p:nvPr/>
        </p:nvSpPr>
        <p:spPr>
          <a:xfrm>
            <a:off x="0" y="-4192"/>
            <a:ext cx="9144000" cy="624880"/>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0" y="6127"/>
            <a:ext cx="9144000" cy="614561"/>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1600200"/>
            <a:ext cx="7704856"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32" name="Grafik 0" descr="logo_von Website.gif"/>
          <p:cNvPicPr/>
          <p:nvPr/>
        </p:nvPicPr>
        <p:blipFill>
          <a:blip r:embed="rId14" cstate="print"/>
          <a:stretch>
            <a:fillRect/>
          </a:stretch>
        </p:blipFill>
        <p:spPr>
          <a:xfrm>
            <a:off x="8388424" y="93601"/>
            <a:ext cx="517542" cy="455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defTabSz="914400" rtl="0" eaLnBrk="1" latinLnBrk="0" hangingPunct="1">
        <a:spcBef>
          <a:spcPct val="0"/>
        </a:spcBef>
        <a:buNone/>
        <a:defRPr sz="2400" b="1" kern="1200">
          <a:solidFill>
            <a:srgbClr val="32323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0" kern="1200">
          <a:solidFill>
            <a:srgbClr val="32323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rgbClr val="32323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32323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32323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32323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600" dirty="0">
                <a:solidFill>
                  <a:schemeClr val="tx2"/>
                </a:solidFill>
                <a:effectLst>
                  <a:outerShdw blurRad="38100" dist="38100" dir="2700000" algn="tl">
                    <a:srgbClr val="000000">
                      <a:alpha val="43137"/>
                    </a:srgbClr>
                  </a:outerShdw>
                </a:effectLst>
              </a:rPr>
              <a:t>Kampffmeyers Stammtisch</a:t>
            </a:r>
          </a:p>
        </p:txBody>
      </p:sp>
      <p:sp>
        <p:nvSpPr>
          <p:cNvPr id="3" name="Untertitel 2"/>
          <p:cNvSpPr>
            <a:spLocks noGrp="1"/>
          </p:cNvSpPr>
          <p:nvPr>
            <p:ph type="subTitle" idx="1"/>
          </p:nvPr>
        </p:nvSpPr>
        <p:spPr>
          <a:xfrm>
            <a:off x="683568" y="4581128"/>
            <a:ext cx="7776864" cy="576064"/>
          </a:xfrm>
        </p:spPr>
        <p:txBody>
          <a:bodyPr/>
          <a:lstStyle/>
          <a:p>
            <a:r>
              <a:rPr lang="de-DE" dirty="0" smtClean="0"/>
              <a:t>Moderation Dr. Ulrich Kampffmeyer</a:t>
            </a:r>
            <a:endParaRPr lang="de-DE" dirty="0"/>
          </a:p>
        </p:txBody>
      </p:sp>
      <p:sp>
        <p:nvSpPr>
          <p:cNvPr id="4" name="Textplatzhalter 3"/>
          <p:cNvSpPr>
            <a:spLocks noGrp="1"/>
          </p:cNvSpPr>
          <p:nvPr>
            <p:ph type="body" sz="quarter" idx="10"/>
          </p:nvPr>
        </p:nvSpPr>
        <p:spPr>
          <a:xfrm>
            <a:off x="683568" y="5157192"/>
            <a:ext cx="7776864" cy="576064"/>
          </a:xfrm>
        </p:spPr>
        <p:txBody>
          <a:bodyPr/>
          <a:lstStyle/>
          <a:p>
            <a:r>
              <a:rPr lang="de-DE" dirty="0" smtClean="0"/>
              <a:t>Stuttgart</a:t>
            </a:r>
            <a:r>
              <a:rPr lang="de-DE" smtClean="0"/>
              <a:t>, 09.10.2014</a:t>
            </a:r>
            <a:endParaRPr lang="de-DE" dirty="0"/>
          </a:p>
        </p:txBody>
      </p:sp>
      <p:sp>
        <p:nvSpPr>
          <p:cNvPr id="5" name="Textplatzhalter 4"/>
          <p:cNvSpPr>
            <a:spLocks noGrp="1"/>
          </p:cNvSpPr>
          <p:nvPr>
            <p:ph type="body" sz="quarter" idx="11"/>
          </p:nvPr>
        </p:nvSpPr>
        <p:spPr>
          <a:xfrm>
            <a:off x="683568" y="1556792"/>
            <a:ext cx="7776864" cy="576411"/>
          </a:xfrm>
        </p:spPr>
        <p:txBody>
          <a:bodyPr/>
          <a:lstStyle/>
          <a:p>
            <a:r>
              <a:rPr lang="de-DE" dirty="0" smtClean="0"/>
              <a:t>Panel-Diskussion auf der DMS </a:t>
            </a:r>
            <a:r>
              <a:rPr lang="de-DE" smtClean="0"/>
              <a:t>EXPO 2014</a:t>
            </a:r>
            <a:endParaRPr lang="de-DE"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5" t="8530" r="2039" b="1871"/>
          <a:stretch/>
        </p:blipFill>
        <p:spPr bwMode="auto">
          <a:xfrm>
            <a:off x="1691680" y="0"/>
            <a:ext cx="184716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W:\4410 Folien+Unterlagen Veranstaltungen inBearb\DMS EXPO 2013\20130926 IBT Panel SKK\Logo Messe Stuttg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88414" cy="62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74441"/>
            <a:ext cx="7772400" cy="794519"/>
          </a:xfrm>
        </p:spPr>
        <p:txBody>
          <a:bodyPr/>
          <a:lstStyle/>
          <a:p>
            <a:r>
              <a:rPr lang="de-DE" smtClean="0"/>
              <a:t>Noch einen schönen Tag auf der DMS EXPO</a:t>
            </a:r>
            <a:endParaRPr lang="de-DE" dirty="0"/>
          </a:p>
        </p:txBody>
      </p:sp>
      <p:sp>
        <p:nvSpPr>
          <p:cNvPr id="3" name="Untertitel 2"/>
          <p:cNvSpPr>
            <a:spLocks noGrp="1"/>
          </p:cNvSpPr>
          <p:nvPr>
            <p:ph type="subTitle" idx="1"/>
          </p:nvPr>
        </p:nvSpPr>
        <p:spPr>
          <a:xfrm>
            <a:off x="1331640" y="3933056"/>
            <a:ext cx="6400800" cy="864096"/>
          </a:xfrm>
        </p:spPr>
        <p:txBody>
          <a:bodyPr>
            <a:normAutofit/>
          </a:bodyPr>
          <a:lstStyle/>
          <a:p>
            <a:r>
              <a:rPr lang="de-DE" sz="1600" dirty="0" smtClean="0"/>
              <a:t>Ulrich Kampffmeyer</a:t>
            </a:r>
            <a:br>
              <a:rPr lang="de-DE" sz="1600" dirty="0" smtClean="0"/>
            </a:br>
            <a:r>
              <a:rPr lang="de-DE" sz="1600" dirty="0" smtClean="0"/>
              <a:t>E-Mail: Ulrich.Kampffmeyer@PROJECT-CONSULT.com</a:t>
            </a:r>
          </a:p>
          <a:p>
            <a:endParaRPr lang="de-DE" sz="1600" dirty="0"/>
          </a:p>
        </p:txBody>
      </p:sp>
      <p:sp>
        <p:nvSpPr>
          <p:cNvPr id="4" name="Textplatzhalter 3"/>
          <p:cNvSpPr>
            <a:spLocks noGrp="1"/>
          </p:cNvSpPr>
          <p:nvPr>
            <p:ph type="body" sz="quarter" idx="10"/>
          </p:nvPr>
        </p:nvSpPr>
        <p:spPr>
          <a:xfrm>
            <a:off x="1331640" y="4581128"/>
            <a:ext cx="6408712" cy="720080"/>
          </a:xfrm>
        </p:spPr>
        <p:txBody>
          <a:bodyPr/>
          <a:lstStyle/>
          <a:p>
            <a:r>
              <a:rPr lang="de-DE" sz="1600" dirty="0" smtClean="0"/>
              <a:t>Präsentation, weitere Informationen...</a:t>
            </a:r>
            <a:br>
              <a:rPr lang="de-DE" sz="1600" dirty="0" smtClean="0"/>
            </a:br>
            <a:r>
              <a:rPr lang="de-DE" sz="1600" dirty="0" smtClean="0"/>
              <a:t>www.PROJECT-CONSULT.com</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5" t="8530" r="2039" b="1871"/>
          <a:stretch/>
        </p:blipFill>
        <p:spPr bwMode="auto">
          <a:xfrm>
            <a:off x="1691680" y="0"/>
            <a:ext cx="184716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W:\4410 Folien+Unterlagen Veranstaltungen inBearb\DMS EXPO 2013\20130926 IBT Panel SKK\Logo Messe Stuttg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88414" cy="6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4" name="Rechteck 3"/>
          <p:cNvSpPr/>
          <p:nvPr/>
        </p:nvSpPr>
        <p:spPr>
          <a:xfrm>
            <a:off x="0" y="0"/>
            <a:ext cx="9396536"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9552" y="476672"/>
            <a:ext cx="8064895" cy="614164"/>
          </a:xfrm>
        </p:spPr>
        <p:txBody>
          <a:bodyPr/>
          <a:lstStyle/>
          <a:p>
            <a:pPr algn="l"/>
            <a:r>
              <a:rPr lang="de-DE" sz="4800" dirty="0">
                <a:solidFill>
                  <a:schemeClr val="bg1"/>
                </a:solidFill>
                <a:effectLst>
                  <a:outerShdw blurRad="38100" dist="38100" dir="2700000" algn="tl">
                    <a:srgbClr val="000000">
                      <a:alpha val="43137"/>
                    </a:srgbClr>
                  </a:outerShdw>
                </a:effectLst>
              </a:rPr>
              <a:t>Kampffmeyers Stammtisch</a:t>
            </a:r>
          </a:p>
        </p:txBody>
      </p:sp>
    </p:spTree>
    <p:extLst>
      <p:ext uri="{BB962C8B-B14F-4D97-AF65-F5344CB8AC3E}">
        <p14:creationId xmlns:p14="http://schemas.microsoft.com/office/powerpoint/2010/main" val="348687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4" name="Rechteck 3"/>
          <p:cNvSpPr/>
          <p:nvPr/>
        </p:nvSpPr>
        <p:spPr>
          <a:xfrm>
            <a:off x="0" y="0"/>
            <a:ext cx="9396536"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5496" y="1628800"/>
            <a:ext cx="7139262" cy="584775"/>
          </a:xfrm>
          <a:prstGeom prst="rect">
            <a:avLst/>
          </a:prstGeom>
        </p:spPr>
        <p:txBody>
          <a:bodyPr wrap="non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EIM: eine Branche im stetigen Wandel</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hteck 6"/>
          <p:cNvSpPr/>
          <p:nvPr/>
        </p:nvSpPr>
        <p:spPr>
          <a:xfrm>
            <a:off x="2195736" y="4739660"/>
            <a:ext cx="6768752"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Die nächste Welle von Social: integriert, involviert und persönlich – Social Business für Jedermann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hteck 7"/>
          <p:cNvSpPr/>
          <p:nvPr/>
        </p:nvSpPr>
        <p:spPr>
          <a:xfrm>
            <a:off x="504056" y="2276872"/>
            <a:ext cx="8676456"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Von </a:t>
            </a:r>
            <a:r>
              <a:rPr lang="de-DE" sz="3200" b="1" smtClean="0">
                <a:solidFill>
                  <a:schemeClr val="bg1"/>
                </a:solidFill>
                <a:effectLst>
                  <a:outerShdw blurRad="38100" dist="38100" dir="2700000" algn="tl">
                    <a:srgbClr val="000000">
                      <a:alpha val="43137"/>
                    </a:srgbClr>
                  </a:outerShdw>
                </a:effectLst>
                <a:latin typeface="Arial" pitchFamily="34" charset="0"/>
                <a:cs typeface="Arial" pitchFamily="34" charset="0"/>
              </a:rPr>
              <a:t>DMS</a:t>
            </a: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 Dokumentenmanagementsystem zu </a:t>
            </a:r>
            <a:r>
              <a:rPr lang="de-DE" sz="3200" b="1" smtClean="0">
                <a:solidFill>
                  <a:schemeClr val="bg1"/>
                </a:solidFill>
                <a:effectLst>
                  <a:outerShdw blurRad="38100" dist="38100" dir="2700000" algn="tl">
                    <a:srgbClr val="000000">
                      <a:alpha val="43137"/>
                    </a:srgbClr>
                  </a:outerShdw>
                </a:effectLst>
                <a:latin typeface="Arial" pitchFamily="34" charset="0"/>
                <a:cs typeface="Arial" pitchFamily="34" charset="0"/>
              </a:rPr>
              <a:t>ECM</a:t>
            </a: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 Enterprise Content Management und heute </a:t>
            </a:r>
            <a:r>
              <a:rPr lang="de-DE" sz="3200" b="1" smtClean="0">
                <a:solidFill>
                  <a:schemeClr val="bg1"/>
                </a:solidFill>
                <a:effectLst>
                  <a:outerShdw blurRad="38100" dist="38100" dir="2700000" algn="tl">
                    <a:srgbClr val="000000">
                      <a:alpha val="43137"/>
                    </a:srgbClr>
                  </a:outerShdw>
                </a:effectLst>
                <a:latin typeface="Arial" pitchFamily="34" charset="0"/>
                <a:cs typeface="Arial" pitchFamily="34" charset="0"/>
              </a:rPr>
              <a:t>EIM</a:t>
            </a: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 Enterprise Information Management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hteck 8"/>
          <p:cNvSpPr/>
          <p:nvPr/>
        </p:nvSpPr>
        <p:spPr>
          <a:xfrm>
            <a:off x="179512" y="4293096"/>
            <a:ext cx="691276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„Likes“, Suchen und Navigation herkömmlicher Art sind „Out“ - soziale Signale sind „In“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hteck 9"/>
          <p:cNvSpPr/>
          <p:nvPr/>
        </p:nvSpPr>
        <p:spPr>
          <a:xfrm>
            <a:off x="4464496" y="1211268"/>
            <a:ext cx="4572000" cy="1569660"/>
          </a:xfrm>
          <a:prstGeom prst="rect">
            <a:avLst/>
          </a:prstGeom>
        </p:spPr>
        <p:txBody>
          <a:bodyPr>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Digital Business und der Digital Workplace als Chance für ECM</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hteck 10"/>
          <p:cNvSpPr/>
          <p:nvPr/>
        </p:nvSpPr>
        <p:spPr>
          <a:xfrm>
            <a:off x="1043608" y="3215878"/>
            <a:ext cx="6480720"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Die Frage nach der Beherrschung der Information drückt immer mehr</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hteck 11"/>
          <p:cNvSpPr/>
          <p:nvPr/>
        </p:nvSpPr>
        <p:spPr>
          <a:xfrm>
            <a:off x="2483768" y="4941168"/>
            <a:ext cx="6408712"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Content Analytics als Chance oder weiteres Risiko am Arbeitsplatz?</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hteck 12"/>
          <p:cNvSpPr/>
          <p:nvPr/>
        </p:nvSpPr>
        <p:spPr>
          <a:xfrm>
            <a:off x="72008" y="3071862"/>
            <a:ext cx="7380312"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Social, Mobile, Analytics und Cloud verändern als SMAC-Stack die Szene</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hteck 13"/>
          <p:cNvSpPr/>
          <p:nvPr/>
        </p:nvSpPr>
        <p:spPr>
          <a:xfrm>
            <a:off x="485800" y="1124744"/>
            <a:ext cx="883872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EIM Enterprise Information Management  &amp; Social Business rücken in den Vordergrund des Interesses - ECM verschwindet im Hintergrund</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hteck 14"/>
          <p:cNvSpPr/>
          <p:nvPr/>
        </p:nvSpPr>
        <p:spPr>
          <a:xfrm>
            <a:off x="2627784" y="4079974"/>
            <a:ext cx="6696744"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Information Lifecycle Governance - Sinnkrise der Datensammler ?</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Rechteck 16"/>
          <p:cNvSpPr/>
          <p:nvPr/>
        </p:nvSpPr>
        <p:spPr>
          <a:xfrm>
            <a:off x="251520" y="1340768"/>
            <a:ext cx="8550696"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Neue Standards und rechtliche Anforderungen (ZUGFeRD, GoBD, De-Mail, neue Signatur- und Datenschutzrichtlinien der EU) erfordern durchgängige Lösungen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echteck 17"/>
          <p:cNvSpPr/>
          <p:nvPr/>
        </p:nvSpPr>
        <p:spPr>
          <a:xfrm>
            <a:off x="1133872" y="3587532"/>
            <a:ext cx="775860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Office 365 ist Ihr virtuelles Büro mit Zugriff, Zusammenarbeit und zuverlässige Kontrolle von überall aus. </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echteck 18"/>
          <p:cNvSpPr/>
          <p:nvPr/>
        </p:nvSpPr>
        <p:spPr>
          <a:xfrm>
            <a:off x="107504" y="5171708"/>
            <a:ext cx="8856984"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Sind die Konsumenten-Endbenutzer-Anforderungen jetzt der Maßstab aller Dinge auch für die Unternehmens-Software?</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echteck 19"/>
          <p:cNvSpPr/>
          <p:nvPr/>
        </p:nvSpPr>
        <p:spPr>
          <a:xfrm>
            <a:off x="3059832" y="1355284"/>
            <a:ext cx="6120680"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Gibt es noch etwas zu Scannen oder sind wir schon vollständig digital?</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echteck 20"/>
          <p:cNvSpPr/>
          <p:nvPr/>
        </p:nvSpPr>
        <p:spPr>
          <a:xfrm>
            <a:off x="1709936" y="3011468"/>
            <a:ext cx="7542584"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Maslows Bedürfnishierarchie: der Mensch im Zentrum - nicht der Anwender oder die Lösung.</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hteck 21"/>
          <p:cNvSpPr/>
          <p:nvPr/>
        </p:nvSpPr>
        <p:spPr>
          <a:xfrm>
            <a:off x="1043608" y="5157192"/>
            <a:ext cx="6840760"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Big Data &amp; Analytics - Wie generiert man Mehrwert aus dem Daten- und Dokumenten-Haufen?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Rechteck 22"/>
          <p:cNvSpPr/>
          <p:nvPr/>
        </p:nvSpPr>
        <p:spPr>
          <a:xfrm>
            <a:off x="611560" y="1211268"/>
            <a:ext cx="7056784"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Wie verändert Mobile das Arbeiten mit ECM-Lösungen – nur Coolness oder echter Nutzen ?</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hteck 23"/>
          <p:cNvSpPr/>
          <p:nvPr/>
        </p:nvSpPr>
        <p:spPr>
          <a:xfrm>
            <a:off x="1763688" y="3215878"/>
            <a:ext cx="7632848"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Digital Business ist DER aktuelle Trend und da muss sich ECM halt einbringen.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Rechteck 24"/>
          <p:cNvSpPr/>
          <p:nvPr/>
        </p:nvSpPr>
        <p:spPr>
          <a:xfrm>
            <a:off x="1043608" y="5229200"/>
            <a:ext cx="835292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Das Hauptproblem ist die ständige Beschleunigung – wie soll man da mit dem Information Management hinterherkommen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echteck 25"/>
          <p:cNvSpPr/>
          <p:nvPr/>
        </p:nvSpPr>
        <p:spPr>
          <a:xfrm>
            <a:off x="1331640" y="1271662"/>
            <a:ext cx="5904656"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Cloud ist immer häufiger die Alternative bei ECM-Projekten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hteck 26"/>
          <p:cNvSpPr/>
          <p:nvPr/>
        </p:nvSpPr>
        <p:spPr>
          <a:xfrm>
            <a:off x="251520" y="3875564"/>
            <a:ext cx="8568952"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Information Lifecycle Governance - archivieren Sie noch oder löschen Sie schon?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Rechteck 27"/>
          <p:cNvSpPr/>
          <p:nvPr/>
        </p:nvSpPr>
        <p:spPr>
          <a:xfrm>
            <a:off x="1493912" y="5301208"/>
            <a:ext cx="7974632"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Warum wirft niemand etwas weg? Warum wächst der Müll ins Unendliche und die wichtigen Information gehen unter?</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Rechteck 28"/>
          <p:cNvSpPr/>
          <p:nvPr/>
        </p:nvSpPr>
        <p:spPr>
          <a:xfrm>
            <a:off x="35496" y="1150873"/>
            <a:ext cx="7848872"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ECM &amp; Social Media - was machen wir mit den daraus entstehenden Daten?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Ist Social Media Records Management die Lösung?</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Rechteck 29"/>
          <p:cNvSpPr/>
          <p:nvPr/>
        </p:nvSpPr>
        <p:spPr>
          <a:xfrm>
            <a:off x="1475656" y="3227492"/>
            <a:ext cx="7704856"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Ständig neue Formate und vielfältige Informationskanäle machen Information Governance unerlässlich.</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Rechteck 30"/>
          <p:cNvSpPr/>
          <p:nvPr/>
        </p:nvSpPr>
        <p:spPr>
          <a:xfrm>
            <a:off x="35496" y="5448126"/>
            <a:ext cx="5616624"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Social Media kann zumindest intern E-Mail ablösen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Rechteck 31"/>
          <p:cNvSpPr/>
          <p:nvPr/>
        </p:nvSpPr>
        <p:spPr>
          <a:xfrm>
            <a:off x="827584" y="2591033"/>
            <a:ext cx="6840760"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Was ist überbewertet in der heutigen Wirtschaft: freie Kollaboration, strukturierte Prozesse oder Gaming als neues Arbeitsprinzip</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Rechteck 32"/>
          <p:cNvSpPr/>
          <p:nvPr/>
        </p:nvSpPr>
        <p:spPr>
          <a:xfrm>
            <a:off x="2771800" y="4811668"/>
            <a:ext cx="619268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Wie steht es um die Abhängigkeit von Verfügbarkeit und Richtigkeit von Information?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Rechteck 33"/>
          <p:cNvSpPr/>
          <p:nvPr/>
        </p:nvSpPr>
        <p:spPr>
          <a:xfrm>
            <a:off x="1195910" y="1476073"/>
            <a:ext cx="5104282" cy="584775"/>
          </a:xfrm>
          <a:prstGeom prst="rect">
            <a:avLst/>
          </a:prstGeom>
        </p:spPr>
        <p:txBody>
          <a:bodyPr wrap="non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Das papierlose Büro ist da!</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Rechteck 34"/>
          <p:cNvSpPr/>
          <p:nvPr/>
        </p:nvSpPr>
        <p:spPr>
          <a:xfrm>
            <a:off x="3059832" y="3083476"/>
            <a:ext cx="7056784"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Huch – der Strom ist weg!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Was tun in einer kollabierenden elektronischen Welt?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Rechteck 35"/>
          <p:cNvSpPr/>
          <p:nvPr/>
        </p:nvSpPr>
        <p:spPr>
          <a:xfrm>
            <a:off x="41472" y="4716433"/>
            <a:ext cx="9139040" cy="584775"/>
          </a:xfrm>
          <a:prstGeom prst="rect">
            <a:avLst/>
          </a:prstGeom>
        </p:spPr>
        <p:txBody>
          <a:bodyPr wrap="non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Ist Digital Business was anderes als E-Business?</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Rechteck 36"/>
          <p:cNvSpPr/>
          <p:nvPr/>
        </p:nvSpPr>
        <p:spPr>
          <a:xfrm>
            <a:off x="2339752" y="1412776"/>
            <a:ext cx="6840760"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Integrierte Social Komponenten und Funktionen sind selbstverständlich in ECM, DMS &amp; EIM</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Rechteck 37"/>
          <p:cNvSpPr/>
          <p:nvPr/>
        </p:nvSpPr>
        <p:spPr>
          <a:xfrm>
            <a:off x="107504" y="3356992"/>
            <a:ext cx="5544616"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Sind Bigdata Analytics und Enterprise Search die Killer die geordnete Ablage, das Records Management?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Rechteck 38"/>
          <p:cNvSpPr/>
          <p:nvPr/>
        </p:nvSpPr>
        <p:spPr>
          <a:xfrm>
            <a:off x="107504" y="1340768"/>
            <a:ext cx="907300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Brauchen wir die ECM-Branche überhaupt noch? Ist sie nicht längst in der allgemeinen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IT-Software-Landschaft aufgegangen?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0" name="Rechteck 39"/>
          <p:cNvSpPr/>
          <p:nvPr/>
        </p:nvSpPr>
        <p:spPr>
          <a:xfrm>
            <a:off x="1061864" y="5520134"/>
            <a:ext cx="7398568"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Wie steht es um das Vertrauen der Anwender in die ECM-Cloud wirklich?</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1" name="Rechteck 40"/>
          <p:cNvSpPr/>
          <p:nvPr/>
        </p:nvSpPr>
        <p:spPr>
          <a:xfrm>
            <a:off x="971600" y="1196752"/>
            <a:ext cx="8568952" cy="2554545"/>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Wir arbeiten mit Software, aber das Büro hat keine Wände mehr und unser Arbeitsgerät steckt in der Hosentasche. Die Frage nach dem Arbeitsplatz der Zukunft ist also obsolet, zumindest am Strand!</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echteck 41"/>
          <p:cNvSpPr/>
          <p:nvPr/>
        </p:nvSpPr>
        <p:spPr>
          <a:xfrm>
            <a:off x="179512" y="3935958"/>
            <a:ext cx="5616624"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Wird es 2030 noch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on-premise“-Systeme geben?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Rechteck 42"/>
          <p:cNvSpPr/>
          <p:nvPr/>
        </p:nvSpPr>
        <p:spPr>
          <a:xfrm>
            <a:off x="2627784" y="5232102"/>
            <a:ext cx="6552728"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ECM ist gleich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Enterprise CHANGE Management!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Rechteck 43"/>
          <p:cNvSpPr/>
          <p:nvPr/>
        </p:nvSpPr>
        <p:spPr>
          <a:xfrm>
            <a:off x="1115616" y="1628800"/>
            <a:ext cx="6768752"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Hat der NSA-Skandal mehr Aufmerksamkeit für Sicherheitsfragen gebracht?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Rechteck 44"/>
          <p:cNvSpPr/>
          <p:nvPr/>
        </p:nvSpPr>
        <p:spPr>
          <a:xfrm>
            <a:off x="107504" y="5171708"/>
            <a:ext cx="8172400"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Machen die deutschen Sonderlocken –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De-Mail, TR-Resiscan-, eID, QualSig usw  - Sinn oder verhindern sie eher Innovation?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Rechteck 45"/>
          <p:cNvSpPr/>
          <p:nvPr/>
        </p:nvSpPr>
        <p:spPr>
          <a:xfrm>
            <a:off x="3222104" y="2852936"/>
            <a:ext cx="6102424"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Kann der mittelständische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ECM-Anbieter gegen die großen Standard-Software-Anbieter zukünftig noch bestehen?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7" name="Rechteck 46"/>
          <p:cNvSpPr/>
          <p:nvPr/>
        </p:nvSpPr>
        <p:spPr>
          <a:xfrm>
            <a:off x="0" y="4895289"/>
            <a:ext cx="8352928"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Das Wegwerfen von Papier nach dem Digitalisieren ist nur eine Frage des </a:t>
            </a:r>
            <a:b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Risiko-Managements und des konsequenten wirtschaftlichen Handelns</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8" name="Rechteck 47"/>
          <p:cNvSpPr/>
          <p:nvPr/>
        </p:nvSpPr>
        <p:spPr>
          <a:xfrm>
            <a:off x="0" y="1487686"/>
            <a:ext cx="9252520"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Brauchen wir noch ECM-Messen und –Kongresse – oder erledigen wir dies alles besser im Web?</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9" name="Rechteck 48"/>
          <p:cNvSpPr/>
          <p:nvPr/>
        </p:nvSpPr>
        <p:spPr>
          <a:xfrm>
            <a:off x="179512" y="2879065"/>
            <a:ext cx="7992888"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Die ECM-Branche hat kaum eigenständige Innovation sondern okkupiert nur die Trends der ITK (oder versucht ihnen hinterher zu laufen)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0" name="Rechteck 49"/>
          <p:cNvSpPr/>
          <p:nvPr/>
        </p:nvSpPr>
        <p:spPr>
          <a:xfrm>
            <a:off x="864096" y="1484784"/>
            <a:ext cx="8244408"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EIM Enterprise Information Management ist der legitime Nachfolger von ECM &amp; DMS!</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1" name="Rechteck 50"/>
          <p:cNvSpPr/>
          <p:nvPr/>
        </p:nvSpPr>
        <p:spPr>
          <a:xfrm>
            <a:off x="539552" y="5157192"/>
            <a:ext cx="7272808" cy="1569660"/>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Brauchen wir noch Spezial-Anbieter für ECM oder steckt das längst in allen Anwendungspaketen drin?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2" name="Rechteck 51"/>
          <p:cNvSpPr/>
          <p:nvPr/>
        </p:nvSpPr>
        <p:spPr>
          <a:xfrm>
            <a:off x="107504" y="2636912"/>
            <a:ext cx="7344816"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Die heutigen Softwarelandschaften in den Unternehmen unterstützen nicht die neue Form der Arbeit sondern verhindern Innovation</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3" name="Rechteck 52"/>
          <p:cNvSpPr/>
          <p:nvPr/>
        </p:nvSpPr>
        <p:spPr>
          <a:xfrm>
            <a:off x="1403648" y="1484784"/>
            <a:ext cx="8568952" cy="1077218"/>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Überleben die traditionellen Anbieter oder werden sie von Internet-Startups „gekillt“?</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4" name="Rechteck 53"/>
          <p:cNvSpPr/>
          <p:nvPr/>
        </p:nvSpPr>
        <p:spPr>
          <a:xfrm>
            <a:off x="125760" y="4535249"/>
            <a:ext cx="8334672" cy="2062103"/>
          </a:xfrm>
          <a:prstGeom prst="rect">
            <a:avLst/>
          </a:prstGeom>
        </p:spPr>
        <p:txBody>
          <a:bodyPr wrap="square">
            <a:spAutoFit/>
          </a:bodyPr>
          <a:lstStyle/>
          <a:p>
            <a:r>
              <a:rPr lang="de-DE" sz="3200" smtClean="0">
                <a:solidFill>
                  <a:schemeClr val="bg1"/>
                </a:solidFill>
                <a:effectLst>
                  <a:outerShdw blurRad="38100" dist="38100" dir="2700000" algn="tl">
                    <a:srgbClr val="000000">
                      <a:alpha val="43137"/>
                    </a:srgbClr>
                  </a:outerShdw>
                </a:effectLst>
                <a:latin typeface="Arial" pitchFamily="34" charset="0"/>
                <a:cs typeface="Arial" pitchFamily="34" charset="0"/>
              </a:rPr>
              <a:t>Können Endanwender angesichts der Innovations- und „Ankündigungs“-Geschwindigkeit heute überhaupt noch eine IT-Strategie durchhalten? </a:t>
            </a:r>
            <a:endParaRPr lang="de-DE" sz="320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7" name="Titel 1"/>
          <p:cNvSpPr>
            <a:spLocks noGrp="1"/>
          </p:cNvSpPr>
          <p:nvPr>
            <p:ph type="title"/>
          </p:nvPr>
        </p:nvSpPr>
        <p:spPr>
          <a:xfrm>
            <a:off x="539552" y="476672"/>
            <a:ext cx="8064895" cy="614164"/>
          </a:xfrm>
        </p:spPr>
        <p:txBody>
          <a:bodyPr/>
          <a:lstStyle/>
          <a:p>
            <a:pPr algn="l"/>
            <a:r>
              <a:rPr lang="de-DE" sz="4800" dirty="0">
                <a:solidFill>
                  <a:schemeClr val="bg1"/>
                </a:solidFill>
                <a:effectLst>
                  <a:outerShdw blurRad="38100" dist="38100" dir="2700000" algn="tl">
                    <a:srgbClr val="000000">
                      <a:alpha val="43137"/>
                    </a:srgbClr>
                  </a:outerShdw>
                </a:effectLst>
              </a:rPr>
              <a:t>Kampffmeyers Stammtisch</a:t>
            </a:r>
          </a:p>
        </p:txBody>
      </p:sp>
    </p:spTree>
    <p:extLst>
      <p:ext uri="{BB962C8B-B14F-4D97-AF65-F5344CB8AC3E}">
        <p14:creationId xmlns:p14="http://schemas.microsoft.com/office/powerpoint/2010/main" val="10124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2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xit" presetSubtype="0" fill="hold" grpId="1" nodeType="withEffect">
                                  <p:stCondLst>
                                    <p:cond delay="600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10" presetClass="entr" presetSubtype="0" fill="hold" grpId="0" nodeType="withEffect">
                                  <p:stCondLst>
                                    <p:cond delay="7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par>
                          <p:cTn id="18" fill="hold">
                            <p:stCondLst>
                              <p:cond delay="11500"/>
                            </p:stCondLst>
                            <p:childTnLst>
                              <p:par>
                                <p:cTn id="19" presetID="10" presetClass="exit" presetSubtype="0" fill="hold" grpId="1" nodeType="afterEffect">
                                  <p:stCondLst>
                                    <p:cond delay="4000"/>
                                  </p:stCondLst>
                                  <p:childTnLst>
                                    <p:animEffect transition="out" filter="fad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4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17500"/>
                            </p:stCondLst>
                            <p:childTnLst>
                              <p:par>
                                <p:cTn id="26" presetID="10" presetClass="exit" presetSubtype="0" fill="hold" grpId="1" nodeType="afterEffect">
                                  <p:stCondLst>
                                    <p:cond delay="3000"/>
                                  </p:stCondLst>
                                  <p:childTnLst>
                                    <p:animEffect transition="out" filter="fade">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3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23000"/>
                            </p:stCondLst>
                            <p:childTnLst>
                              <p:par>
                                <p:cTn id="33" presetID="10" presetClass="exit" presetSubtype="0" fill="hold" grpId="1" nodeType="afterEffect">
                                  <p:stCondLst>
                                    <p:cond delay="2000"/>
                                  </p:stCondLst>
                                  <p:childTnLst>
                                    <p:animEffect transition="out" filter="fade">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par>
                                <p:cTn id="36" presetID="10" presetClass="entr" presetSubtype="0" fill="hold" grpId="0" nodeType="withEffect">
                                  <p:stCondLst>
                                    <p:cond delay="2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par>
                          <p:cTn id="39" fill="hold">
                            <p:stCondLst>
                              <p:cond delay="27500"/>
                            </p:stCondLst>
                            <p:childTnLst>
                              <p:par>
                                <p:cTn id="40" presetID="10" presetClass="exit" presetSubtype="0" fill="hold" grpId="1" nodeType="afterEffect">
                                  <p:stCondLst>
                                    <p:cond delay="3000"/>
                                  </p:stCondLst>
                                  <p:childTnLst>
                                    <p:animEffect transition="out" filter="fade">
                                      <p:cBhvr>
                                        <p:cTn id="41" dur="2000"/>
                                        <p:tgtEl>
                                          <p:spTgt spid="10"/>
                                        </p:tgtEl>
                                      </p:cBhvr>
                                    </p:animEffect>
                                    <p:set>
                                      <p:cBhvr>
                                        <p:cTn id="42" dur="1" fill="hold">
                                          <p:stCondLst>
                                            <p:cond delay="1999"/>
                                          </p:stCondLst>
                                        </p:cTn>
                                        <p:tgtEl>
                                          <p:spTgt spid="10"/>
                                        </p:tgtEl>
                                        <p:attrNameLst>
                                          <p:attrName>style.visibility</p:attrName>
                                        </p:attrNameLst>
                                      </p:cBhvr>
                                      <p:to>
                                        <p:strVal val="hidden"/>
                                      </p:to>
                                    </p:set>
                                  </p:childTnLst>
                                </p:cTn>
                              </p:par>
                              <p:par>
                                <p:cTn id="43" presetID="10" presetClass="entr" presetSubtype="0" fill="hold" grpId="0" nodeType="withEffect">
                                  <p:stCondLst>
                                    <p:cond delay="20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par>
                          <p:cTn id="46" fill="hold">
                            <p:stCondLst>
                              <p:cond delay="32500"/>
                            </p:stCondLst>
                            <p:childTnLst>
                              <p:par>
                                <p:cTn id="47" presetID="10" presetClass="exit" presetSubtype="0" fill="hold" grpId="1" nodeType="afterEffect">
                                  <p:stCondLst>
                                    <p:cond delay="2500"/>
                                  </p:stCondLst>
                                  <p:childTnLst>
                                    <p:animEffect transition="out" filter="fade">
                                      <p:cBhvr>
                                        <p:cTn id="48" dur="2000"/>
                                        <p:tgtEl>
                                          <p:spTgt spid="11"/>
                                        </p:tgtEl>
                                      </p:cBhvr>
                                    </p:animEffect>
                                    <p:set>
                                      <p:cBhvr>
                                        <p:cTn id="49" dur="1" fill="hold">
                                          <p:stCondLst>
                                            <p:cond delay="1999"/>
                                          </p:stCondLst>
                                        </p:cTn>
                                        <p:tgtEl>
                                          <p:spTgt spid="11"/>
                                        </p:tgtEl>
                                        <p:attrNameLst>
                                          <p:attrName>style.visibility</p:attrName>
                                        </p:attrNameLst>
                                      </p:cBhvr>
                                      <p:to>
                                        <p:strVal val="hidden"/>
                                      </p:to>
                                    </p:set>
                                  </p:childTnLst>
                                </p:cTn>
                              </p:par>
                              <p:par>
                                <p:cTn id="50" presetID="10" presetClass="entr" presetSubtype="0" fill="hold" grpId="0" nodeType="withEffect">
                                  <p:stCondLst>
                                    <p:cond delay="20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par>
                          <p:cTn id="53" fill="hold">
                            <p:stCondLst>
                              <p:cond delay="37000"/>
                            </p:stCondLst>
                            <p:childTnLst>
                              <p:par>
                                <p:cTn id="54" presetID="10" presetClass="exit" presetSubtype="0" fill="hold" grpId="1" nodeType="afterEffect">
                                  <p:stCondLst>
                                    <p:cond delay="3000"/>
                                  </p:stCondLst>
                                  <p:childTnLst>
                                    <p:animEffect transition="out" filter="fade">
                                      <p:cBhvr>
                                        <p:cTn id="55" dur="2000"/>
                                        <p:tgtEl>
                                          <p:spTgt spid="12"/>
                                        </p:tgtEl>
                                      </p:cBhvr>
                                    </p:animEffect>
                                    <p:set>
                                      <p:cBhvr>
                                        <p:cTn id="56" dur="1" fill="hold">
                                          <p:stCondLst>
                                            <p:cond delay="1999"/>
                                          </p:stCondLst>
                                        </p:cTn>
                                        <p:tgtEl>
                                          <p:spTgt spid="12"/>
                                        </p:tgtEl>
                                        <p:attrNameLst>
                                          <p:attrName>style.visibility</p:attrName>
                                        </p:attrNameLst>
                                      </p:cBhvr>
                                      <p:to>
                                        <p:strVal val="hidden"/>
                                      </p:to>
                                    </p:set>
                                  </p:childTnLst>
                                </p:cTn>
                              </p:par>
                              <p:par>
                                <p:cTn id="57" presetID="10" presetClass="entr" presetSubtype="0" fill="hold" grpId="0" nodeType="withEffect">
                                  <p:stCondLst>
                                    <p:cond delay="2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childTnLst>
                                </p:cTn>
                              </p:par>
                            </p:childTnLst>
                          </p:cTn>
                        </p:par>
                        <p:par>
                          <p:cTn id="60" fill="hold">
                            <p:stCondLst>
                              <p:cond delay="42000"/>
                            </p:stCondLst>
                            <p:childTnLst>
                              <p:par>
                                <p:cTn id="61" presetID="10" presetClass="exit" presetSubtype="0" fill="hold" grpId="1" nodeType="afterEffect">
                                  <p:stCondLst>
                                    <p:cond delay="3000"/>
                                  </p:stCondLst>
                                  <p:childTnLst>
                                    <p:animEffect transition="out" filter="fade">
                                      <p:cBhvr>
                                        <p:cTn id="62" dur="2000"/>
                                        <p:tgtEl>
                                          <p:spTgt spid="13"/>
                                        </p:tgtEl>
                                      </p:cBhvr>
                                    </p:animEffect>
                                    <p:set>
                                      <p:cBhvr>
                                        <p:cTn id="63" dur="1" fill="hold">
                                          <p:stCondLst>
                                            <p:cond delay="19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45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childTnLst>
                                </p:cTn>
                              </p:par>
                            </p:childTnLst>
                          </p:cTn>
                        </p:par>
                        <p:par>
                          <p:cTn id="67" fill="hold">
                            <p:stCondLst>
                              <p:cond delay="48500"/>
                            </p:stCondLst>
                            <p:childTnLst>
                              <p:par>
                                <p:cTn id="68" presetID="10" presetClass="exit" presetSubtype="0" fill="hold" grpId="1" nodeType="afterEffect">
                                  <p:stCondLst>
                                    <p:cond delay="4000"/>
                                  </p:stCondLst>
                                  <p:childTnLst>
                                    <p:animEffect transition="out" filter="fade">
                                      <p:cBhvr>
                                        <p:cTn id="69" dur="2000"/>
                                        <p:tgtEl>
                                          <p:spTgt spid="14"/>
                                        </p:tgtEl>
                                      </p:cBhvr>
                                    </p:animEffect>
                                    <p:set>
                                      <p:cBhvr>
                                        <p:cTn id="70" dur="1" fill="hold">
                                          <p:stCondLst>
                                            <p:cond delay="1999"/>
                                          </p:stCondLst>
                                        </p:cTn>
                                        <p:tgtEl>
                                          <p:spTgt spid="14"/>
                                        </p:tgtEl>
                                        <p:attrNameLst>
                                          <p:attrName>style.visibility</p:attrName>
                                        </p:attrNameLst>
                                      </p:cBhvr>
                                      <p:to>
                                        <p:strVal val="hidden"/>
                                      </p:to>
                                    </p:set>
                                  </p:childTnLst>
                                </p:cTn>
                              </p:par>
                              <p:par>
                                <p:cTn id="71" presetID="10" presetClass="entr" presetSubtype="0" fill="hold" grpId="0" nodeType="withEffect">
                                  <p:stCondLst>
                                    <p:cond delay="450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childTnLst>
                                </p:cTn>
                              </p:par>
                            </p:childTnLst>
                          </p:cTn>
                        </p:par>
                        <p:par>
                          <p:cTn id="74" fill="hold">
                            <p:stCondLst>
                              <p:cond delay="55000"/>
                            </p:stCondLst>
                            <p:childTnLst>
                              <p:par>
                                <p:cTn id="75" presetID="10" presetClass="exit" presetSubtype="0" fill="hold" grpId="1" nodeType="afterEffect">
                                  <p:stCondLst>
                                    <p:cond delay="2500"/>
                                  </p:stCondLst>
                                  <p:childTnLst>
                                    <p:animEffect transition="out" filter="fade">
                                      <p:cBhvr>
                                        <p:cTn id="76" dur="2000"/>
                                        <p:tgtEl>
                                          <p:spTgt spid="15"/>
                                        </p:tgtEl>
                                      </p:cBhvr>
                                    </p:animEffect>
                                    <p:set>
                                      <p:cBhvr>
                                        <p:cTn id="77" dur="1" fill="hold">
                                          <p:stCondLst>
                                            <p:cond delay="1999"/>
                                          </p:stCondLst>
                                        </p:cTn>
                                        <p:tgtEl>
                                          <p:spTgt spid="15"/>
                                        </p:tgtEl>
                                        <p:attrNameLst>
                                          <p:attrName>style.visibility</p:attrName>
                                        </p:attrNameLst>
                                      </p:cBhvr>
                                      <p:to>
                                        <p:strVal val="hidden"/>
                                      </p:to>
                                    </p:set>
                                  </p:childTnLst>
                                </p:cTn>
                              </p:par>
                              <p:par>
                                <p:cTn id="78" presetID="10" presetClass="entr" presetSubtype="0" fill="hold" grpId="0" nodeType="withEffect">
                                  <p:stCondLst>
                                    <p:cond delay="250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2000"/>
                                        <p:tgtEl>
                                          <p:spTgt spid="18"/>
                                        </p:tgtEl>
                                      </p:cBhvr>
                                    </p:animEffect>
                                  </p:childTnLst>
                                </p:cTn>
                              </p:par>
                            </p:childTnLst>
                          </p:cTn>
                        </p:par>
                        <p:par>
                          <p:cTn id="81" fill="hold">
                            <p:stCondLst>
                              <p:cond delay="59500"/>
                            </p:stCondLst>
                            <p:childTnLst>
                              <p:par>
                                <p:cTn id="82" presetID="10" presetClass="exit" presetSubtype="0" fill="hold" grpId="1" nodeType="afterEffect">
                                  <p:stCondLst>
                                    <p:cond delay="4500"/>
                                  </p:stCondLst>
                                  <p:childTnLst>
                                    <p:animEffect transition="out" filter="fade">
                                      <p:cBhvr>
                                        <p:cTn id="83" dur="2000"/>
                                        <p:tgtEl>
                                          <p:spTgt spid="17"/>
                                        </p:tgtEl>
                                      </p:cBhvr>
                                    </p:animEffect>
                                    <p:set>
                                      <p:cBhvr>
                                        <p:cTn id="84" dur="1" fill="hold">
                                          <p:stCondLst>
                                            <p:cond delay="1999"/>
                                          </p:stCondLst>
                                        </p:cTn>
                                        <p:tgtEl>
                                          <p:spTgt spid="17"/>
                                        </p:tgtEl>
                                        <p:attrNameLst>
                                          <p:attrName>style.visibility</p:attrName>
                                        </p:attrNameLst>
                                      </p:cBhvr>
                                      <p:to>
                                        <p:strVal val="hidden"/>
                                      </p:to>
                                    </p:set>
                                  </p:childTnLst>
                                </p:cTn>
                              </p:par>
                              <p:par>
                                <p:cTn id="85" presetID="10" presetClass="entr" presetSubtype="0" fill="hold" grpId="0" nodeType="withEffect">
                                  <p:stCondLst>
                                    <p:cond delay="450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par>
                          <p:cTn id="88" fill="hold">
                            <p:stCondLst>
                              <p:cond delay="66000"/>
                            </p:stCondLst>
                            <p:childTnLst>
                              <p:par>
                                <p:cTn id="89" presetID="10" presetClass="exit" presetSubtype="0" fill="hold" grpId="1" nodeType="afterEffect">
                                  <p:stCondLst>
                                    <p:cond delay="3500"/>
                                  </p:stCondLst>
                                  <p:childTnLst>
                                    <p:animEffect transition="out" filter="fade">
                                      <p:cBhvr>
                                        <p:cTn id="90" dur="2000"/>
                                        <p:tgtEl>
                                          <p:spTgt spid="18"/>
                                        </p:tgtEl>
                                      </p:cBhvr>
                                    </p:animEffect>
                                    <p:set>
                                      <p:cBhvr>
                                        <p:cTn id="91" dur="1" fill="hold">
                                          <p:stCondLst>
                                            <p:cond delay="1999"/>
                                          </p:stCondLst>
                                        </p:cTn>
                                        <p:tgtEl>
                                          <p:spTgt spid="18"/>
                                        </p:tgtEl>
                                        <p:attrNameLst>
                                          <p:attrName>style.visibility</p:attrName>
                                        </p:attrNameLst>
                                      </p:cBhvr>
                                      <p:to>
                                        <p:strVal val="hidden"/>
                                      </p:to>
                                    </p:set>
                                  </p:childTnLst>
                                </p:cTn>
                              </p:par>
                              <p:par>
                                <p:cTn id="92" presetID="10" presetClass="entr" presetSubtype="0" fill="hold" grpId="0" nodeType="withEffect">
                                  <p:stCondLst>
                                    <p:cond delay="350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2000"/>
                                        <p:tgtEl>
                                          <p:spTgt spid="20"/>
                                        </p:tgtEl>
                                      </p:cBhvr>
                                    </p:animEffect>
                                  </p:childTnLst>
                                </p:cTn>
                              </p:par>
                            </p:childTnLst>
                          </p:cTn>
                        </p:par>
                        <p:par>
                          <p:cTn id="95" fill="hold">
                            <p:stCondLst>
                              <p:cond delay="71500"/>
                            </p:stCondLst>
                            <p:childTnLst>
                              <p:par>
                                <p:cTn id="96" presetID="10" presetClass="exit" presetSubtype="0" fill="hold" grpId="1" nodeType="afterEffect">
                                  <p:stCondLst>
                                    <p:cond delay="2000"/>
                                  </p:stCondLst>
                                  <p:childTnLst>
                                    <p:animEffect transition="out" filter="fade">
                                      <p:cBhvr>
                                        <p:cTn id="97" dur="2000"/>
                                        <p:tgtEl>
                                          <p:spTgt spid="19"/>
                                        </p:tgtEl>
                                      </p:cBhvr>
                                    </p:animEffect>
                                    <p:set>
                                      <p:cBhvr>
                                        <p:cTn id="98" dur="1" fill="hold">
                                          <p:stCondLst>
                                            <p:cond delay="1999"/>
                                          </p:stCondLst>
                                        </p:cTn>
                                        <p:tgtEl>
                                          <p:spTgt spid="19"/>
                                        </p:tgtEl>
                                        <p:attrNameLst>
                                          <p:attrName>style.visibility</p:attrName>
                                        </p:attrNameLst>
                                      </p:cBhvr>
                                      <p:to>
                                        <p:strVal val="hidden"/>
                                      </p:to>
                                    </p:set>
                                  </p:childTnLst>
                                </p:cTn>
                              </p:par>
                              <p:par>
                                <p:cTn id="99" presetID="10" presetClass="entr" presetSubtype="0" fill="hold" grpId="0" nodeType="withEffect">
                                  <p:stCondLst>
                                    <p:cond delay="200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2000"/>
                                        <p:tgtEl>
                                          <p:spTgt spid="21"/>
                                        </p:tgtEl>
                                      </p:cBhvr>
                                    </p:animEffect>
                                  </p:childTnLst>
                                </p:cTn>
                              </p:par>
                            </p:childTnLst>
                          </p:cTn>
                        </p:par>
                        <p:par>
                          <p:cTn id="102" fill="hold">
                            <p:stCondLst>
                              <p:cond delay="75500"/>
                            </p:stCondLst>
                            <p:childTnLst>
                              <p:par>
                                <p:cTn id="103" presetID="10" presetClass="exit" presetSubtype="0" fill="hold" grpId="1" nodeType="afterEffect">
                                  <p:stCondLst>
                                    <p:cond delay="2500"/>
                                  </p:stCondLst>
                                  <p:childTnLst>
                                    <p:animEffect transition="out" filter="fade">
                                      <p:cBhvr>
                                        <p:cTn id="104" dur="2000"/>
                                        <p:tgtEl>
                                          <p:spTgt spid="20"/>
                                        </p:tgtEl>
                                      </p:cBhvr>
                                    </p:animEffect>
                                    <p:set>
                                      <p:cBhvr>
                                        <p:cTn id="105" dur="1" fill="hold">
                                          <p:stCondLst>
                                            <p:cond delay="1999"/>
                                          </p:stCondLst>
                                        </p:cTn>
                                        <p:tgtEl>
                                          <p:spTgt spid="20"/>
                                        </p:tgtEl>
                                        <p:attrNameLst>
                                          <p:attrName>style.visibility</p:attrName>
                                        </p:attrNameLst>
                                      </p:cBhvr>
                                      <p:to>
                                        <p:strVal val="hidden"/>
                                      </p:to>
                                    </p:set>
                                  </p:childTnLst>
                                </p:cTn>
                              </p:par>
                              <p:par>
                                <p:cTn id="106" presetID="10" presetClass="entr" presetSubtype="0" fill="hold" grpId="0" nodeType="withEffect">
                                  <p:stCondLst>
                                    <p:cond delay="250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2000"/>
                                        <p:tgtEl>
                                          <p:spTgt spid="22"/>
                                        </p:tgtEl>
                                      </p:cBhvr>
                                    </p:animEffect>
                                  </p:childTnLst>
                                </p:cTn>
                              </p:par>
                            </p:childTnLst>
                          </p:cTn>
                        </p:par>
                        <p:par>
                          <p:cTn id="109" fill="hold">
                            <p:stCondLst>
                              <p:cond delay="80000"/>
                            </p:stCondLst>
                            <p:childTnLst>
                              <p:par>
                                <p:cTn id="110" presetID="10" presetClass="exit" presetSubtype="0" fill="hold" grpId="1" nodeType="afterEffect">
                                  <p:stCondLst>
                                    <p:cond delay="2000"/>
                                  </p:stCondLst>
                                  <p:childTnLst>
                                    <p:animEffect transition="out" filter="fade">
                                      <p:cBhvr>
                                        <p:cTn id="111" dur="2000"/>
                                        <p:tgtEl>
                                          <p:spTgt spid="21"/>
                                        </p:tgtEl>
                                      </p:cBhvr>
                                    </p:animEffect>
                                    <p:set>
                                      <p:cBhvr>
                                        <p:cTn id="112" dur="1" fill="hold">
                                          <p:stCondLst>
                                            <p:cond delay="1999"/>
                                          </p:stCondLst>
                                        </p:cTn>
                                        <p:tgtEl>
                                          <p:spTgt spid="21"/>
                                        </p:tgtEl>
                                        <p:attrNameLst>
                                          <p:attrName>style.visibility</p:attrName>
                                        </p:attrNameLst>
                                      </p:cBhvr>
                                      <p:to>
                                        <p:strVal val="hidden"/>
                                      </p:to>
                                    </p:set>
                                  </p:childTnLst>
                                </p:cTn>
                              </p:par>
                              <p:par>
                                <p:cTn id="113" presetID="10" presetClass="entr" presetSubtype="0" fill="hold" grpId="0" nodeType="withEffect">
                                  <p:stCondLst>
                                    <p:cond delay="200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2000"/>
                                        <p:tgtEl>
                                          <p:spTgt spid="23"/>
                                        </p:tgtEl>
                                      </p:cBhvr>
                                    </p:animEffect>
                                  </p:childTnLst>
                                </p:cTn>
                              </p:par>
                            </p:childTnLst>
                          </p:cTn>
                        </p:par>
                        <p:par>
                          <p:cTn id="116" fill="hold">
                            <p:stCondLst>
                              <p:cond delay="84000"/>
                            </p:stCondLst>
                            <p:childTnLst>
                              <p:par>
                                <p:cTn id="117" presetID="10" presetClass="exit" presetSubtype="0" fill="hold" grpId="1" nodeType="afterEffect">
                                  <p:stCondLst>
                                    <p:cond delay="2500"/>
                                  </p:stCondLst>
                                  <p:childTnLst>
                                    <p:animEffect transition="out" filter="fade">
                                      <p:cBhvr>
                                        <p:cTn id="118" dur="2000"/>
                                        <p:tgtEl>
                                          <p:spTgt spid="22"/>
                                        </p:tgtEl>
                                      </p:cBhvr>
                                    </p:animEffect>
                                    <p:set>
                                      <p:cBhvr>
                                        <p:cTn id="119" dur="1" fill="hold">
                                          <p:stCondLst>
                                            <p:cond delay="1999"/>
                                          </p:stCondLst>
                                        </p:cTn>
                                        <p:tgtEl>
                                          <p:spTgt spid="22"/>
                                        </p:tgtEl>
                                        <p:attrNameLst>
                                          <p:attrName>style.visibility</p:attrName>
                                        </p:attrNameLst>
                                      </p:cBhvr>
                                      <p:to>
                                        <p:strVal val="hidden"/>
                                      </p:to>
                                    </p:set>
                                  </p:childTnLst>
                                </p:cTn>
                              </p:par>
                              <p:par>
                                <p:cTn id="120" presetID="10" presetClass="entr" presetSubtype="0" fill="hold" grpId="0" nodeType="withEffect">
                                  <p:stCondLst>
                                    <p:cond delay="250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2000"/>
                                        <p:tgtEl>
                                          <p:spTgt spid="24"/>
                                        </p:tgtEl>
                                      </p:cBhvr>
                                    </p:animEffect>
                                  </p:childTnLst>
                                </p:cTn>
                              </p:par>
                            </p:childTnLst>
                          </p:cTn>
                        </p:par>
                        <p:par>
                          <p:cTn id="123" fill="hold">
                            <p:stCondLst>
                              <p:cond delay="88500"/>
                            </p:stCondLst>
                            <p:childTnLst>
                              <p:par>
                                <p:cTn id="124" presetID="10" presetClass="exit" presetSubtype="0" fill="hold" grpId="1" nodeType="afterEffect">
                                  <p:stCondLst>
                                    <p:cond delay="2500"/>
                                  </p:stCondLst>
                                  <p:childTnLst>
                                    <p:animEffect transition="out" filter="fade">
                                      <p:cBhvr>
                                        <p:cTn id="125" dur="2000"/>
                                        <p:tgtEl>
                                          <p:spTgt spid="23"/>
                                        </p:tgtEl>
                                      </p:cBhvr>
                                    </p:animEffect>
                                    <p:set>
                                      <p:cBhvr>
                                        <p:cTn id="126" dur="1" fill="hold">
                                          <p:stCondLst>
                                            <p:cond delay="1999"/>
                                          </p:stCondLst>
                                        </p:cTn>
                                        <p:tgtEl>
                                          <p:spTgt spid="23"/>
                                        </p:tgtEl>
                                        <p:attrNameLst>
                                          <p:attrName>style.visibility</p:attrName>
                                        </p:attrNameLst>
                                      </p:cBhvr>
                                      <p:to>
                                        <p:strVal val="hidden"/>
                                      </p:to>
                                    </p:set>
                                  </p:childTnLst>
                                </p:cTn>
                              </p:par>
                              <p:par>
                                <p:cTn id="127" presetID="10" presetClass="entr" presetSubtype="0" fill="hold" grpId="0" nodeType="withEffect">
                                  <p:stCondLst>
                                    <p:cond delay="250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2000"/>
                                        <p:tgtEl>
                                          <p:spTgt spid="25"/>
                                        </p:tgtEl>
                                      </p:cBhvr>
                                    </p:animEffect>
                                  </p:childTnLst>
                                </p:cTn>
                              </p:par>
                            </p:childTnLst>
                          </p:cTn>
                        </p:par>
                        <p:par>
                          <p:cTn id="130" fill="hold">
                            <p:stCondLst>
                              <p:cond delay="93000"/>
                            </p:stCondLst>
                            <p:childTnLst>
                              <p:par>
                                <p:cTn id="131" presetID="10" presetClass="exit" presetSubtype="0" fill="hold" grpId="1" nodeType="afterEffect">
                                  <p:stCondLst>
                                    <p:cond delay="2500"/>
                                  </p:stCondLst>
                                  <p:childTnLst>
                                    <p:animEffect transition="out" filter="fade">
                                      <p:cBhvr>
                                        <p:cTn id="132" dur="2000"/>
                                        <p:tgtEl>
                                          <p:spTgt spid="24"/>
                                        </p:tgtEl>
                                      </p:cBhvr>
                                    </p:animEffect>
                                    <p:set>
                                      <p:cBhvr>
                                        <p:cTn id="133" dur="1" fill="hold">
                                          <p:stCondLst>
                                            <p:cond delay="1999"/>
                                          </p:stCondLst>
                                        </p:cTn>
                                        <p:tgtEl>
                                          <p:spTgt spid="24"/>
                                        </p:tgtEl>
                                        <p:attrNameLst>
                                          <p:attrName>style.visibility</p:attrName>
                                        </p:attrNameLst>
                                      </p:cBhvr>
                                      <p:to>
                                        <p:strVal val="hidden"/>
                                      </p:to>
                                    </p:set>
                                  </p:childTnLst>
                                </p:cTn>
                              </p:par>
                              <p:par>
                                <p:cTn id="134" presetID="10" presetClass="entr" presetSubtype="0" fill="hold" grpId="0" nodeType="withEffect">
                                  <p:stCondLst>
                                    <p:cond delay="250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2000"/>
                                        <p:tgtEl>
                                          <p:spTgt spid="26"/>
                                        </p:tgtEl>
                                      </p:cBhvr>
                                    </p:animEffect>
                                  </p:childTnLst>
                                </p:cTn>
                              </p:par>
                            </p:childTnLst>
                          </p:cTn>
                        </p:par>
                        <p:par>
                          <p:cTn id="137" fill="hold">
                            <p:stCondLst>
                              <p:cond delay="97500"/>
                            </p:stCondLst>
                            <p:childTnLst>
                              <p:par>
                                <p:cTn id="138" presetID="10" presetClass="exit" presetSubtype="0" fill="hold" grpId="1" nodeType="afterEffect">
                                  <p:stCondLst>
                                    <p:cond delay="3000"/>
                                  </p:stCondLst>
                                  <p:childTnLst>
                                    <p:animEffect transition="out" filter="fade">
                                      <p:cBhvr>
                                        <p:cTn id="139" dur="2000"/>
                                        <p:tgtEl>
                                          <p:spTgt spid="25"/>
                                        </p:tgtEl>
                                      </p:cBhvr>
                                    </p:animEffect>
                                    <p:set>
                                      <p:cBhvr>
                                        <p:cTn id="140" dur="1" fill="hold">
                                          <p:stCondLst>
                                            <p:cond delay="1999"/>
                                          </p:stCondLst>
                                        </p:cTn>
                                        <p:tgtEl>
                                          <p:spTgt spid="25"/>
                                        </p:tgtEl>
                                        <p:attrNameLst>
                                          <p:attrName>style.visibility</p:attrName>
                                        </p:attrNameLst>
                                      </p:cBhvr>
                                      <p:to>
                                        <p:strVal val="hidden"/>
                                      </p:to>
                                    </p:set>
                                  </p:childTnLst>
                                </p:cTn>
                              </p:par>
                              <p:par>
                                <p:cTn id="141" presetID="10" presetClass="entr" presetSubtype="0" fill="hold" grpId="0" nodeType="withEffect">
                                  <p:stCondLst>
                                    <p:cond delay="3000"/>
                                  </p:stCondLst>
                                  <p:childTnLst>
                                    <p:set>
                                      <p:cBhvr>
                                        <p:cTn id="142" dur="1" fill="hold">
                                          <p:stCondLst>
                                            <p:cond delay="0"/>
                                          </p:stCondLst>
                                        </p:cTn>
                                        <p:tgtEl>
                                          <p:spTgt spid="27"/>
                                        </p:tgtEl>
                                        <p:attrNameLst>
                                          <p:attrName>style.visibility</p:attrName>
                                        </p:attrNameLst>
                                      </p:cBhvr>
                                      <p:to>
                                        <p:strVal val="visible"/>
                                      </p:to>
                                    </p:set>
                                    <p:animEffect transition="in" filter="fade">
                                      <p:cBhvr>
                                        <p:cTn id="143" dur="2000"/>
                                        <p:tgtEl>
                                          <p:spTgt spid="27"/>
                                        </p:tgtEl>
                                      </p:cBhvr>
                                    </p:animEffect>
                                  </p:childTnLst>
                                </p:cTn>
                              </p:par>
                            </p:childTnLst>
                          </p:cTn>
                        </p:par>
                        <p:par>
                          <p:cTn id="144" fill="hold">
                            <p:stCondLst>
                              <p:cond delay="102500"/>
                            </p:stCondLst>
                            <p:childTnLst>
                              <p:par>
                                <p:cTn id="145" presetID="10" presetClass="exit" presetSubtype="0" fill="hold" grpId="1" nodeType="afterEffect">
                                  <p:stCondLst>
                                    <p:cond delay="2500"/>
                                  </p:stCondLst>
                                  <p:childTnLst>
                                    <p:animEffect transition="out" filter="fade">
                                      <p:cBhvr>
                                        <p:cTn id="146" dur="2000"/>
                                        <p:tgtEl>
                                          <p:spTgt spid="26"/>
                                        </p:tgtEl>
                                      </p:cBhvr>
                                    </p:animEffect>
                                    <p:set>
                                      <p:cBhvr>
                                        <p:cTn id="147" dur="1" fill="hold">
                                          <p:stCondLst>
                                            <p:cond delay="1999"/>
                                          </p:stCondLst>
                                        </p:cTn>
                                        <p:tgtEl>
                                          <p:spTgt spid="26"/>
                                        </p:tgtEl>
                                        <p:attrNameLst>
                                          <p:attrName>style.visibility</p:attrName>
                                        </p:attrNameLst>
                                      </p:cBhvr>
                                      <p:to>
                                        <p:strVal val="hidden"/>
                                      </p:to>
                                    </p:set>
                                  </p:childTnLst>
                                </p:cTn>
                              </p:par>
                              <p:par>
                                <p:cTn id="148" presetID="10" presetClass="entr" presetSubtype="0" fill="hold" grpId="0" nodeType="withEffect">
                                  <p:stCondLst>
                                    <p:cond delay="2500"/>
                                  </p:stCondLst>
                                  <p:childTnLst>
                                    <p:set>
                                      <p:cBhvr>
                                        <p:cTn id="149" dur="1" fill="hold">
                                          <p:stCondLst>
                                            <p:cond delay="0"/>
                                          </p:stCondLst>
                                        </p:cTn>
                                        <p:tgtEl>
                                          <p:spTgt spid="28"/>
                                        </p:tgtEl>
                                        <p:attrNameLst>
                                          <p:attrName>style.visibility</p:attrName>
                                        </p:attrNameLst>
                                      </p:cBhvr>
                                      <p:to>
                                        <p:strVal val="visible"/>
                                      </p:to>
                                    </p:set>
                                    <p:animEffect transition="in" filter="fade">
                                      <p:cBhvr>
                                        <p:cTn id="150" dur="2000"/>
                                        <p:tgtEl>
                                          <p:spTgt spid="28"/>
                                        </p:tgtEl>
                                      </p:cBhvr>
                                    </p:animEffect>
                                  </p:childTnLst>
                                </p:cTn>
                              </p:par>
                            </p:childTnLst>
                          </p:cTn>
                        </p:par>
                        <p:par>
                          <p:cTn id="151" fill="hold">
                            <p:stCondLst>
                              <p:cond delay="107000"/>
                            </p:stCondLst>
                            <p:childTnLst>
                              <p:par>
                                <p:cTn id="152" presetID="10" presetClass="exit" presetSubtype="0" fill="hold" grpId="1" nodeType="afterEffect">
                                  <p:stCondLst>
                                    <p:cond delay="2500"/>
                                  </p:stCondLst>
                                  <p:childTnLst>
                                    <p:animEffect transition="out" filter="fade">
                                      <p:cBhvr>
                                        <p:cTn id="153" dur="2000"/>
                                        <p:tgtEl>
                                          <p:spTgt spid="27"/>
                                        </p:tgtEl>
                                      </p:cBhvr>
                                    </p:animEffect>
                                    <p:set>
                                      <p:cBhvr>
                                        <p:cTn id="154" dur="1" fill="hold">
                                          <p:stCondLst>
                                            <p:cond delay="1999"/>
                                          </p:stCondLst>
                                        </p:cTn>
                                        <p:tgtEl>
                                          <p:spTgt spid="27"/>
                                        </p:tgtEl>
                                        <p:attrNameLst>
                                          <p:attrName>style.visibility</p:attrName>
                                        </p:attrNameLst>
                                      </p:cBhvr>
                                      <p:to>
                                        <p:strVal val="hidden"/>
                                      </p:to>
                                    </p:set>
                                  </p:childTnLst>
                                </p:cTn>
                              </p:par>
                              <p:par>
                                <p:cTn id="155" presetID="10" presetClass="entr" presetSubtype="0" fill="hold" grpId="0" nodeType="withEffect">
                                  <p:stCondLst>
                                    <p:cond delay="2500"/>
                                  </p:stCondLst>
                                  <p:childTnLst>
                                    <p:set>
                                      <p:cBhvr>
                                        <p:cTn id="156" dur="1" fill="hold">
                                          <p:stCondLst>
                                            <p:cond delay="0"/>
                                          </p:stCondLst>
                                        </p:cTn>
                                        <p:tgtEl>
                                          <p:spTgt spid="29"/>
                                        </p:tgtEl>
                                        <p:attrNameLst>
                                          <p:attrName>style.visibility</p:attrName>
                                        </p:attrNameLst>
                                      </p:cBhvr>
                                      <p:to>
                                        <p:strVal val="visible"/>
                                      </p:to>
                                    </p:set>
                                    <p:animEffect transition="in" filter="fade">
                                      <p:cBhvr>
                                        <p:cTn id="157" dur="2000"/>
                                        <p:tgtEl>
                                          <p:spTgt spid="29"/>
                                        </p:tgtEl>
                                      </p:cBhvr>
                                    </p:animEffect>
                                  </p:childTnLst>
                                </p:cTn>
                              </p:par>
                            </p:childTnLst>
                          </p:cTn>
                        </p:par>
                        <p:par>
                          <p:cTn id="158" fill="hold">
                            <p:stCondLst>
                              <p:cond delay="111500"/>
                            </p:stCondLst>
                            <p:childTnLst>
                              <p:par>
                                <p:cTn id="159" presetID="10" presetClass="exit" presetSubtype="0" fill="hold" grpId="1" nodeType="afterEffect">
                                  <p:stCondLst>
                                    <p:cond delay="3000"/>
                                  </p:stCondLst>
                                  <p:childTnLst>
                                    <p:animEffect transition="out" filter="fade">
                                      <p:cBhvr>
                                        <p:cTn id="160" dur="2000"/>
                                        <p:tgtEl>
                                          <p:spTgt spid="28"/>
                                        </p:tgtEl>
                                      </p:cBhvr>
                                    </p:animEffect>
                                    <p:set>
                                      <p:cBhvr>
                                        <p:cTn id="161" dur="1" fill="hold">
                                          <p:stCondLst>
                                            <p:cond delay="1999"/>
                                          </p:stCondLst>
                                        </p:cTn>
                                        <p:tgtEl>
                                          <p:spTgt spid="28"/>
                                        </p:tgtEl>
                                        <p:attrNameLst>
                                          <p:attrName>style.visibility</p:attrName>
                                        </p:attrNameLst>
                                      </p:cBhvr>
                                      <p:to>
                                        <p:strVal val="hidden"/>
                                      </p:to>
                                    </p:set>
                                  </p:childTnLst>
                                </p:cTn>
                              </p:par>
                              <p:par>
                                <p:cTn id="162" presetID="10" presetClass="entr" presetSubtype="0" fill="hold" grpId="0" nodeType="withEffect">
                                  <p:stCondLst>
                                    <p:cond delay="3000"/>
                                  </p:stCondLst>
                                  <p:childTnLst>
                                    <p:set>
                                      <p:cBhvr>
                                        <p:cTn id="163" dur="1" fill="hold">
                                          <p:stCondLst>
                                            <p:cond delay="0"/>
                                          </p:stCondLst>
                                        </p:cTn>
                                        <p:tgtEl>
                                          <p:spTgt spid="30"/>
                                        </p:tgtEl>
                                        <p:attrNameLst>
                                          <p:attrName>style.visibility</p:attrName>
                                        </p:attrNameLst>
                                      </p:cBhvr>
                                      <p:to>
                                        <p:strVal val="visible"/>
                                      </p:to>
                                    </p:set>
                                    <p:animEffect transition="in" filter="fade">
                                      <p:cBhvr>
                                        <p:cTn id="164" dur="2000"/>
                                        <p:tgtEl>
                                          <p:spTgt spid="30"/>
                                        </p:tgtEl>
                                      </p:cBhvr>
                                    </p:animEffect>
                                  </p:childTnLst>
                                </p:cTn>
                              </p:par>
                            </p:childTnLst>
                          </p:cTn>
                        </p:par>
                        <p:par>
                          <p:cTn id="165" fill="hold">
                            <p:stCondLst>
                              <p:cond delay="116500"/>
                            </p:stCondLst>
                            <p:childTnLst>
                              <p:par>
                                <p:cTn id="166" presetID="10" presetClass="exit" presetSubtype="0" fill="hold" grpId="1" nodeType="afterEffect">
                                  <p:stCondLst>
                                    <p:cond delay="3000"/>
                                  </p:stCondLst>
                                  <p:childTnLst>
                                    <p:animEffect transition="out" filter="fade">
                                      <p:cBhvr>
                                        <p:cTn id="167" dur="2000"/>
                                        <p:tgtEl>
                                          <p:spTgt spid="29"/>
                                        </p:tgtEl>
                                      </p:cBhvr>
                                    </p:animEffect>
                                    <p:set>
                                      <p:cBhvr>
                                        <p:cTn id="168" dur="1" fill="hold">
                                          <p:stCondLst>
                                            <p:cond delay="1999"/>
                                          </p:stCondLst>
                                        </p:cTn>
                                        <p:tgtEl>
                                          <p:spTgt spid="29"/>
                                        </p:tgtEl>
                                        <p:attrNameLst>
                                          <p:attrName>style.visibility</p:attrName>
                                        </p:attrNameLst>
                                      </p:cBhvr>
                                      <p:to>
                                        <p:strVal val="hidden"/>
                                      </p:to>
                                    </p:set>
                                  </p:childTnLst>
                                </p:cTn>
                              </p:par>
                              <p:par>
                                <p:cTn id="169" presetID="10" presetClass="entr" presetSubtype="0" fill="hold" grpId="0" nodeType="withEffect">
                                  <p:stCondLst>
                                    <p:cond delay="3000"/>
                                  </p:stCondLst>
                                  <p:childTnLst>
                                    <p:set>
                                      <p:cBhvr>
                                        <p:cTn id="170" dur="1" fill="hold">
                                          <p:stCondLst>
                                            <p:cond delay="0"/>
                                          </p:stCondLst>
                                        </p:cTn>
                                        <p:tgtEl>
                                          <p:spTgt spid="31"/>
                                        </p:tgtEl>
                                        <p:attrNameLst>
                                          <p:attrName>style.visibility</p:attrName>
                                        </p:attrNameLst>
                                      </p:cBhvr>
                                      <p:to>
                                        <p:strVal val="visible"/>
                                      </p:to>
                                    </p:set>
                                    <p:animEffect transition="in" filter="fade">
                                      <p:cBhvr>
                                        <p:cTn id="171" dur="2000"/>
                                        <p:tgtEl>
                                          <p:spTgt spid="31"/>
                                        </p:tgtEl>
                                      </p:cBhvr>
                                    </p:animEffect>
                                  </p:childTnLst>
                                </p:cTn>
                              </p:par>
                            </p:childTnLst>
                          </p:cTn>
                        </p:par>
                        <p:par>
                          <p:cTn id="172" fill="hold">
                            <p:stCondLst>
                              <p:cond delay="121500"/>
                            </p:stCondLst>
                            <p:childTnLst>
                              <p:par>
                                <p:cTn id="173" presetID="10" presetClass="exit" presetSubtype="0" fill="hold" grpId="1" nodeType="afterEffect">
                                  <p:stCondLst>
                                    <p:cond delay="2500"/>
                                  </p:stCondLst>
                                  <p:childTnLst>
                                    <p:animEffect transition="out" filter="fade">
                                      <p:cBhvr>
                                        <p:cTn id="174" dur="2000"/>
                                        <p:tgtEl>
                                          <p:spTgt spid="30"/>
                                        </p:tgtEl>
                                      </p:cBhvr>
                                    </p:animEffect>
                                    <p:set>
                                      <p:cBhvr>
                                        <p:cTn id="175" dur="1" fill="hold">
                                          <p:stCondLst>
                                            <p:cond delay="1999"/>
                                          </p:stCondLst>
                                        </p:cTn>
                                        <p:tgtEl>
                                          <p:spTgt spid="30"/>
                                        </p:tgtEl>
                                        <p:attrNameLst>
                                          <p:attrName>style.visibility</p:attrName>
                                        </p:attrNameLst>
                                      </p:cBhvr>
                                      <p:to>
                                        <p:strVal val="hidden"/>
                                      </p:to>
                                    </p:set>
                                  </p:childTnLst>
                                </p:cTn>
                              </p:par>
                              <p:par>
                                <p:cTn id="176" presetID="10" presetClass="entr" presetSubtype="0" fill="hold" grpId="0" nodeType="withEffect">
                                  <p:stCondLst>
                                    <p:cond delay="2500"/>
                                  </p:stCondLst>
                                  <p:childTnLst>
                                    <p:set>
                                      <p:cBhvr>
                                        <p:cTn id="177" dur="1" fill="hold">
                                          <p:stCondLst>
                                            <p:cond delay="0"/>
                                          </p:stCondLst>
                                        </p:cTn>
                                        <p:tgtEl>
                                          <p:spTgt spid="32"/>
                                        </p:tgtEl>
                                        <p:attrNameLst>
                                          <p:attrName>style.visibility</p:attrName>
                                        </p:attrNameLst>
                                      </p:cBhvr>
                                      <p:to>
                                        <p:strVal val="visible"/>
                                      </p:to>
                                    </p:set>
                                    <p:animEffect transition="in" filter="fade">
                                      <p:cBhvr>
                                        <p:cTn id="178" dur="2000"/>
                                        <p:tgtEl>
                                          <p:spTgt spid="32"/>
                                        </p:tgtEl>
                                      </p:cBhvr>
                                    </p:animEffect>
                                  </p:childTnLst>
                                </p:cTn>
                              </p:par>
                            </p:childTnLst>
                          </p:cTn>
                        </p:par>
                        <p:par>
                          <p:cTn id="179" fill="hold">
                            <p:stCondLst>
                              <p:cond delay="126000"/>
                            </p:stCondLst>
                            <p:childTnLst>
                              <p:par>
                                <p:cTn id="180" presetID="10" presetClass="exit" presetSubtype="0" fill="hold" grpId="1" nodeType="afterEffect">
                                  <p:stCondLst>
                                    <p:cond delay="3000"/>
                                  </p:stCondLst>
                                  <p:childTnLst>
                                    <p:animEffect transition="out" filter="fade">
                                      <p:cBhvr>
                                        <p:cTn id="181" dur="2000"/>
                                        <p:tgtEl>
                                          <p:spTgt spid="31"/>
                                        </p:tgtEl>
                                      </p:cBhvr>
                                    </p:animEffect>
                                    <p:set>
                                      <p:cBhvr>
                                        <p:cTn id="182" dur="1" fill="hold">
                                          <p:stCondLst>
                                            <p:cond delay="1999"/>
                                          </p:stCondLst>
                                        </p:cTn>
                                        <p:tgtEl>
                                          <p:spTgt spid="31"/>
                                        </p:tgtEl>
                                        <p:attrNameLst>
                                          <p:attrName>style.visibility</p:attrName>
                                        </p:attrNameLst>
                                      </p:cBhvr>
                                      <p:to>
                                        <p:strVal val="hidden"/>
                                      </p:to>
                                    </p:set>
                                  </p:childTnLst>
                                </p:cTn>
                              </p:par>
                              <p:par>
                                <p:cTn id="183" presetID="10" presetClass="entr" presetSubtype="0" fill="hold" grpId="0" nodeType="withEffect">
                                  <p:stCondLst>
                                    <p:cond delay="3000"/>
                                  </p:stCondLst>
                                  <p:childTnLst>
                                    <p:set>
                                      <p:cBhvr>
                                        <p:cTn id="184" dur="1" fill="hold">
                                          <p:stCondLst>
                                            <p:cond delay="0"/>
                                          </p:stCondLst>
                                        </p:cTn>
                                        <p:tgtEl>
                                          <p:spTgt spid="33"/>
                                        </p:tgtEl>
                                        <p:attrNameLst>
                                          <p:attrName>style.visibility</p:attrName>
                                        </p:attrNameLst>
                                      </p:cBhvr>
                                      <p:to>
                                        <p:strVal val="visible"/>
                                      </p:to>
                                    </p:set>
                                    <p:animEffect transition="in" filter="fade">
                                      <p:cBhvr>
                                        <p:cTn id="185" dur="2000"/>
                                        <p:tgtEl>
                                          <p:spTgt spid="33"/>
                                        </p:tgtEl>
                                      </p:cBhvr>
                                    </p:animEffect>
                                  </p:childTnLst>
                                </p:cTn>
                              </p:par>
                            </p:childTnLst>
                          </p:cTn>
                        </p:par>
                        <p:par>
                          <p:cTn id="186" fill="hold">
                            <p:stCondLst>
                              <p:cond delay="131000"/>
                            </p:stCondLst>
                            <p:childTnLst>
                              <p:par>
                                <p:cTn id="187" presetID="10" presetClass="exit" presetSubtype="0" fill="hold" grpId="1" nodeType="afterEffect">
                                  <p:stCondLst>
                                    <p:cond delay="2500"/>
                                  </p:stCondLst>
                                  <p:childTnLst>
                                    <p:animEffect transition="out" filter="fade">
                                      <p:cBhvr>
                                        <p:cTn id="188" dur="2000"/>
                                        <p:tgtEl>
                                          <p:spTgt spid="32"/>
                                        </p:tgtEl>
                                      </p:cBhvr>
                                    </p:animEffect>
                                    <p:set>
                                      <p:cBhvr>
                                        <p:cTn id="189" dur="1" fill="hold">
                                          <p:stCondLst>
                                            <p:cond delay="1999"/>
                                          </p:stCondLst>
                                        </p:cTn>
                                        <p:tgtEl>
                                          <p:spTgt spid="32"/>
                                        </p:tgtEl>
                                        <p:attrNameLst>
                                          <p:attrName>style.visibility</p:attrName>
                                        </p:attrNameLst>
                                      </p:cBhvr>
                                      <p:to>
                                        <p:strVal val="hidden"/>
                                      </p:to>
                                    </p:set>
                                  </p:childTnLst>
                                </p:cTn>
                              </p:par>
                              <p:par>
                                <p:cTn id="190" presetID="10" presetClass="entr" presetSubtype="0" fill="hold" grpId="0" nodeType="withEffect">
                                  <p:stCondLst>
                                    <p:cond delay="2500"/>
                                  </p:stCondLst>
                                  <p:childTnLst>
                                    <p:set>
                                      <p:cBhvr>
                                        <p:cTn id="191" dur="1" fill="hold">
                                          <p:stCondLst>
                                            <p:cond delay="0"/>
                                          </p:stCondLst>
                                        </p:cTn>
                                        <p:tgtEl>
                                          <p:spTgt spid="34"/>
                                        </p:tgtEl>
                                        <p:attrNameLst>
                                          <p:attrName>style.visibility</p:attrName>
                                        </p:attrNameLst>
                                      </p:cBhvr>
                                      <p:to>
                                        <p:strVal val="visible"/>
                                      </p:to>
                                    </p:set>
                                    <p:animEffect transition="in" filter="fade">
                                      <p:cBhvr>
                                        <p:cTn id="192" dur="2000"/>
                                        <p:tgtEl>
                                          <p:spTgt spid="34"/>
                                        </p:tgtEl>
                                      </p:cBhvr>
                                    </p:animEffect>
                                  </p:childTnLst>
                                </p:cTn>
                              </p:par>
                            </p:childTnLst>
                          </p:cTn>
                        </p:par>
                        <p:par>
                          <p:cTn id="193" fill="hold">
                            <p:stCondLst>
                              <p:cond delay="135500"/>
                            </p:stCondLst>
                            <p:childTnLst>
                              <p:par>
                                <p:cTn id="194" presetID="10" presetClass="exit" presetSubtype="0" fill="hold" grpId="1" nodeType="afterEffect">
                                  <p:stCondLst>
                                    <p:cond delay="3000"/>
                                  </p:stCondLst>
                                  <p:childTnLst>
                                    <p:animEffect transition="out" filter="fade">
                                      <p:cBhvr>
                                        <p:cTn id="195" dur="2000"/>
                                        <p:tgtEl>
                                          <p:spTgt spid="33"/>
                                        </p:tgtEl>
                                      </p:cBhvr>
                                    </p:animEffect>
                                    <p:set>
                                      <p:cBhvr>
                                        <p:cTn id="196" dur="1" fill="hold">
                                          <p:stCondLst>
                                            <p:cond delay="1999"/>
                                          </p:stCondLst>
                                        </p:cTn>
                                        <p:tgtEl>
                                          <p:spTgt spid="33"/>
                                        </p:tgtEl>
                                        <p:attrNameLst>
                                          <p:attrName>style.visibility</p:attrName>
                                        </p:attrNameLst>
                                      </p:cBhvr>
                                      <p:to>
                                        <p:strVal val="hidden"/>
                                      </p:to>
                                    </p:set>
                                  </p:childTnLst>
                                </p:cTn>
                              </p:par>
                              <p:par>
                                <p:cTn id="197" presetID="10" presetClass="entr" presetSubtype="0" fill="hold" grpId="0" nodeType="withEffect">
                                  <p:stCondLst>
                                    <p:cond delay="300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2000"/>
                                        <p:tgtEl>
                                          <p:spTgt spid="35"/>
                                        </p:tgtEl>
                                      </p:cBhvr>
                                    </p:animEffect>
                                  </p:childTnLst>
                                </p:cTn>
                              </p:par>
                            </p:childTnLst>
                          </p:cTn>
                        </p:par>
                        <p:par>
                          <p:cTn id="200" fill="hold">
                            <p:stCondLst>
                              <p:cond delay="140500"/>
                            </p:stCondLst>
                            <p:childTnLst>
                              <p:par>
                                <p:cTn id="201" presetID="10" presetClass="exit" presetSubtype="0" fill="hold" grpId="1" nodeType="afterEffect">
                                  <p:stCondLst>
                                    <p:cond delay="2000"/>
                                  </p:stCondLst>
                                  <p:childTnLst>
                                    <p:animEffect transition="out" filter="fade">
                                      <p:cBhvr>
                                        <p:cTn id="202" dur="2000"/>
                                        <p:tgtEl>
                                          <p:spTgt spid="34"/>
                                        </p:tgtEl>
                                      </p:cBhvr>
                                    </p:animEffect>
                                    <p:set>
                                      <p:cBhvr>
                                        <p:cTn id="203" dur="1" fill="hold">
                                          <p:stCondLst>
                                            <p:cond delay="1999"/>
                                          </p:stCondLst>
                                        </p:cTn>
                                        <p:tgtEl>
                                          <p:spTgt spid="34"/>
                                        </p:tgtEl>
                                        <p:attrNameLst>
                                          <p:attrName>style.visibility</p:attrName>
                                        </p:attrNameLst>
                                      </p:cBhvr>
                                      <p:to>
                                        <p:strVal val="hidden"/>
                                      </p:to>
                                    </p:set>
                                  </p:childTnLst>
                                </p:cTn>
                              </p:par>
                              <p:par>
                                <p:cTn id="204" presetID="10" presetClass="entr" presetSubtype="0" fill="hold" grpId="0" nodeType="withEffect">
                                  <p:stCondLst>
                                    <p:cond delay="2000"/>
                                  </p:stCondLst>
                                  <p:childTnLst>
                                    <p:set>
                                      <p:cBhvr>
                                        <p:cTn id="205" dur="1" fill="hold">
                                          <p:stCondLst>
                                            <p:cond delay="0"/>
                                          </p:stCondLst>
                                        </p:cTn>
                                        <p:tgtEl>
                                          <p:spTgt spid="36"/>
                                        </p:tgtEl>
                                        <p:attrNameLst>
                                          <p:attrName>style.visibility</p:attrName>
                                        </p:attrNameLst>
                                      </p:cBhvr>
                                      <p:to>
                                        <p:strVal val="visible"/>
                                      </p:to>
                                    </p:set>
                                    <p:animEffect transition="in" filter="fade">
                                      <p:cBhvr>
                                        <p:cTn id="206" dur="2000"/>
                                        <p:tgtEl>
                                          <p:spTgt spid="36"/>
                                        </p:tgtEl>
                                      </p:cBhvr>
                                    </p:animEffect>
                                  </p:childTnLst>
                                </p:cTn>
                              </p:par>
                            </p:childTnLst>
                          </p:cTn>
                        </p:par>
                        <p:par>
                          <p:cTn id="207" fill="hold">
                            <p:stCondLst>
                              <p:cond delay="144500"/>
                            </p:stCondLst>
                            <p:childTnLst>
                              <p:par>
                                <p:cTn id="208" presetID="10" presetClass="exit" presetSubtype="0" fill="hold" grpId="1" nodeType="afterEffect">
                                  <p:stCondLst>
                                    <p:cond delay="2000"/>
                                  </p:stCondLst>
                                  <p:childTnLst>
                                    <p:animEffect transition="out" filter="fade">
                                      <p:cBhvr>
                                        <p:cTn id="209" dur="2000"/>
                                        <p:tgtEl>
                                          <p:spTgt spid="35"/>
                                        </p:tgtEl>
                                      </p:cBhvr>
                                    </p:animEffect>
                                    <p:set>
                                      <p:cBhvr>
                                        <p:cTn id="210" dur="1" fill="hold">
                                          <p:stCondLst>
                                            <p:cond delay="1999"/>
                                          </p:stCondLst>
                                        </p:cTn>
                                        <p:tgtEl>
                                          <p:spTgt spid="35"/>
                                        </p:tgtEl>
                                        <p:attrNameLst>
                                          <p:attrName>style.visibility</p:attrName>
                                        </p:attrNameLst>
                                      </p:cBhvr>
                                      <p:to>
                                        <p:strVal val="hidden"/>
                                      </p:to>
                                    </p:set>
                                  </p:childTnLst>
                                </p:cTn>
                              </p:par>
                              <p:par>
                                <p:cTn id="211" presetID="10" presetClass="entr" presetSubtype="0" fill="hold" grpId="0" nodeType="withEffect">
                                  <p:stCondLst>
                                    <p:cond delay="2000"/>
                                  </p:stCondLst>
                                  <p:childTnLst>
                                    <p:set>
                                      <p:cBhvr>
                                        <p:cTn id="212" dur="1" fill="hold">
                                          <p:stCondLst>
                                            <p:cond delay="0"/>
                                          </p:stCondLst>
                                        </p:cTn>
                                        <p:tgtEl>
                                          <p:spTgt spid="37"/>
                                        </p:tgtEl>
                                        <p:attrNameLst>
                                          <p:attrName>style.visibility</p:attrName>
                                        </p:attrNameLst>
                                      </p:cBhvr>
                                      <p:to>
                                        <p:strVal val="visible"/>
                                      </p:to>
                                    </p:set>
                                    <p:animEffect transition="in" filter="fade">
                                      <p:cBhvr>
                                        <p:cTn id="213" dur="2000"/>
                                        <p:tgtEl>
                                          <p:spTgt spid="37"/>
                                        </p:tgtEl>
                                      </p:cBhvr>
                                    </p:animEffect>
                                  </p:childTnLst>
                                </p:cTn>
                              </p:par>
                            </p:childTnLst>
                          </p:cTn>
                        </p:par>
                        <p:par>
                          <p:cTn id="214" fill="hold">
                            <p:stCondLst>
                              <p:cond delay="148500"/>
                            </p:stCondLst>
                            <p:childTnLst>
                              <p:par>
                                <p:cTn id="215" presetID="10" presetClass="exit" presetSubtype="0" fill="hold" grpId="1" nodeType="afterEffect">
                                  <p:stCondLst>
                                    <p:cond delay="2500"/>
                                  </p:stCondLst>
                                  <p:childTnLst>
                                    <p:animEffect transition="out" filter="fade">
                                      <p:cBhvr>
                                        <p:cTn id="216" dur="2000"/>
                                        <p:tgtEl>
                                          <p:spTgt spid="36"/>
                                        </p:tgtEl>
                                      </p:cBhvr>
                                    </p:animEffect>
                                    <p:set>
                                      <p:cBhvr>
                                        <p:cTn id="217" dur="1" fill="hold">
                                          <p:stCondLst>
                                            <p:cond delay="1999"/>
                                          </p:stCondLst>
                                        </p:cTn>
                                        <p:tgtEl>
                                          <p:spTgt spid="36"/>
                                        </p:tgtEl>
                                        <p:attrNameLst>
                                          <p:attrName>style.visibility</p:attrName>
                                        </p:attrNameLst>
                                      </p:cBhvr>
                                      <p:to>
                                        <p:strVal val="hidden"/>
                                      </p:to>
                                    </p:set>
                                  </p:childTnLst>
                                </p:cTn>
                              </p:par>
                              <p:par>
                                <p:cTn id="218" presetID="10" presetClass="entr" presetSubtype="0" fill="hold" grpId="0" nodeType="withEffect">
                                  <p:stCondLst>
                                    <p:cond delay="2500"/>
                                  </p:stCondLst>
                                  <p:childTnLst>
                                    <p:set>
                                      <p:cBhvr>
                                        <p:cTn id="219" dur="1" fill="hold">
                                          <p:stCondLst>
                                            <p:cond delay="0"/>
                                          </p:stCondLst>
                                        </p:cTn>
                                        <p:tgtEl>
                                          <p:spTgt spid="38"/>
                                        </p:tgtEl>
                                        <p:attrNameLst>
                                          <p:attrName>style.visibility</p:attrName>
                                        </p:attrNameLst>
                                      </p:cBhvr>
                                      <p:to>
                                        <p:strVal val="visible"/>
                                      </p:to>
                                    </p:set>
                                    <p:animEffect transition="in" filter="fade">
                                      <p:cBhvr>
                                        <p:cTn id="220" dur="2000"/>
                                        <p:tgtEl>
                                          <p:spTgt spid="38"/>
                                        </p:tgtEl>
                                      </p:cBhvr>
                                    </p:animEffect>
                                  </p:childTnLst>
                                </p:cTn>
                              </p:par>
                            </p:childTnLst>
                          </p:cTn>
                        </p:par>
                        <p:par>
                          <p:cTn id="221" fill="hold">
                            <p:stCondLst>
                              <p:cond delay="153000"/>
                            </p:stCondLst>
                            <p:childTnLst>
                              <p:par>
                                <p:cTn id="222" presetID="10" presetClass="exit" presetSubtype="0" fill="hold" grpId="1" nodeType="afterEffect">
                                  <p:stCondLst>
                                    <p:cond delay="3000"/>
                                  </p:stCondLst>
                                  <p:childTnLst>
                                    <p:animEffect transition="out" filter="fade">
                                      <p:cBhvr>
                                        <p:cTn id="223" dur="2000"/>
                                        <p:tgtEl>
                                          <p:spTgt spid="37"/>
                                        </p:tgtEl>
                                      </p:cBhvr>
                                    </p:animEffect>
                                    <p:set>
                                      <p:cBhvr>
                                        <p:cTn id="224" dur="1" fill="hold">
                                          <p:stCondLst>
                                            <p:cond delay="1999"/>
                                          </p:stCondLst>
                                        </p:cTn>
                                        <p:tgtEl>
                                          <p:spTgt spid="37"/>
                                        </p:tgtEl>
                                        <p:attrNameLst>
                                          <p:attrName>style.visibility</p:attrName>
                                        </p:attrNameLst>
                                      </p:cBhvr>
                                      <p:to>
                                        <p:strVal val="hidden"/>
                                      </p:to>
                                    </p:set>
                                  </p:childTnLst>
                                </p:cTn>
                              </p:par>
                              <p:par>
                                <p:cTn id="225" presetID="10" presetClass="entr" presetSubtype="0" fill="hold" grpId="0" nodeType="withEffect">
                                  <p:stCondLst>
                                    <p:cond delay="3000"/>
                                  </p:stCondLst>
                                  <p:childTnLst>
                                    <p:set>
                                      <p:cBhvr>
                                        <p:cTn id="226" dur="1" fill="hold">
                                          <p:stCondLst>
                                            <p:cond delay="0"/>
                                          </p:stCondLst>
                                        </p:cTn>
                                        <p:tgtEl>
                                          <p:spTgt spid="39"/>
                                        </p:tgtEl>
                                        <p:attrNameLst>
                                          <p:attrName>style.visibility</p:attrName>
                                        </p:attrNameLst>
                                      </p:cBhvr>
                                      <p:to>
                                        <p:strVal val="visible"/>
                                      </p:to>
                                    </p:set>
                                    <p:animEffect transition="in" filter="fade">
                                      <p:cBhvr>
                                        <p:cTn id="227" dur="2000"/>
                                        <p:tgtEl>
                                          <p:spTgt spid="39"/>
                                        </p:tgtEl>
                                      </p:cBhvr>
                                    </p:animEffect>
                                  </p:childTnLst>
                                </p:cTn>
                              </p:par>
                            </p:childTnLst>
                          </p:cTn>
                        </p:par>
                        <p:par>
                          <p:cTn id="228" fill="hold">
                            <p:stCondLst>
                              <p:cond delay="158000"/>
                            </p:stCondLst>
                            <p:childTnLst>
                              <p:par>
                                <p:cTn id="229" presetID="10" presetClass="exit" presetSubtype="0" fill="hold" grpId="1" nodeType="afterEffect">
                                  <p:stCondLst>
                                    <p:cond delay="2500"/>
                                  </p:stCondLst>
                                  <p:childTnLst>
                                    <p:animEffect transition="out" filter="fade">
                                      <p:cBhvr>
                                        <p:cTn id="230" dur="2000"/>
                                        <p:tgtEl>
                                          <p:spTgt spid="38"/>
                                        </p:tgtEl>
                                      </p:cBhvr>
                                    </p:animEffect>
                                    <p:set>
                                      <p:cBhvr>
                                        <p:cTn id="231" dur="1" fill="hold">
                                          <p:stCondLst>
                                            <p:cond delay="1999"/>
                                          </p:stCondLst>
                                        </p:cTn>
                                        <p:tgtEl>
                                          <p:spTgt spid="38"/>
                                        </p:tgtEl>
                                        <p:attrNameLst>
                                          <p:attrName>style.visibility</p:attrName>
                                        </p:attrNameLst>
                                      </p:cBhvr>
                                      <p:to>
                                        <p:strVal val="hidden"/>
                                      </p:to>
                                    </p:set>
                                  </p:childTnLst>
                                </p:cTn>
                              </p:par>
                              <p:par>
                                <p:cTn id="232" presetID="10" presetClass="entr" presetSubtype="0" fill="hold" grpId="0" nodeType="withEffect">
                                  <p:stCondLst>
                                    <p:cond delay="2500"/>
                                  </p:stCondLst>
                                  <p:childTnLst>
                                    <p:set>
                                      <p:cBhvr>
                                        <p:cTn id="233" dur="1" fill="hold">
                                          <p:stCondLst>
                                            <p:cond delay="0"/>
                                          </p:stCondLst>
                                        </p:cTn>
                                        <p:tgtEl>
                                          <p:spTgt spid="40"/>
                                        </p:tgtEl>
                                        <p:attrNameLst>
                                          <p:attrName>style.visibility</p:attrName>
                                        </p:attrNameLst>
                                      </p:cBhvr>
                                      <p:to>
                                        <p:strVal val="visible"/>
                                      </p:to>
                                    </p:set>
                                    <p:animEffect transition="in" filter="fade">
                                      <p:cBhvr>
                                        <p:cTn id="234" dur="2000"/>
                                        <p:tgtEl>
                                          <p:spTgt spid="40"/>
                                        </p:tgtEl>
                                      </p:cBhvr>
                                    </p:animEffect>
                                  </p:childTnLst>
                                </p:cTn>
                              </p:par>
                            </p:childTnLst>
                          </p:cTn>
                        </p:par>
                        <p:par>
                          <p:cTn id="235" fill="hold">
                            <p:stCondLst>
                              <p:cond delay="162500"/>
                            </p:stCondLst>
                            <p:childTnLst>
                              <p:par>
                                <p:cTn id="236" presetID="10" presetClass="exit" presetSubtype="0" fill="hold" grpId="1" nodeType="afterEffect">
                                  <p:stCondLst>
                                    <p:cond delay="2500"/>
                                  </p:stCondLst>
                                  <p:childTnLst>
                                    <p:animEffect transition="out" filter="fade">
                                      <p:cBhvr>
                                        <p:cTn id="237" dur="2000"/>
                                        <p:tgtEl>
                                          <p:spTgt spid="39"/>
                                        </p:tgtEl>
                                      </p:cBhvr>
                                    </p:animEffect>
                                    <p:set>
                                      <p:cBhvr>
                                        <p:cTn id="238" dur="1" fill="hold">
                                          <p:stCondLst>
                                            <p:cond delay="1999"/>
                                          </p:stCondLst>
                                        </p:cTn>
                                        <p:tgtEl>
                                          <p:spTgt spid="39"/>
                                        </p:tgtEl>
                                        <p:attrNameLst>
                                          <p:attrName>style.visibility</p:attrName>
                                        </p:attrNameLst>
                                      </p:cBhvr>
                                      <p:to>
                                        <p:strVal val="hidden"/>
                                      </p:to>
                                    </p:set>
                                  </p:childTnLst>
                                </p:cTn>
                              </p:par>
                              <p:par>
                                <p:cTn id="239" presetID="10" presetClass="entr" presetSubtype="0" fill="hold" grpId="0" nodeType="withEffect">
                                  <p:stCondLst>
                                    <p:cond delay="2500"/>
                                  </p:stCondLst>
                                  <p:childTnLst>
                                    <p:set>
                                      <p:cBhvr>
                                        <p:cTn id="240" dur="1" fill="hold">
                                          <p:stCondLst>
                                            <p:cond delay="0"/>
                                          </p:stCondLst>
                                        </p:cTn>
                                        <p:tgtEl>
                                          <p:spTgt spid="41"/>
                                        </p:tgtEl>
                                        <p:attrNameLst>
                                          <p:attrName>style.visibility</p:attrName>
                                        </p:attrNameLst>
                                      </p:cBhvr>
                                      <p:to>
                                        <p:strVal val="visible"/>
                                      </p:to>
                                    </p:set>
                                    <p:animEffect transition="in" filter="fade">
                                      <p:cBhvr>
                                        <p:cTn id="241" dur="2000"/>
                                        <p:tgtEl>
                                          <p:spTgt spid="41"/>
                                        </p:tgtEl>
                                      </p:cBhvr>
                                    </p:animEffect>
                                  </p:childTnLst>
                                </p:cTn>
                              </p:par>
                            </p:childTnLst>
                          </p:cTn>
                        </p:par>
                        <p:par>
                          <p:cTn id="242" fill="hold">
                            <p:stCondLst>
                              <p:cond delay="167000"/>
                            </p:stCondLst>
                            <p:childTnLst>
                              <p:par>
                                <p:cTn id="243" presetID="10" presetClass="exit" presetSubtype="0" fill="hold" grpId="1" nodeType="afterEffect">
                                  <p:stCondLst>
                                    <p:cond delay="3000"/>
                                  </p:stCondLst>
                                  <p:childTnLst>
                                    <p:animEffect transition="out" filter="fade">
                                      <p:cBhvr>
                                        <p:cTn id="244" dur="2000"/>
                                        <p:tgtEl>
                                          <p:spTgt spid="40"/>
                                        </p:tgtEl>
                                      </p:cBhvr>
                                    </p:animEffect>
                                    <p:set>
                                      <p:cBhvr>
                                        <p:cTn id="245" dur="1" fill="hold">
                                          <p:stCondLst>
                                            <p:cond delay="1999"/>
                                          </p:stCondLst>
                                        </p:cTn>
                                        <p:tgtEl>
                                          <p:spTgt spid="40"/>
                                        </p:tgtEl>
                                        <p:attrNameLst>
                                          <p:attrName>style.visibility</p:attrName>
                                        </p:attrNameLst>
                                      </p:cBhvr>
                                      <p:to>
                                        <p:strVal val="hidden"/>
                                      </p:to>
                                    </p:set>
                                  </p:childTnLst>
                                </p:cTn>
                              </p:par>
                              <p:par>
                                <p:cTn id="246" presetID="10" presetClass="entr" presetSubtype="0" fill="hold" grpId="0" nodeType="withEffect">
                                  <p:stCondLst>
                                    <p:cond delay="3000"/>
                                  </p:stCondLst>
                                  <p:childTnLst>
                                    <p:set>
                                      <p:cBhvr>
                                        <p:cTn id="247" dur="1" fill="hold">
                                          <p:stCondLst>
                                            <p:cond delay="0"/>
                                          </p:stCondLst>
                                        </p:cTn>
                                        <p:tgtEl>
                                          <p:spTgt spid="42"/>
                                        </p:tgtEl>
                                        <p:attrNameLst>
                                          <p:attrName>style.visibility</p:attrName>
                                        </p:attrNameLst>
                                      </p:cBhvr>
                                      <p:to>
                                        <p:strVal val="visible"/>
                                      </p:to>
                                    </p:set>
                                    <p:animEffect transition="in" filter="fade">
                                      <p:cBhvr>
                                        <p:cTn id="248" dur="2000"/>
                                        <p:tgtEl>
                                          <p:spTgt spid="42"/>
                                        </p:tgtEl>
                                      </p:cBhvr>
                                    </p:animEffect>
                                  </p:childTnLst>
                                </p:cTn>
                              </p:par>
                            </p:childTnLst>
                          </p:cTn>
                        </p:par>
                        <p:par>
                          <p:cTn id="249" fill="hold">
                            <p:stCondLst>
                              <p:cond delay="172000"/>
                            </p:stCondLst>
                            <p:childTnLst>
                              <p:par>
                                <p:cTn id="250" presetID="10" presetClass="exit" presetSubtype="0" fill="hold" grpId="1" nodeType="afterEffect">
                                  <p:stCondLst>
                                    <p:cond delay="2500"/>
                                  </p:stCondLst>
                                  <p:childTnLst>
                                    <p:animEffect transition="out" filter="fade">
                                      <p:cBhvr>
                                        <p:cTn id="251" dur="2000"/>
                                        <p:tgtEl>
                                          <p:spTgt spid="41"/>
                                        </p:tgtEl>
                                      </p:cBhvr>
                                    </p:animEffect>
                                    <p:set>
                                      <p:cBhvr>
                                        <p:cTn id="252" dur="1" fill="hold">
                                          <p:stCondLst>
                                            <p:cond delay="1999"/>
                                          </p:stCondLst>
                                        </p:cTn>
                                        <p:tgtEl>
                                          <p:spTgt spid="41"/>
                                        </p:tgtEl>
                                        <p:attrNameLst>
                                          <p:attrName>style.visibility</p:attrName>
                                        </p:attrNameLst>
                                      </p:cBhvr>
                                      <p:to>
                                        <p:strVal val="hidden"/>
                                      </p:to>
                                    </p:set>
                                  </p:childTnLst>
                                </p:cTn>
                              </p:par>
                              <p:par>
                                <p:cTn id="253" presetID="10" presetClass="entr" presetSubtype="0" fill="hold" grpId="0" nodeType="withEffect">
                                  <p:stCondLst>
                                    <p:cond delay="2500"/>
                                  </p:stCondLst>
                                  <p:childTnLst>
                                    <p:set>
                                      <p:cBhvr>
                                        <p:cTn id="254" dur="1" fill="hold">
                                          <p:stCondLst>
                                            <p:cond delay="0"/>
                                          </p:stCondLst>
                                        </p:cTn>
                                        <p:tgtEl>
                                          <p:spTgt spid="43"/>
                                        </p:tgtEl>
                                        <p:attrNameLst>
                                          <p:attrName>style.visibility</p:attrName>
                                        </p:attrNameLst>
                                      </p:cBhvr>
                                      <p:to>
                                        <p:strVal val="visible"/>
                                      </p:to>
                                    </p:set>
                                    <p:animEffect transition="in" filter="fade">
                                      <p:cBhvr>
                                        <p:cTn id="255" dur="2000"/>
                                        <p:tgtEl>
                                          <p:spTgt spid="43"/>
                                        </p:tgtEl>
                                      </p:cBhvr>
                                    </p:animEffect>
                                  </p:childTnLst>
                                </p:cTn>
                              </p:par>
                            </p:childTnLst>
                          </p:cTn>
                        </p:par>
                        <p:par>
                          <p:cTn id="256" fill="hold">
                            <p:stCondLst>
                              <p:cond delay="176500"/>
                            </p:stCondLst>
                            <p:childTnLst>
                              <p:par>
                                <p:cTn id="257" presetID="10" presetClass="exit" presetSubtype="0" fill="hold" grpId="1" nodeType="afterEffect">
                                  <p:stCondLst>
                                    <p:cond delay="2000"/>
                                  </p:stCondLst>
                                  <p:childTnLst>
                                    <p:animEffect transition="out" filter="fade">
                                      <p:cBhvr>
                                        <p:cTn id="258" dur="2000"/>
                                        <p:tgtEl>
                                          <p:spTgt spid="42"/>
                                        </p:tgtEl>
                                      </p:cBhvr>
                                    </p:animEffect>
                                    <p:set>
                                      <p:cBhvr>
                                        <p:cTn id="259" dur="1" fill="hold">
                                          <p:stCondLst>
                                            <p:cond delay="1999"/>
                                          </p:stCondLst>
                                        </p:cTn>
                                        <p:tgtEl>
                                          <p:spTgt spid="42"/>
                                        </p:tgtEl>
                                        <p:attrNameLst>
                                          <p:attrName>style.visibility</p:attrName>
                                        </p:attrNameLst>
                                      </p:cBhvr>
                                      <p:to>
                                        <p:strVal val="hidden"/>
                                      </p:to>
                                    </p:set>
                                  </p:childTnLst>
                                </p:cTn>
                              </p:par>
                              <p:par>
                                <p:cTn id="260" presetID="10" presetClass="entr" presetSubtype="0" fill="hold" grpId="0" nodeType="withEffect">
                                  <p:stCondLst>
                                    <p:cond delay="2000"/>
                                  </p:stCondLst>
                                  <p:childTnLst>
                                    <p:set>
                                      <p:cBhvr>
                                        <p:cTn id="261" dur="1" fill="hold">
                                          <p:stCondLst>
                                            <p:cond delay="0"/>
                                          </p:stCondLst>
                                        </p:cTn>
                                        <p:tgtEl>
                                          <p:spTgt spid="44"/>
                                        </p:tgtEl>
                                        <p:attrNameLst>
                                          <p:attrName>style.visibility</p:attrName>
                                        </p:attrNameLst>
                                      </p:cBhvr>
                                      <p:to>
                                        <p:strVal val="visible"/>
                                      </p:to>
                                    </p:set>
                                    <p:animEffect transition="in" filter="fade">
                                      <p:cBhvr>
                                        <p:cTn id="262" dur="2000"/>
                                        <p:tgtEl>
                                          <p:spTgt spid="44"/>
                                        </p:tgtEl>
                                      </p:cBhvr>
                                    </p:animEffect>
                                  </p:childTnLst>
                                </p:cTn>
                              </p:par>
                            </p:childTnLst>
                          </p:cTn>
                        </p:par>
                        <p:par>
                          <p:cTn id="263" fill="hold">
                            <p:stCondLst>
                              <p:cond delay="180500"/>
                            </p:stCondLst>
                            <p:childTnLst>
                              <p:par>
                                <p:cTn id="264" presetID="10" presetClass="exit" presetSubtype="0" fill="hold" grpId="1" nodeType="afterEffect">
                                  <p:stCondLst>
                                    <p:cond delay="2500"/>
                                  </p:stCondLst>
                                  <p:childTnLst>
                                    <p:animEffect transition="out" filter="fade">
                                      <p:cBhvr>
                                        <p:cTn id="265" dur="2000"/>
                                        <p:tgtEl>
                                          <p:spTgt spid="43"/>
                                        </p:tgtEl>
                                      </p:cBhvr>
                                    </p:animEffect>
                                    <p:set>
                                      <p:cBhvr>
                                        <p:cTn id="266" dur="1" fill="hold">
                                          <p:stCondLst>
                                            <p:cond delay="1999"/>
                                          </p:stCondLst>
                                        </p:cTn>
                                        <p:tgtEl>
                                          <p:spTgt spid="43"/>
                                        </p:tgtEl>
                                        <p:attrNameLst>
                                          <p:attrName>style.visibility</p:attrName>
                                        </p:attrNameLst>
                                      </p:cBhvr>
                                      <p:to>
                                        <p:strVal val="hidden"/>
                                      </p:to>
                                    </p:set>
                                  </p:childTnLst>
                                </p:cTn>
                              </p:par>
                              <p:par>
                                <p:cTn id="267" presetID="10" presetClass="entr" presetSubtype="0" fill="hold" grpId="0" nodeType="withEffect">
                                  <p:stCondLst>
                                    <p:cond delay="2500"/>
                                  </p:stCondLst>
                                  <p:childTnLst>
                                    <p:set>
                                      <p:cBhvr>
                                        <p:cTn id="268" dur="1" fill="hold">
                                          <p:stCondLst>
                                            <p:cond delay="0"/>
                                          </p:stCondLst>
                                        </p:cTn>
                                        <p:tgtEl>
                                          <p:spTgt spid="45"/>
                                        </p:tgtEl>
                                        <p:attrNameLst>
                                          <p:attrName>style.visibility</p:attrName>
                                        </p:attrNameLst>
                                      </p:cBhvr>
                                      <p:to>
                                        <p:strVal val="visible"/>
                                      </p:to>
                                    </p:set>
                                    <p:animEffect transition="in" filter="fade">
                                      <p:cBhvr>
                                        <p:cTn id="269" dur="2000"/>
                                        <p:tgtEl>
                                          <p:spTgt spid="45"/>
                                        </p:tgtEl>
                                      </p:cBhvr>
                                    </p:animEffect>
                                  </p:childTnLst>
                                </p:cTn>
                              </p:par>
                            </p:childTnLst>
                          </p:cTn>
                        </p:par>
                        <p:par>
                          <p:cTn id="270" fill="hold">
                            <p:stCondLst>
                              <p:cond delay="185000"/>
                            </p:stCondLst>
                            <p:childTnLst>
                              <p:par>
                                <p:cTn id="271" presetID="10" presetClass="exit" presetSubtype="0" fill="hold" grpId="1" nodeType="afterEffect">
                                  <p:stCondLst>
                                    <p:cond delay="3000"/>
                                  </p:stCondLst>
                                  <p:childTnLst>
                                    <p:animEffect transition="out" filter="fade">
                                      <p:cBhvr>
                                        <p:cTn id="272" dur="2000"/>
                                        <p:tgtEl>
                                          <p:spTgt spid="44"/>
                                        </p:tgtEl>
                                      </p:cBhvr>
                                    </p:animEffect>
                                    <p:set>
                                      <p:cBhvr>
                                        <p:cTn id="273" dur="1" fill="hold">
                                          <p:stCondLst>
                                            <p:cond delay="1999"/>
                                          </p:stCondLst>
                                        </p:cTn>
                                        <p:tgtEl>
                                          <p:spTgt spid="44"/>
                                        </p:tgtEl>
                                        <p:attrNameLst>
                                          <p:attrName>style.visibility</p:attrName>
                                        </p:attrNameLst>
                                      </p:cBhvr>
                                      <p:to>
                                        <p:strVal val="hidden"/>
                                      </p:to>
                                    </p:set>
                                  </p:childTnLst>
                                </p:cTn>
                              </p:par>
                              <p:par>
                                <p:cTn id="274" presetID="10" presetClass="entr" presetSubtype="0" fill="hold" grpId="0" nodeType="withEffect">
                                  <p:stCondLst>
                                    <p:cond delay="3000"/>
                                  </p:stCondLst>
                                  <p:childTnLst>
                                    <p:set>
                                      <p:cBhvr>
                                        <p:cTn id="275" dur="1" fill="hold">
                                          <p:stCondLst>
                                            <p:cond delay="0"/>
                                          </p:stCondLst>
                                        </p:cTn>
                                        <p:tgtEl>
                                          <p:spTgt spid="46"/>
                                        </p:tgtEl>
                                        <p:attrNameLst>
                                          <p:attrName>style.visibility</p:attrName>
                                        </p:attrNameLst>
                                      </p:cBhvr>
                                      <p:to>
                                        <p:strVal val="visible"/>
                                      </p:to>
                                    </p:set>
                                    <p:animEffect transition="in" filter="fade">
                                      <p:cBhvr>
                                        <p:cTn id="276" dur="2000"/>
                                        <p:tgtEl>
                                          <p:spTgt spid="46"/>
                                        </p:tgtEl>
                                      </p:cBhvr>
                                    </p:animEffect>
                                  </p:childTnLst>
                                </p:cTn>
                              </p:par>
                            </p:childTnLst>
                          </p:cTn>
                        </p:par>
                        <p:par>
                          <p:cTn id="277" fill="hold">
                            <p:stCondLst>
                              <p:cond delay="190000"/>
                            </p:stCondLst>
                            <p:childTnLst>
                              <p:par>
                                <p:cTn id="278" presetID="10" presetClass="exit" presetSubtype="0" fill="hold" grpId="1" nodeType="afterEffect">
                                  <p:stCondLst>
                                    <p:cond delay="2500"/>
                                  </p:stCondLst>
                                  <p:childTnLst>
                                    <p:animEffect transition="out" filter="fade">
                                      <p:cBhvr>
                                        <p:cTn id="279" dur="2000"/>
                                        <p:tgtEl>
                                          <p:spTgt spid="45"/>
                                        </p:tgtEl>
                                      </p:cBhvr>
                                    </p:animEffect>
                                    <p:set>
                                      <p:cBhvr>
                                        <p:cTn id="280" dur="1" fill="hold">
                                          <p:stCondLst>
                                            <p:cond delay="1999"/>
                                          </p:stCondLst>
                                        </p:cTn>
                                        <p:tgtEl>
                                          <p:spTgt spid="45"/>
                                        </p:tgtEl>
                                        <p:attrNameLst>
                                          <p:attrName>style.visibility</p:attrName>
                                        </p:attrNameLst>
                                      </p:cBhvr>
                                      <p:to>
                                        <p:strVal val="hidden"/>
                                      </p:to>
                                    </p:set>
                                  </p:childTnLst>
                                </p:cTn>
                              </p:par>
                              <p:par>
                                <p:cTn id="281" presetID="10" presetClass="entr" presetSubtype="0" fill="hold" grpId="0" nodeType="withEffect">
                                  <p:stCondLst>
                                    <p:cond delay="2500"/>
                                  </p:stCondLst>
                                  <p:childTnLst>
                                    <p:set>
                                      <p:cBhvr>
                                        <p:cTn id="282" dur="1" fill="hold">
                                          <p:stCondLst>
                                            <p:cond delay="0"/>
                                          </p:stCondLst>
                                        </p:cTn>
                                        <p:tgtEl>
                                          <p:spTgt spid="47"/>
                                        </p:tgtEl>
                                        <p:attrNameLst>
                                          <p:attrName>style.visibility</p:attrName>
                                        </p:attrNameLst>
                                      </p:cBhvr>
                                      <p:to>
                                        <p:strVal val="visible"/>
                                      </p:to>
                                    </p:set>
                                    <p:animEffect transition="in" filter="fade">
                                      <p:cBhvr>
                                        <p:cTn id="283" dur="2000"/>
                                        <p:tgtEl>
                                          <p:spTgt spid="47"/>
                                        </p:tgtEl>
                                      </p:cBhvr>
                                    </p:animEffect>
                                  </p:childTnLst>
                                </p:cTn>
                              </p:par>
                            </p:childTnLst>
                          </p:cTn>
                        </p:par>
                        <p:par>
                          <p:cTn id="284" fill="hold">
                            <p:stCondLst>
                              <p:cond delay="194500"/>
                            </p:stCondLst>
                            <p:childTnLst>
                              <p:par>
                                <p:cTn id="285" presetID="10" presetClass="exit" presetSubtype="0" fill="hold" grpId="1" nodeType="afterEffect">
                                  <p:stCondLst>
                                    <p:cond delay="3000"/>
                                  </p:stCondLst>
                                  <p:childTnLst>
                                    <p:animEffect transition="out" filter="fade">
                                      <p:cBhvr>
                                        <p:cTn id="286" dur="2000"/>
                                        <p:tgtEl>
                                          <p:spTgt spid="46"/>
                                        </p:tgtEl>
                                      </p:cBhvr>
                                    </p:animEffect>
                                    <p:set>
                                      <p:cBhvr>
                                        <p:cTn id="287" dur="1" fill="hold">
                                          <p:stCondLst>
                                            <p:cond delay="1999"/>
                                          </p:stCondLst>
                                        </p:cTn>
                                        <p:tgtEl>
                                          <p:spTgt spid="46"/>
                                        </p:tgtEl>
                                        <p:attrNameLst>
                                          <p:attrName>style.visibility</p:attrName>
                                        </p:attrNameLst>
                                      </p:cBhvr>
                                      <p:to>
                                        <p:strVal val="hidden"/>
                                      </p:to>
                                    </p:set>
                                  </p:childTnLst>
                                </p:cTn>
                              </p:par>
                              <p:par>
                                <p:cTn id="288" presetID="10" presetClass="entr" presetSubtype="0" fill="hold" grpId="0" nodeType="withEffect">
                                  <p:stCondLst>
                                    <p:cond delay="3000"/>
                                  </p:stCondLst>
                                  <p:childTnLst>
                                    <p:set>
                                      <p:cBhvr>
                                        <p:cTn id="289" dur="1" fill="hold">
                                          <p:stCondLst>
                                            <p:cond delay="0"/>
                                          </p:stCondLst>
                                        </p:cTn>
                                        <p:tgtEl>
                                          <p:spTgt spid="48"/>
                                        </p:tgtEl>
                                        <p:attrNameLst>
                                          <p:attrName>style.visibility</p:attrName>
                                        </p:attrNameLst>
                                      </p:cBhvr>
                                      <p:to>
                                        <p:strVal val="visible"/>
                                      </p:to>
                                    </p:set>
                                    <p:animEffect transition="in" filter="fade">
                                      <p:cBhvr>
                                        <p:cTn id="290" dur="2000"/>
                                        <p:tgtEl>
                                          <p:spTgt spid="48"/>
                                        </p:tgtEl>
                                      </p:cBhvr>
                                    </p:animEffect>
                                  </p:childTnLst>
                                </p:cTn>
                              </p:par>
                            </p:childTnLst>
                          </p:cTn>
                        </p:par>
                        <p:par>
                          <p:cTn id="291" fill="hold">
                            <p:stCondLst>
                              <p:cond delay="199500"/>
                            </p:stCondLst>
                            <p:childTnLst>
                              <p:par>
                                <p:cTn id="292" presetID="10" presetClass="exit" presetSubtype="0" fill="hold" grpId="1" nodeType="afterEffect">
                                  <p:stCondLst>
                                    <p:cond delay="2500"/>
                                  </p:stCondLst>
                                  <p:childTnLst>
                                    <p:animEffect transition="out" filter="fade">
                                      <p:cBhvr>
                                        <p:cTn id="293" dur="2000"/>
                                        <p:tgtEl>
                                          <p:spTgt spid="47"/>
                                        </p:tgtEl>
                                      </p:cBhvr>
                                    </p:animEffect>
                                    <p:set>
                                      <p:cBhvr>
                                        <p:cTn id="294" dur="1" fill="hold">
                                          <p:stCondLst>
                                            <p:cond delay="1999"/>
                                          </p:stCondLst>
                                        </p:cTn>
                                        <p:tgtEl>
                                          <p:spTgt spid="47"/>
                                        </p:tgtEl>
                                        <p:attrNameLst>
                                          <p:attrName>style.visibility</p:attrName>
                                        </p:attrNameLst>
                                      </p:cBhvr>
                                      <p:to>
                                        <p:strVal val="hidden"/>
                                      </p:to>
                                    </p:set>
                                  </p:childTnLst>
                                </p:cTn>
                              </p:par>
                              <p:par>
                                <p:cTn id="295" presetID="10" presetClass="entr" presetSubtype="0" fill="hold" grpId="0" nodeType="withEffect">
                                  <p:stCondLst>
                                    <p:cond delay="2500"/>
                                  </p:stCondLst>
                                  <p:childTnLst>
                                    <p:set>
                                      <p:cBhvr>
                                        <p:cTn id="296" dur="1" fill="hold">
                                          <p:stCondLst>
                                            <p:cond delay="0"/>
                                          </p:stCondLst>
                                        </p:cTn>
                                        <p:tgtEl>
                                          <p:spTgt spid="49"/>
                                        </p:tgtEl>
                                        <p:attrNameLst>
                                          <p:attrName>style.visibility</p:attrName>
                                        </p:attrNameLst>
                                      </p:cBhvr>
                                      <p:to>
                                        <p:strVal val="visible"/>
                                      </p:to>
                                    </p:set>
                                    <p:animEffect transition="in" filter="fade">
                                      <p:cBhvr>
                                        <p:cTn id="297" dur="2000"/>
                                        <p:tgtEl>
                                          <p:spTgt spid="49"/>
                                        </p:tgtEl>
                                      </p:cBhvr>
                                    </p:animEffect>
                                  </p:childTnLst>
                                </p:cTn>
                              </p:par>
                            </p:childTnLst>
                          </p:cTn>
                        </p:par>
                        <p:par>
                          <p:cTn id="298" fill="hold">
                            <p:stCondLst>
                              <p:cond delay="204000"/>
                            </p:stCondLst>
                            <p:childTnLst>
                              <p:par>
                                <p:cTn id="299" presetID="10" presetClass="exit" presetSubtype="0" fill="hold" grpId="1" nodeType="afterEffect">
                                  <p:stCondLst>
                                    <p:cond delay="2500"/>
                                  </p:stCondLst>
                                  <p:childTnLst>
                                    <p:animEffect transition="out" filter="fade">
                                      <p:cBhvr>
                                        <p:cTn id="300" dur="2000"/>
                                        <p:tgtEl>
                                          <p:spTgt spid="48"/>
                                        </p:tgtEl>
                                      </p:cBhvr>
                                    </p:animEffect>
                                    <p:set>
                                      <p:cBhvr>
                                        <p:cTn id="301" dur="1" fill="hold">
                                          <p:stCondLst>
                                            <p:cond delay="1999"/>
                                          </p:stCondLst>
                                        </p:cTn>
                                        <p:tgtEl>
                                          <p:spTgt spid="48"/>
                                        </p:tgtEl>
                                        <p:attrNameLst>
                                          <p:attrName>style.visibility</p:attrName>
                                        </p:attrNameLst>
                                      </p:cBhvr>
                                      <p:to>
                                        <p:strVal val="hidden"/>
                                      </p:to>
                                    </p:set>
                                  </p:childTnLst>
                                </p:cTn>
                              </p:par>
                              <p:par>
                                <p:cTn id="302" presetID="10" presetClass="entr" presetSubtype="0" fill="hold" grpId="0" nodeType="withEffect">
                                  <p:stCondLst>
                                    <p:cond delay="2500"/>
                                  </p:stCondLst>
                                  <p:childTnLst>
                                    <p:set>
                                      <p:cBhvr>
                                        <p:cTn id="303" dur="1" fill="hold">
                                          <p:stCondLst>
                                            <p:cond delay="0"/>
                                          </p:stCondLst>
                                        </p:cTn>
                                        <p:tgtEl>
                                          <p:spTgt spid="50"/>
                                        </p:tgtEl>
                                        <p:attrNameLst>
                                          <p:attrName>style.visibility</p:attrName>
                                        </p:attrNameLst>
                                      </p:cBhvr>
                                      <p:to>
                                        <p:strVal val="visible"/>
                                      </p:to>
                                    </p:set>
                                    <p:animEffect transition="in" filter="fade">
                                      <p:cBhvr>
                                        <p:cTn id="304" dur="2000"/>
                                        <p:tgtEl>
                                          <p:spTgt spid="50"/>
                                        </p:tgtEl>
                                      </p:cBhvr>
                                    </p:animEffect>
                                  </p:childTnLst>
                                </p:cTn>
                              </p:par>
                            </p:childTnLst>
                          </p:cTn>
                        </p:par>
                        <p:par>
                          <p:cTn id="305" fill="hold">
                            <p:stCondLst>
                              <p:cond delay="208500"/>
                            </p:stCondLst>
                            <p:childTnLst>
                              <p:par>
                                <p:cTn id="306" presetID="10" presetClass="exit" presetSubtype="0" fill="hold" grpId="1" nodeType="afterEffect">
                                  <p:stCondLst>
                                    <p:cond delay="2000"/>
                                  </p:stCondLst>
                                  <p:childTnLst>
                                    <p:animEffect transition="out" filter="fade">
                                      <p:cBhvr>
                                        <p:cTn id="307" dur="2000"/>
                                        <p:tgtEl>
                                          <p:spTgt spid="49"/>
                                        </p:tgtEl>
                                      </p:cBhvr>
                                    </p:animEffect>
                                    <p:set>
                                      <p:cBhvr>
                                        <p:cTn id="308" dur="1" fill="hold">
                                          <p:stCondLst>
                                            <p:cond delay="1999"/>
                                          </p:stCondLst>
                                        </p:cTn>
                                        <p:tgtEl>
                                          <p:spTgt spid="49"/>
                                        </p:tgtEl>
                                        <p:attrNameLst>
                                          <p:attrName>style.visibility</p:attrName>
                                        </p:attrNameLst>
                                      </p:cBhvr>
                                      <p:to>
                                        <p:strVal val="hidden"/>
                                      </p:to>
                                    </p:set>
                                  </p:childTnLst>
                                </p:cTn>
                              </p:par>
                              <p:par>
                                <p:cTn id="309" presetID="10" presetClass="entr" presetSubtype="0" fill="hold" grpId="0" nodeType="withEffect">
                                  <p:stCondLst>
                                    <p:cond delay="3000"/>
                                  </p:stCondLst>
                                  <p:childTnLst>
                                    <p:set>
                                      <p:cBhvr>
                                        <p:cTn id="310" dur="1" fill="hold">
                                          <p:stCondLst>
                                            <p:cond delay="0"/>
                                          </p:stCondLst>
                                        </p:cTn>
                                        <p:tgtEl>
                                          <p:spTgt spid="51"/>
                                        </p:tgtEl>
                                        <p:attrNameLst>
                                          <p:attrName>style.visibility</p:attrName>
                                        </p:attrNameLst>
                                      </p:cBhvr>
                                      <p:to>
                                        <p:strVal val="visible"/>
                                      </p:to>
                                    </p:set>
                                    <p:animEffect transition="in" filter="fade">
                                      <p:cBhvr>
                                        <p:cTn id="311" dur="2000"/>
                                        <p:tgtEl>
                                          <p:spTgt spid="51"/>
                                        </p:tgtEl>
                                      </p:cBhvr>
                                    </p:animEffect>
                                  </p:childTnLst>
                                </p:cTn>
                              </p:par>
                            </p:childTnLst>
                          </p:cTn>
                        </p:par>
                        <p:par>
                          <p:cTn id="312" fill="hold">
                            <p:stCondLst>
                              <p:cond delay="213500"/>
                            </p:stCondLst>
                            <p:childTnLst>
                              <p:par>
                                <p:cTn id="313" presetID="10" presetClass="exit" presetSubtype="0" fill="hold" grpId="1" nodeType="afterEffect">
                                  <p:stCondLst>
                                    <p:cond delay="2000"/>
                                  </p:stCondLst>
                                  <p:childTnLst>
                                    <p:animEffect transition="out" filter="fade">
                                      <p:cBhvr>
                                        <p:cTn id="314" dur="2000"/>
                                        <p:tgtEl>
                                          <p:spTgt spid="50"/>
                                        </p:tgtEl>
                                      </p:cBhvr>
                                    </p:animEffect>
                                    <p:set>
                                      <p:cBhvr>
                                        <p:cTn id="315" dur="1" fill="hold">
                                          <p:stCondLst>
                                            <p:cond delay="1999"/>
                                          </p:stCondLst>
                                        </p:cTn>
                                        <p:tgtEl>
                                          <p:spTgt spid="50"/>
                                        </p:tgtEl>
                                        <p:attrNameLst>
                                          <p:attrName>style.visibility</p:attrName>
                                        </p:attrNameLst>
                                      </p:cBhvr>
                                      <p:to>
                                        <p:strVal val="hidden"/>
                                      </p:to>
                                    </p:set>
                                  </p:childTnLst>
                                </p:cTn>
                              </p:par>
                              <p:par>
                                <p:cTn id="316" presetID="10" presetClass="entr" presetSubtype="0" fill="hold" grpId="0" nodeType="withEffect">
                                  <p:stCondLst>
                                    <p:cond delay="2000"/>
                                  </p:stCondLst>
                                  <p:childTnLst>
                                    <p:set>
                                      <p:cBhvr>
                                        <p:cTn id="317" dur="1" fill="hold">
                                          <p:stCondLst>
                                            <p:cond delay="0"/>
                                          </p:stCondLst>
                                        </p:cTn>
                                        <p:tgtEl>
                                          <p:spTgt spid="52">
                                            <p:txEl>
                                              <p:pRg st="0" end="0"/>
                                            </p:txEl>
                                          </p:spTgt>
                                        </p:tgtEl>
                                        <p:attrNameLst>
                                          <p:attrName>style.visibility</p:attrName>
                                        </p:attrNameLst>
                                      </p:cBhvr>
                                      <p:to>
                                        <p:strVal val="visible"/>
                                      </p:to>
                                    </p:set>
                                    <p:animEffect transition="in" filter="fade">
                                      <p:cBhvr>
                                        <p:cTn id="318" dur="2000"/>
                                        <p:tgtEl>
                                          <p:spTgt spid="52">
                                            <p:txEl>
                                              <p:pRg st="0" end="0"/>
                                            </p:txEl>
                                          </p:spTgt>
                                        </p:tgtEl>
                                      </p:cBhvr>
                                    </p:animEffect>
                                  </p:childTnLst>
                                </p:cTn>
                              </p:par>
                            </p:childTnLst>
                          </p:cTn>
                        </p:par>
                        <p:par>
                          <p:cTn id="319" fill="hold">
                            <p:stCondLst>
                              <p:cond delay="217500"/>
                            </p:stCondLst>
                            <p:childTnLst>
                              <p:par>
                                <p:cTn id="320" presetID="10" presetClass="exit" presetSubtype="0" fill="hold" grpId="1" nodeType="afterEffect">
                                  <p:stCondLst>
                                    <p:cond delay="2500"/>
                                  </p:stCondLst>
                                  <p:childTnLst>
                                    <p:animEffect transition="out" filter="fade">
                                      <p:cBhvr>
                                        <p:cTn id="321" dur="2000"/>
                                        <p:tgtEl>
                                          <p:spTgt spid="51"/>
                                        </p:tgtEl>
                                      </p:cBhvr>
                                    </p:animEffect>
                                    <p:set>
                                      <p:cBhvr>
                                        <p:cTn id="322" dur="1" fill="hold">
                                          <p:stCondLst>
                                            <p:cond delay="1999"/>
                                          </p:stCondLst>
                                        </p:cTn>
                                        <p:tgtEl>
                                          <p:spTgt spid="51"/>
                                        </p:tgtEl>
                                        <p:attrNameLst>
                                          <p:attrName>style.visibility</p:attrName>
                                        </p:attrNameLst>
                                      </p:cBhvr>
                                      <p:to>
                                        <p:strVal val="hidden"/>
                                      </p:to>
                                    </p:set>
                                  </p:childTnLst>
                                </p:cTn>
                              </p:par>
                              <p:par>
                                <p:cTn id="323" presetID="10" presetClass="entr" presetSubtype="0" fill="hold" grpId="0" nodeType="withEffect">
                                  <p:stCondLst>
                                    <p:cond delay="2500"/>
                                  </p:stCondLst>
                                  <p:childTnLst>
                                    <p:set>
                                      <p:cBhvr>
                                        <p:cTn id="324" dur="1" fill="hold">
                                          <p:stCondLst>
                                            <p:cond delay="0"/>
                                          </p:stCondLst>
                                        </p:cTn>
                                        <p:tgtEl>
                                          <p:spTgt spid="53"/>
                                        </p:tgtEl>
                                        <p:attrNameLst>
                                          <p:attrName>style.visibility</p:attrName>
                                        </p:attrNameLst>
                                      </p:cBhvr>
                                      <p:to>
                                        <p:strVal val="visible"/>
                                      </p:to>
                                    </p:set>
                                    <p:animEffect transition="in" filter="fade">
                                      <p:cBhvr>
                                        <p:cTn id="325" dur="2000"/>
                                        <p:tgtEl>
                                          <p:spTgt spid="53"/>
                                        </p:tgtEl>
                                      </p:cBhvr>
                                    </p:animEffect>
                                  </p:childTnLst>
                                </p:cTn>
                              </p:par>
                            </p:childTnLst>
                          </p:cTn>
                        </p:par>
                        <p:par>
                          <p:cTn id="326" fill="hold">
                            <p:stCondLst>
                              <p:cond delay="222000"/>
                            </p:stCondLst>
                            <p:childTnLst>
                              <p:par>
                                <p:cTn id="327" presetID="10" presetClass="exit" presetSubtype="0" fill="hold" nodeType="afterEffect">
                                  <p:stCondLst>
                                    <p:cond delay="2500"/>
                                  </p:stCondLst>
                                  <p:childTnLst>
                                    <p:animEffect transition="out" filter="fade">
                                      <p:cBhvr>
                                        <p:cTn id="328" dur="2000"/>
                                        <p:tgtEl>
                                          <p:spTgt spid="52">
                                            <p:txEl>
                                              <p:pRg st="0" end="0"/>
                                            </p:txEl>
                                          </p:spTgt>
                                        </p:tgtEl>
                                      </p:cBhvr>
                                    </p:animEffect>
                                    <p:set>
                                      <p:cBhvr>
                                        <p:cTn id="329" dur="1" fill="hold">
                                          <p:stCondLst>
                                            <p:cond delay="1999"/>
                                          </p:stCondLst>
                                        </p:cTn>
                                        <p:tgtEl>
                                          <p:spTgt spid="52">
                                            <p:txEl>
                                              <p:pRg st="0" end="0"/>
                                            </p:txEl>
                                          </p:spTgt>
                                        </p:tgtEl>
                                        <p:attrNameLst>
                                          <p:attrName>style.visibility</p:attrName>
                                        </p:attrNameLst>
                                      </p:cBhvr>
                                      <p:to>
                                        <p:strVal val="hidden"/>
                                      </p:to>
                                    </p:set>
                                  </p:childTnLst>
                                </p:cTn>
                              </p:par>
                              <p:par>
                                <p:cTn id="330" presetID="10" presetClass="entr" presetSubtype="0" fill="hold" grpId="0" nodeType="withEffect">
                                  <p:stCondLst>
                                    <p:cond delay="2500"/>
                                  </p:stCondLst>
                                  <p:childTnLst>
                                    <p:set>
                                      <p:cBhvr>
                                        <p:cTn id="331" dur="1" fill="hold">
                                          <p:stCondLst>
                                            <p:cond delay="0"/>
                                          </p:stCondLst>
                                        </p:cTn>
                                        <p:tgtEl>
                                          <p:spTgt spid="54"/>
                                        </p:tgtEl>
                                        <p:attrNameLst>
                                          <p:attrName>style.visibility</p:attrName>
                                        </p:attrNameLst>
                                      </p:cBhvr>
                                      <p:to>
                                        <p:strVal val="visible"/>
                                      </p:to>
                                    </p:set>
                                    <p:animEffect transition="in" filter="fade">
                                      <p:cBhvr>
                                        <p:cTn id="332" dur="2000"/>
                                        <p:tgtEl>
                                          <p:spTgt spid="54"/>
                                        </p:tgtEl>
                                      </p:cBhvr>
                                    </p:animEffect>
                                  </p:childTnLst>
                                </p:cTn>
                              </p:par>
                            </p:childTnLst>
                          </p:cTn>
                        </p:par>
                        <p:par>
                          <p:cTn id="333" fill="hold">
                            <p:stCondLst>
                              <p:cond delay="226500"/>
                            </p:stCondLst>
                            <p:childTnLst>
                              <p:par>
                                <p:cTn id="334" presetID="10" presetClass="exit" presetSubtype="0" fill="hold" grpId="1" nodeType="afterEffect">
                                  <p:stCondLst>
                                    <p:cond delay="2000"/>
                                  </p:stCondLst>
                                  <p:childTnLst>
                                    <p:animEffect transition="out" filter="fade">
                                      <p:cBhvr>
                                        <p:cTn id="335" dur="2000"/>
                                        <p:tgtEl>
                                          <p:spTgt spid="53"/>
                                        </p:tgtEl>
                                      </p:cBhvr>
                                    </p:animEffect>
                                    <p:set>
                                      <p:cBhvr>
                                        <p:cTn id="336" dur="1" fill="hold">
                                          <p:stCondLst>
                                            <p:cond delay="1999"/>
                                          </p:stCondLst>
                                        </p:cTn>
                                        <p:tgtEl>
                                          <p:spTgt spid="53"/>
                                        </p:tgtEl>
                                        <p:attrNameLst>
                                          <p:attrName>style.visibility</p:attrName>
                                        </p:attrNameLst>
                                      </p:cBhvr>
                                      <p:to>
                                        <p:strVal val="hidden"/>
                                      </p:to>
                                    </p:set>
                                  </p:childTnLst>
                                </p:cTn>
                              </p:par>
                            </p:childTnLst>
                          </p:cTn>
                        </p:par>
                        <p:par>
                          <p:cTn id="337" fill="hold">
                            <p:stCondLst>
                              <p:cond delay="230500"/>
                            </p:stCondLst>
                            <p:childTnLst>
                              <p:par>
                                <p:cTn id="338" presetID="10" presetClass="exit" presetSubtype="0" fill="hold" grpId="1" nodeType="afterEffect">
                                  <p:stCondLst>
                                    <p:cond delay="1000"/>
                                  </p:stCondLst>
                                  <p:childTnLst>
                                    <p:animEffect transition="out" filter="fade">
                                      <p:cBhvr>
                                        <p:cTn id="339" dur="2000"/>
                                        <p:tgtEl>
                                          <p:spTgt spid="54"/>
                                        </p:tgtEl>
                                      </p:cBhvr>
                                    </p:animEffect>
                                    <p:set>
                                      <p:cBhvr>
                                        <p:cTn id="340" dur="1" fill="hold">
                                          <p:stCondLst>
                                            <p:cond delay="1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build="allAtOnce"/>
      <p:bldP spid="53" grpId="0"/>
      <p:bldP spid="53" grpId="1"/>
      <p:bldP spid="54" grpId="0"/>
      <p:bldP spid="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6" name="Rechteck 5"/>
          <p:cNvSpPr/>
          <p:nvPr/>
        </p:nvSpPr>
        <p:spPr>
          <a:xfrm>
            <a:off x="0" y="0"/>
            <a:ext cx="9324528"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3275856" y="620688"/>
            <a:ext cx="5616623" cy="4392488"/>
          </a:xfrm>
          <a:prstGeom prst="rect">
            <a:avLst/>
          </a:prstGeom>
          <a:solidFill>
            <a:srgbClr val="CC6600">
              <a:alpha val="78000"/>
            </a:srgbClr>
          </a:solidFill>
        </p:spPr>
        <p:txBody>
          <a:bodyPr wrap="square" rtlCol="0">
            <a:noAutofit/>
          </a:bodyPr>
          <a:lstStyle/>
          <a:p>
            <a:pPr>
              <a:spcAft>
                <a:spcPts val="600"/>
              </a:spcAft>
            </a:pPr>
            <a:r>
              <a:rPr lang="de-DE"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Dr. Olaf Holst</a:t>
            </a:r>
          </a:p>
          <a:p>
            <a:pPr>
              <a:spcAft>
                <a:spcPts val="600"/>
              </a:spcAft>
            </a:pPr>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Geschäftsbereichsleiter</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de-D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„So viel Funktion wie</a:t>
            </a:r>
            <a:br>
              <a:rPr lang="de-D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de-D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möglich, so wenig Client</a:t>
            </a:r>
          </a:p>
          <a:p>
            <a:pPr>
              <a:spcAft>
                <a:spcPts val="600"/>
              </a:spcAft>
            </a:pPr>
            <a:r>
              <a:rPr lang="de-D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wie nötig.“</a:t>
            </a:r>
            <a:endParaRPr lang="en-US"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http://www.fp-francotyp.com/images/mentana/os_logo_rgb_pos.jpg?sfvrs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988840"/>
            <a:ext cx="244931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097"/>
          <a:stretch/>
        </p:blipFill>
        <p:spPr bwMode="auto">
          <a:xfrm>
            <a:off x="755576" y="620688"/>
            <a:ext cx="2376264" cy="304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4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6" name="Rechteck 5"/>
          <p:cNvSpPr/>
          <p:nvPr/>
        </p:nvSpPr>
        <p:spPr>
          <a:xfrm>
            <a:off x="0" y="0"/>
            <a:ext cx="9324528"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3275856" y="620688"/>
            <a:ext cx="5616623" cy="4392488"/>
          </a:xfrm>
          <a:prstGeom prst="rect">
            <a:avLst/>
          </a:prstGeom>
          <a:solidFill>
            <a:srgbClr val="CC6600">
              <a:alpha val="78000"/>
            </a:srgbClr>
          </a:solidFill>
        </p:spPr>
        <p:txBody>
          <a:bodyPr wrap="square" rtlCol="0">
            <a:noAutofit/>
          </a:bodyPr>
          <a:lstStyle/>
          <a:p>
            <a:pPr>
              <a:spcAft>
                <a:spcPts val="600"/>
              </a:spcAft>
            </a:pPr>
            <a:r>
              <a:rPr lang="de-DE"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Hanns Köhler-</a:t>
            </a:r>
            <a:r>
              <a:rPr lang="de-DE" sz="40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Krüner</a:t>
            </a:r>
            <a:endParaRPr lang="de-DE"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Research Director</a:t>
            </a:r>
          </a:p>
          <a:p>
            <a:pPr>
              <a:spcAft>
                <a:spcPts val="600"/>
              </a:spcAft>
            </a:pP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Gartner</a:t>
            </a:r>
          </a:p>
          <a:p>
            <a:pPr>
              <a:spcAft>
                <a:spcPts val="600"/>
              </a:spcAft>
            </a:pP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de-DE"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„Digital Business ist DER Trend.“</a:t>
            </a:r>
            <a:endParaRPr lang="en-US"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95536" y="620688"/>
            <a:ext cx="2577375" cy="3312368"/>
          </a:xfrm>
          <a:prstGeom prst="rect">
            <a:avLst/>
          </a:prstGeom>
          <a:noFill/>
          <a:ln w="9525">
            <a:noFill/>
            <a:miter lim="800000"/>
            <a:headEnd/>
            <a:tailEnd/>
          </a:ln>
          <a:effectLst/>
        </p:spPr>
      </p:pic>
    </p:spTree>
    <p:extLst>
      <p:ext uri="{BB962C8B-B14F-4D97-AF65-F5344CB8AC3E}">
        <p14:creationId xmlns:p14="http://schemas.microsoft.com/office/powerpoint/2010/main" val="219259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12" name="Rechteck 11"/>
          <p:cNvSpPr/>
          <p:nvPr/>
        </p:nvSpPr>
        <p:spPr>
          <a:xfrm>
            <a:off x="0" y="0"/>
            <a:ext cx="9324528"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utoShape 4" descr="data:image/jpeg;base64,/9j/4AAQSkZJRgABAQAAAQABAAD/2wCEAAkGBggGEBQIBwgVFRQVGRgYFxcYGRsXGBgcFhcaGhgcGhggGyYhGBojHRkYHy8sIycpMDgtFx4xNTE2NSctLCkBCQoKBQUFDQUFDSkYEhgpKSkpKSkpKSkpKSkpKSkpKSkpKSkpKSkpKSkpKSkpKSkpKSkpKSkpKSkpKSkpKSkpKf/AABEIAJQBVAMBIgACEQEDEQH/xAAcAAEAAgIDAQAAAAAAAAAAAAAABgcDCAIEBQH/xABNEAABAwIEAgQICAkLBQEAAAABAAIDBBEFBhIhBzETQVFhCBQiNVRxktEyUnOBkbHBwxYjQnSDobKztBU0Q1NXYnKChJSkJDNjotIm/8QAFAEBAAAAAAAAAAAAAAAAAAAAAP/EABQRAQAAAAAAAAAAAAAAAAAAAAD/2gAMAwEAAhEDEQA/ALxREQEREBERAREQEREBERAREQEREBERAREQEREBERAREQEREBERAREQEREBERAREQEREBERAREQEREBERAREQEREBERAREQEREBERAREQEREBERAREQEREBERAREQEREBERAREQEREBERAREQEREBERAREQEREBERAREQEREBERAREQEREBERAREQEREBERAREQEREBERAREQEREBERAREQEREBERAVeZi4zYXh8/8AJGXqR9dUk6QyLZl+sdJY6iBc+SCNjchRfj5xDlo//wArhUxaXNDqhzTvpcPJi7RqFnO/ulo5EhSbgvkKDK9EzE6mAeNVDQ5zjzYx27IxceTtpLh8bY30iwZGYlxUrR08OD4fADyjlfI+QetzHaV5NXxfx7J72wZ5yq6Np5TQO1Mcd/ggktJ2JsXggWuFa66ONYLRZhgfhuJwB8cgs4H9RB6nA7g9RCDFl7MuF5phFdg1Y2RnI22LT2Oad2n1r01qjTYli3B3F5YKeTV0T9L2Xs2aM2c2/OxLXAg72J+nZ6nxD+W6Vtfgs7R0rGvic9pc0agCNTA5pPeNQ3Qegip3iFxKzxw9ljhq4KCRkoJje2OYX021BzTN5JGodZFiN+YHeyjm3iTnOmGK4fTYY2Muc0dIJw46TYmzXu2vtuepBaiKssUzfxHyuw1WLZYpqiNu7nUr3jSO9ri53ffTYDmu3kvjZgGbXtoZmupp3WDWyEFj3HbSyQczfYag0m4tdBYSKPZjGbYQ+fLs1G6wu2KaKXUbDcdK2YC53t5A6gT1qnML4/ZvxeeLD6agotcz2RtuyUDVI4NFz02wuQg2ERQXVxU+Jg//ACfeuEkvFZgu2HCD3Dxj7XBBPUVX5R4gZvrMX/BnNWFQQno3P8hr7kAeSWuMrmuad+XYRzBUzzG3NLQ6XLU1ISALRzxyXcev8a2UAbcgWc+Z32D3UWv8XhC5kw6p8Vx3CKcNjeWTMY17ZBpJa4NJlc3UCOsdVu9Xng2MUWPwMxHDJw+KQXa4frBHUQdiDuCCg7qIohnCszpg0M2I4I6jlZGHP6J8Uok0NBJs4TWe8AfFbf8AUgl6g/EPilS8PpIoKnD3y9K1zgWuDbaSBuCO9eDw7zxnriC2SqiioYYY3aC90czi59gS1rROOQIJJI+ELX3tzzTl2PNeYKDDsW0yCCkM8wDS1j7SFos0k2aZLGxJ22JPNByoeNdZibRPQZHrpWHk5jS9p9RDCF8xDjbV4SzxnEskVsTLgapGljbnkNTmAXVotaGjS0WAVb+EB5mPy0X2oOhhnHl2NahhWT6ubTbV0X4zTe9r6Wm17Hn2FdubjFidMDJPkDEGgcy5jgB85Yot4M/w6/1QfXKr2QVtkvjZRZzrGYPDhT43PDyHOeCPIaXWsB3KyVVuL5VpsFzRh2L0MOkVQqRIGizekZTvu7sBcHD1lhPMldzP2Y88ZJpji0T6CeJpAf8AiZo3N1ENaQPGHBwuQDuOY252CxkVI5L4r58z3O6hwqiw9rmML3GRszWgAhvMSE3uezqKmmrip8TB/wDk+9BOkVeVtZxZpGGSKgwuUj8lhm1H1a5Gj9a7HCnO+L51jqX45SRxSQSCPSxr2EG3lBwe5xDgdupBO0UIzfXcQMFjfW4JFRVLG6iY+imbMGjlpHTkSEC97WO2wN7KrKfwic01D2w+J0LdRA1OZKGi5tdx6bYDmUGxSLzcJixqO5xisp3ggWEML4rHru50z9Q+YLs4gytkjLcNnjZJtZ0jHSN77ta9hPtIOyipzEuJWfafFH5VwyhoqiVtvKZHKGgFrXEuvPZgGoA3PPZWTgMeZhZ+YamkPk7sgikFnfKPlNxz/ICD2kVIZW4q8R85uc3BMCpHNaQHPLZGsbftcZxc9wue5SLGcf4oYFTy4nWUeF6Iml7g3py6w52Gvc/Ogs1FRuUOL+es7VBw7CqGgDwwyHW2Zos0tB3Ep3u4KTYpjPFvDWGZmC4fNbmIukLrAXvpdM0u9Que5BZiKp8m8W8Wx2B8+J00LHtkcyzWPAsGtO4MhN7kogprFJvwuxp5mkJFRV6Af7jpQxoB7m2A9S28a0NGlo2C08y5TuwvF6annO8VXE13+SdoP1LcRAREQa7eEdh/QYhBWt5SwAH1xvdc/Q5o+ZTrwesTkrcJdSyf0Ez2N/wuDZP2nvUQ8JWdjqmjhDvKEcjiOuzngD9k/QpD4N0RFBUy9Rnt7MbCf2gg8nwmueH/AOo+5Ux4D+ZIf8cv7wqHeEzzw/8A1H3Kz8JuJ+VssYXHhuL4iWStdIS3o5HbOeSN2sI5ILsWpHFTDqbB8Zq6agZpYHtcAOQMjGvdbsGpx9SunF+O2D6TDlaimrJiPJDY3NYO91xq77Bu9rXHNQLKvCTMWd6x2M5uifDE95kk1+TJISblrWc4x1XNrC1r9QXlkyuqMTw6jrK1xMkkETnk83FzAS75+fzrVLInnWg/Oqf98xbhwxR07RFCwBrQAAOQAFgB3WWmmVJaiCvpJaKn6SRs8JZHqDdbhI0tbqOzbmwueV0G5yKAfhXxE/s/Z/vIfevDzhnXiTR0skseUG07Q065RKyocxtt3Nax2xHO5BAANx1gJ5BQ4TmeemzPQ1bndCJ2MLLBkgcejeHXbchrmG1iN78wV76g3BLzFSfpv4iVTlBrnS8PG5+rMdEEmmogqnOhJPknVNUamO7naW79RA6rrxeH+e8U4X1jqHEYn9CX6aiA82uG2tg6njbucNvikWhwg864/wDnX31UvQ4t8LY86RHEcLjArIxtyAmaPyHHkHfFJ9R23AT7D8QpcViZW0E4fHIA5rhyIK5VgDo3g/Fd9RWs/C/iXV8PpzheLtf4s5xEjCDrheDYuDTuLHZze7tG+yhqoK6A1NLKHsewua5puHAtuCD1hBA+AbQ3BWEDnLKT7VvsCsWw52Vd8BPMsfykv7SsVAVbeEB5mPy0X2qyVW3hAeZj8tF9qCJeDP8ADr/VB9cqvZUT4M/w6/1QfXKr2QfCAdyFB+NvmKr/AEP8REpyoNxt8xVf6H+IiQVn4Nv8+qfkPvGrYVawcFcRxzDaqeTL2CiqeYrOYZWw6W6273dsd7C3erg/CviJ/Z+z/eQ+9BNMVxWjwSF9fiVQI4mC7nG9hcgDlvzIHzrrYZl2lwmoqcRpnu1VTmPe020hzGaLtAaCLjc3J37FR/F/NeeKmnbQ47gIpKaRwvpcJdbm+UGuka4tHIOAsD5BO4BtsIgKieOPC8Qas0YHT7E3qY2jlf8ApQOy/wAK3bq+MVey4vY2QFkjQQRYg7gg8wR1hBUfA/ib/LEYy3jM/wCPjFoXHnIxo+CT1vaB87R2gkyLPme6qllblbKTBLiE3ztpmkX1ydWq24B5CzjtpDqU4p5VgyBiQdgtaAHETRtafxkBDrgHsAO7TzsO65svgBiOD18M79ROIOc59Q55u97XOJa5h+JuL9ernzagm2Rcj0mSoDG15knlOqed275Xnc7nfSCTYd5J3JKkrgSCAvqII9kPKceSqGPCGvDnN1Oe8C2tziST9FmjuaFi4l+Z675B/wBSkyjPEvzPXfIP+pBSfg7edn/m0n7yJbJLW3wdvOz/AM2k/eRLZJBW2McLcQnqqitwjEIoo55Ol0FjiQ5zGh5uDY6nNLv8yKyUQaucZssTZXxV9XCC2OoJnjcL7OJvIAeoh5J25BzVshlnHYMy0cGLUxFpWB3bZ3J7T3tcC0+pdbOOT8OztTOw3Em97Hj4Ubhyc36iOsFVRl+XNXBJ76XFcPfVYc4l3SQjV0fa8fEuObX2FxseZIXmihlHxhyVWM6ZuOMbbmHtexw+Yt8r5rqJ5q4yS4612D8O6KaeZ4sZmxuAYHbXa0i4P95wAHPfqCt+M+PMzJjEopPKbCG07bb6iwkusPlHPG3Ow7Vf3DPLD8pYZBh9Q20pBklG2z5DqINuZaLM/wAqhHCzgo7AZG41mcNdM2zooQdTYzz1PPJzweQFwLXuTbTblRUQ0jTPUytY1ouXOIa0DtJOwCCkPCZ54f8A6j7lSrgE0OwZoI/pZfrCgPhBZnwnH5aSnwivZN0TZS90bg9o6Qx6RqGxPkHkexSPgLnPBaSgdhOIYjFDKyVxAkeGa2vAILS6wJvqFhc7A9aC5ALckXGORkzRJE8FpAIINwQeRB6wuSAtOciedaD86p/3zFtbj2ccCy01zsVxSJjmtLujL29IbC/kx31OJ7h1rUrKldBhdfSV1W60cU8MjzYmzWSNc42G52B5INzl8IDtnDZRCPi9kmUam4/H87ZAfoLLrFU8ZckUou7HGnuayR31M2+dB7mXsEoMkUTcPiqLQwCR2uQgaWue6Rxc7YAN1Hc9Q3Xq09RFVsbUU0ocx4DmuabtcHC4II2II3VEZt4oy8S54cp5bjkjgnkayWQ2Ej26t7AE6YwLuPWbWNhcG5MSzHgOV2CLEcThhDGizHPaHaQNtLL6ncuoHkggHCDzrj/5199VK1lQXCXiDg9HimIy4jUCFldIZY3SENaLSSODXuvZpLZOs28m17kXvekrKevYJ6OdsjDycxwc027CNigrXi9wnZmxpxnBYwKto8po2E7QOR/8gGwPXyPURWnDHifU5Kc7BMaLvFXagQQdVO83uQ3npJ+E3t3G9w7ZtVLxi4SjMDXY9gEP/UtF5IwP+8B1gf1gH0+u1w9XgJ5lj+Ul/aViqu+AotgsYP8AWS/tKxEBVt4QHmY/LRfarFqKmGkaZqmVrGjm5xDWj1k7BUnx7z1g2K0kWD4PiTJnmUSPMTg9ga1rgAXA2uXOBsD+Tv1XDD4M/wAOv9UH1yq9lrfwEzdheWqmopcXqmxNnazS95swOjLtnO5NuHHc7bW5kLYehxKjxRnT4fVxys+NG4Pb28wSEHZUG42+Yqv9D/ERKcqreNmccCkwqfCqfFIpJpHRtDGPa9w0SseS4NJ0izTz7Qghng2/z6p+Q+8athVrDwRzdhOUa2abG6no2SRaGu0ucNWtpsdIJG197W2V4Di3ko7/AIQR/Q//AOUHsZqy3S5upJMHrnODJNNy22oFrg4EXHO4C71XiFJh+jxypYzpHiNmpwbre74LG3PlONjYDfZQrEOOGSqEOMeJulcPyY43knbkHOa1v/sojk7NVZxVxxtfPGY6ShY+SOO9xqcNDXSHreblw6gGWHWXBdahnEHP34MhmFYPD01fPtDCN7X21vHU0b27bHqBI8/P3GTBcsQluEVcVTUuuGNY4PYw/Gkc02AHxb3PLbcjweCk+CVIfj+L41FJiVS9wcJHtErG30hrWk38rY+SLWLWjluEiyxwooqemm/Ci1TVVg/6iV25FyDpjP5IaQDcW3aDyAAo7G8Jxzg/iYfTyWLCXQyfkyxk2s4eryXN6jy6idsFX/GGny3jFBLSYticMc8TXSQ6ntEgeG3DQ2+pweNiADzBAuAgkOSM40Wd6RmJUWzuUkd7mN45tPaOsHrBHqHvrUHIOd63IlW2vpiXRu8maK+0jPscOYPb3Eg7P5dz3l7NTWHCsVjc94JERcGyi3wrxk6tvVbrBtug99RniX5nrvkH/UpMq74rZ5wCnwyqoo8VikmkYY2xse177v2uQCdIAud7cu2wQVj4O3nZ/wCbSfvIlsktW+CWYcPy5inT4rUCNkkT49btmtcS1w1HqHk2v3hbNYfitBizelw2tjlb8aN7Xj6WkoO0iIgIiIOnPg2G1J11GHxOPa5jSfpIXZhgipxohjDR2AAD6AuaIC4vY2QaXtBHYdwuSIMHiNL6Mz2R7k8RpfRmeyPcs6IPjWhg0tFgOQX1EQYn0sEp1SQNJ7SASuPiNL6Mz2R7lnRBg8RpfRmeyPcniNL6Mz2R7lnRBiZSU8Z1MgaD2gAFJKWCU6pIWk9pAKyogweI0vozPZHuWWONkQ0xsAHYBYLkiAiIgxU1JT0YLaWBrA5znuDQG3c43c425uJ3J61lREHGSNko0SNBHYRcLF4hSeis9ke5Z0QYPEKT0Vnsj3LJFDFBtFGGjuAC5ogLB4jS+jM9ke5Z0QYPEaX0Znsj3J4jS+jM9ke5Z0QYPEaX0Znsj3LnHTwxX6OJovzsALrIiDB4jS+jM9ke5fRRUzdxTs9ke5ZkQFifSQSHXJA0ntIBKyogweI0vozPZHuXJlJBGdTIGgjrAAKyogLB4jS+jM9ke5Z0QYPEaX0Znsj3LJFBFD/2owL9gAXNEBERAREQEREBERAREQEREBERAREQEREBERAREQEREBERAREQEREBERAREQEREBERAREQEREBERAREQEREBERAREQEREBERAREQEREBERAREQEREBERAREQEREBERAREQEREBERAREQEREBERAREQEREBERAREQEREBERAREQEREBERAREQEREBERAREQEREBERAREQEREBERAREQEREBERAREQEREBERB//Z"/>
          <p:cNvSpPr>
            <a:spLocks noChangeAspect="1" noChangeArrowheads="1"/>
          </p:cNvSpPr>
          <p:nvPr/>
        </p:nvSpPr>
        <p:spPr bwMode="auto">
          <a:xfrm>
            <a:off x="155575" y="-669925"/>
            <a:ext cx="3238500"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data:image/jpeg;base64,/9j/4AAQSkZJRgABAQAAAQABAAD/2wCEAAkGBggGEBQIBwgVFRQVGRgYFxcYGRsXGBgcFhcaGhgcGhggGyYhGBojHRkYHy8sIycpMDgtFx4xNTE2NSctLCkBCQoKBQUFDQUFDSkYEhgpKSkpKSkpKSkpKSkpKSkpKSkpKSkpKSkpKSkpKSkpKSkpKSkpKSkpKSkpKSkpKSkpKf/AABEIAJQBVAMBIgACEQEDEQH/xAAcAAEAAgIDAQAAAAAAAAAAAAAABgcDCAIEBQH/xABNEAABAwIEAgQICAkLBQEAAAABAAIDBBEFBhIhBzETQVFhCBQiNVRxktEyUnOBkbHBwxYjQnSDobKztBU0Q1NXYnKChJSkJDNjotIm/8QAFAEBAAAAAAAAAAAAAAAAAAAAAP/EABQRAQAAAAAAAAAAAAAAAAAAAAD/2gAMAwEAAhEDEQA/ALxREQEREBERAREQEREBERAREQEREBERAREQEREBERAREQEREBERAREQEREBERAREQEREBERAREQEREBERAREQEREBERAREQEREBERAREQEREBERAREQEREBERAREQEREBERAREQEREBERAREQEREBERAREQEREBERAREQEREBERAREQEREBERAREQEREBERAREQEREBERAREQEREBERAREQEREBERAVeZi4zYXh8/8AJGXqR9dUk6QyLZl+sdJY6iBc+SCNjchRfj5xDlo//wArhUxaXNDqhzTvpcPJi7RqFnO/ulo5EhSbgvkKDK9EzE6mAeNVDQ5zjzYx27IxceTtpLh8bY30iwZGYlxUrR08OD4fADyjlfI+QetzHaV5NXxfx7J72wZ5yq6Np5TQO1Mcd/ggktJ2JsXggWuFa66ONYLRZhgfhuJwB8cgs4H9RB6nA7g9RCDFl7MuF5phFdg1Y2RnI22LT2Oad2n1r01qjTYli3B3F5YKeTV0T9L2Xs2aM2c2/OxLXAg72J+nZ6nxD+W6Vtfgs7R0rGvic9pc0agCNTA5pPeNQ3Qegip3iFxKzxw9ljhq4KCRkoJje2OYX021BzTN5JGodZFiN+YHeyjm3iTnOmGK4fTYY2Muc0dIJw46TYmzXu2vtuepBaiKssUzfxHyuw1WLZYpqiNu7nUr3jSO9ri53ffTYDmu3kvjZgGbXtoZmupp3WDWyEFj3HbSyQczfYag0m4tdBYSKPZjGbYQ+fLs1G6wu2KaKXUbDcdK2YC53t5A6gT1qnML4/ZvxeeLD6agotcz2RtuyUDVI4NFz02wuQg2ERQXVxU+Jg//ACfeuEkvFZgu2HCD3Dxj7XBBPUVX5R4gZvrMX/BnNWFQQno3P8hr7kAeSWuMrmuad+XYRzBUzzG3NLQ6XLU1ISALRzxyXcev8a2UAbcgWc+Z32D3UWv8XhC5kw6p8Vx3CKcNjeWTMY17ZBpJa4NJlc3UCOsdVu9Xng2MUWPwMxHDJw+KQXa4frBHUQdiDuCCg7qIohnCszpg0M2I4I6jlZGHP6J8Uok0NBJs4TWe8AfFbf8AUgl6g/EPilS8PpIoKnD3y9K1zgWuDbaSBuCO9eDw7zxnriC2SqiioYYY3aC90czi59gS1rROOQIJJI+ELX3tzzTl2PNeYKDDsW0yCCkM8wDS1j7SFos0k2aZLGxJ22JPNByoeNdZibRPQZHrpWHk5jS9p9RDCF8xDjbV4SzxnEskVsTLgapGljbnkNTmAXVotaGjS0WAVb+EB5mPy0X2oOhhnHl2NahhWT6ubTbV0X4zTe9r6Wm17Hn2FdubjFidMDJPkDEGgcy5jgB85Yot4M/w6/1QfXKr2QVtkvjZRZzrGYPDhT43PDyHOeCPIaXWsB3KyVVuL5VpsFzRh2L0MOkVQqRIGizekZTvu7sBcHD1lhPMldzP2Y88ZJpji0T6CeJpAf8AiZo3N1ENaQPGHBwuQDuOY252CxkVI5L4r58z3O6hwqiw9rmML3GRszWgAhvMSE3uezqKmmrip8TB/wDk+9BOkVeVtZxZpGGSKgwuUj8lhm1H1a5Gj9a7HCnO+L51jqX45SRxSQSCPSxr2EG3lBwe5xDgdupBO0UIzfXcQMFjfW4JFRVLG6iY+imbMGjlpHTkSEC97WO2wN7KrKfwic01D2w+J0LdRA1OZKGi5tdx6bYDmUGxSLzcJixqO5xisp3ggWEML4rHru50z9Q+YLs4gytkjLcNnjZJtZ0jHSN77ta9hPtIOyipzEuJWfafFH5VwyhoqiVtvKZHKGgFrXEuvPZgGoA3PPZWTgMeZhZ+YamkPk7sgikFnfKPlNxz/ICD2kVIZW4q8R85uc3BMCpHNaQHPLZGsbftcZxc9wue5SLGcf4oYFTy4nWUeF6Iml7g3py6w52Gvc/Ogs1FRuUOL+es7VBw7CqGgDwwyHW2Zos0tB3Ep3u4KTYpjPFvDWGZmC4fNbmIukLrAXvpdM0u9Que5BZiKp8m8W8Wx2B8+J00LHtkcyzWPAsGtO4MhN7kogprFJvwuxp5mkJFRV6Af7jpQxoB7m2A9S28a0NGlo2C08y5TuwvF6annO8VXE13+SdoP1LcRAREQa7eEdh/QYhBWt5SwAH1xvdc/Q5o+ZTrwesTkrcJdSyf0Ez2N/wuDZP2nvUQ8JWdjqmjhDvKEcjiOuzngD9k/QpD4N0RFBUy9Rnt7MbCf2gg8nwmueH/AOo+5Ux4D+ZIf8cv7wqHeEzzw/8A1H3Kz8JuJ+VssYXHhuL4iWStdIS3o5HbOeSN2sI5ILsWpHFTDqbB8Zq6agZpYHtcAOQMjGvdbsGpx9SunF+O2D6TDlaimrJiPJDY3NYO91xq77Bu9rXHNQLKvCTMWd6x2M5uifDE95kk1+TJISblrWc4x1XNrC1r9QXlkyuqMTw6jrK1xMkkETnk83FzAS75+fzrVLInnWg/Oqf98xbhwxR07RFCwBrQAAOQAFgB3WWmmVJaiCvpJaKn6SRs8JZHqDdbhI0tbqOzbmwueV0G5yKAfhXxE/s/Z/vIfevDzhnXiTR0skseUG07Q065RKyocxtt3Nax2xHO5BAANx1gJ5BQ4TmeemzPQ1bndCJ2MLLBkgcejeHXbchrmG1iN78wV76g3BLzFSfpv4iVTlBrnS8PG5+rMdEEmmogqnOhJPknVNUamO7naW79RA6rrxeH+e8U4X1jqHEYn9CX6aiA82uG2tg6njbucNvikWhwg864/wDnX31UvQ4t8LY86RHEcLjArIxtyAmaPyHHkHfFJ9R23AT7D8QpcViZW0E4fHIA5rhyIK5VgDo3g/Fd9RWs/C/iXV8PpzheLtf4s5xEjCDrheDYuDTuLHZze7tG+yhqoK6A1NLKHsewua5puHAtuCD1hBA+AbQ3BWEDnLKT7VvsCsWw52Vd8BPMsfykv7SsVAVbeEB5mPy0X2qyVW3hAeZj8tF9qCJeDP8ADr/VB9cqvZUT4M/w6/1QfXKr2QfCAdyFB+NvmKr/AEP8REpyoNxt8xVf6H+IiQVn4Nv8+qfkPvGrYVawcFcRxzDaqeTL2CiqeYrOYZWw6W6273dsd7C3erg/CviJ/Z+z/eQ+9BNMVxWjwSF9fiVQI4mC7nG9hcgDlvzIHzrrYZl2lwmoqcRpnu1VTmPe020hzGaLtAaCLjc3J37FR/F/NeeKmnbQ47gIpKaRwvpcJdbm+UGuka4tHIOAsD5BO4BtsIgKieOPC8Qas0YHT7E3qY2jlf8ApQOy/wAK3bq+MVey4vY2QFkjQQRYg7gg8wR1hBUfA/ib/LEYy3jM/wCPjFoXHnIxo+CT1vaB87R2gkyLPme6qllblbKTBLiE3ztpmkX1ydWq24B5CzjtpDqU4p5VgyBiQdgtaAHETRtafxkBDrgHsAO7TzsO65svgBiOD18M79ROIOc59Q55u97XOJa5h+JuL9ernzagm2Rcj0mSoDG15knlOqed275Xnc7nfSCTYd5J3JKkrgSCAvqII9kPKceSqGPCGvDnN1Oe8C2tziST9FmjuaFi4l+Z675B/wBSkyjPEvzPXfIP+pBSfg7edn/m0n7yJbJLW3wdvOz/AM2k/eRLZJBW2McLcQnqqitwjEIoo55Ol0FjiQ5zGh5uDY6nNLv8yKyUQaucZssTZXxV9XCC2OoJnjcL7OJvIAeoh5J25BzVshlnHYMy0cGLUxFpWB3bZ3J7T3tcC0+pdbOOT8OztTOw3Em97Hj4Ubhyc36iOsFVRl+XNXBJ76XFcPfVYc4l3SQjV0fa8fEuObX2FxseZIXmihlHxhyVWM6ZuOMbbmHtexw+Yt8r5rqJ5q4yS4612D8O6KaeZ4sZmxuAYHbXa0i4P95wAHPfqCt+M+PMzJjEopPKbCG07bb6iwkusPlHPG3Ow7Vf3DPLD8pYZBh9Q20pBklG2z5DqINuZaLM/wAqhHCzgo7AZG41mcNdM2zooQdTYzz1PPJzweQFwLXuTbTblRUQ0jTPUytY1ouXOIa0DtJOwCCkPCZ54f8A6j7lSrgE0OwZoI/pZfrCgPhBZnwnH5aSnwivZN0TZS90bg9o6Qx6RqGxPkHkexSPgLnPBaSgdhOIYjFDKyVxAkeGa2vAILS6wJvqFhc7A9aC5ALckXGORkzRJE8FpAIINwQeRB6wuSAtOciedaD86p/3zFtbj2ccCy01zsVxSJjmtLujL29IbC/kx31OJ7h1rUrKldBhdfSV1W60cU8MjzYmzWSNc42G52B5INzl8IDtnDZRCPi9kmUam4/H87ZAfoLLrFU8ZckUou7HGnuayR31M2+dB7mXsEoMkUTcPiqLQwCR2uQgaWue6Rxc7YAN1Hc9Q3Xq09RFVsbUU0ocx4DmuabtcHC4II2II3VEZt4oy8S54cp5bjkjgnkayWQ2Ej26t7AE6YwLuPWbWNhcG5MSzHgOV2CLEcThhDGizHPaHaQNtLL6ncuoHkggHCDzrj/5199VK1lQXCXiDg9HimIy4jUCFldIZY3SENaLSSODXuvZpLZOs28m17kXvekrKevYJ6OdsjDycxwc027CNigrXi9wnZmxpxnBYwKto8po2E7QOR/8gGwPXyPURWnDHifU5Kc7BMaLvFXagQQdVO83uQ3npJ+E3t3G9w7ZtVLxi4SjMDXY9gEP/UtF5IwP+8B1gf1gH0+u1w9XgJ5lj+Ul/aViqu+AotgsYP8AWS/tKxEBVt4QHmY/LRfarFqKmGkaZqmVrGjm5xDWj1k7BUnx7z1g2K0kWD4PiTJnmUSPMTg9ga1rgAXA2uXOBsD+Tv1XDD4M/wAOv9UH1yq9lrfwEzdheWqmopcXqmxNnazS95swOjLtnO5NuHHc7bW5kLYehxKjxRnT4fVxys+NG4Pb28wSEHZUG42+Yqv9D/ERKcqreNmccCkwqfCqfFIpJpHRtDGPa9w0SseS4NJ0izTz7Qghng2/z6p+Q+8athVrDwRzdhOUa2abG6no2SRaGu0ucNWtpsdIJG197W2V4Di3ko7/AIQR/Q//AOUHsZqy3S5upJMHrnODJNNy22oFrg4EXHO4C71XiFJh+jxypYzpHiNmpwbre74LG3PlONjYDfZQrEOOGSqEOMeJulcPyY43knbkHOa1v/sojk7NVZxVxxtfPGY6ShY+SOO9xqcNDXSHreblw6gGWHWXBdahnEHP34MhmFYPD01fPtDCN7X21vHU0b27bHqBI8/P3GTBcsQluEVcVTUuuGNY4PYw/Gkc02AHxb3PLbcjweCk+CVIfj+L41FJiVS9wcJHtErG30hrWk38rY+SLWLWjluEiyxwooqemm/Ci1TVVg/6iV25FyDpjP5IaQDcW3aDyAAo7G8Jxzg/iYfTyWLCXQyfkyxk2s4eryXN6jy6idsFX/GGny3jFBLSYticMc8TXSQ6ntEgeG3DQ2+pweNiADzBAuAgkOSM40Wd6RmJUWzuUkd7mN45tPaOsHrBHqHvrUHIOd63IlW2vpiXRu8maK+0jPscOYPb3Eg7P5dz3l7NTWHCsVjc94JERcGyi3wrxk6tvVbrBtug99RniX5nrvkH/UpMq74rZ5wCnwyqoo8VikmkYY2xse177v2uQCdIAud7cu2wQVj4O3nZ/wCbSfvIlsktW+CWYcPy5inT4rUCNkkT49btmtcS1w1HqHk2v3hbNYfitBizelw2tjlb8aN7Xj6WkoO0iIgIiIOnPg2G1J11GHxOPa5jSfpIXZhgipxohjDR2AAD6AuaIC4vY2QaXtBHYdwuSIMHiNL6Mz2R7k8RpfRmeyPcs6IPjWhg0tFgOQX1EQYn0sEp1SQNJ7SASuPiNL6Mz2R7lnRBg8RpfRmeyPcniNL6Mz2R7lnRBiZSU8Z1MgaD2gAFJKWCU6pIWk9pAKyogweI0vozPZHuWWONkQ0xsAHYBYLkiAiIgxU1JT0YLaWBrA5znuDQG3c43c425uJ3J61lREHGSNko0SNBHYRcLF4hSeis9ke5Z0QYPEKT0Vnsj3LJFDFBtFGGjuAC5ogLB4jS+jM9ke5Z0QYPEaX0Znsj3J4jS+jM9ke5Z0QYPEaX0Znsj3LnHTwxX6OJovzsALrIiDB4jS+jM9ke5fRRUzdxTs9ke5ZkQFifSQSHXJA0ntIBKyogweI0vozPZHuXJlJBGdTIGgjrAAKyogLB4jS+jM9ke5Z0QYPEaX0Znsj3LJFBFD/2owL9gAXNEBERAREQEREBERAREQEREBERAREQEREBERAREQEREBERAREQEREBERAREQEREBERAREQEREBERAREQEREBERAREQEREBERAREQEREBERAREQEREBERAREQEREBERAREQEREBERAREQEREBERAREQEREBERAREQEREBERAREQEREBERAREQEREBERAREQEREBERAREQEREBERAREQEREBERAREQEREBERB//Z"/>
          <p:cNvSpPr>
            <a:spLocks noChangeAspect="1" noChangeArrowheads="1"/>
          </p:cNvSpPr>
          <p:nvPr/>
        </p:nvSpPr>
        <p:spPr bwMode="auto">
          <a:xfrm>
            <a:off x="307975" y="-517525"/>
            <a:ext cx="3238500"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p:cNvSpPr txBox="1"/>
          <p:nvPr/>
        </p:nvSpPr>
        <p:spPr>
          <a:xfrm>
            <a:off x="3275856" y="620688"/>
            <a:ext cx="5616623" cy="2894012"/>
          </a:xfrm>
          <a:prstGeom prst="rect">
            <a:avLst/>
          </a:prstGeom>
          <a:solidFill>
            <a:srgbClr val="CC6600">
              <a:alpha val="75000"/>
            </a:srgbClr>
          </a:solidFill>
        </p:spPr>
        <p:txBody>
          <a:bodyPr wrap="square" rtlCol="0">
            <a:noAutofit/>
          </a:bodyPr>
          <a:lstStyle>
            <a:defPPr>
              <a:defRPr lang="de-DE"/>
            </a:defPPr>
            <a:lvl1pPr>
              <a:spcAft>
                <a:spcPts val="600"/>
              </a:spcAft>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de-DE" dirty="0" smtClean="0"/>
              <a:t>Karl-Heinz Mosbach</a:t>
            </a:r>
            <a:endParaRPr lang="de-DE" dirty="0"/>
          </a:p>
          <a:p>
            <a:r>
              <a:rPr lang="de-DE" sz="3200" dirty="0" smtClean="0"/>
              <a:t>Geschäftsführer</a:t>
            </a:r>
            <a:endParaRPr lang="de-DE" sz="3200" dirty="0"/>
          </a:p>
          <a:p>
            <a:endParaRPr lang="en-US" sz="7200" dirty="0"/>
          </a:p>
        </p:txBody>
      </p:sp>
      <p:sp>
        <p:nvSpPr>
          <p:cNvPr id="9218" name="AutoShape 2" descr="data:image/jpeg;base64,/9j/4AAQSkZJRgABAQAAAQABAAD/2wCEAAkGBxMSBhUUEhQWFBUWGBoXFxQXFRUcHBUYFxocGhoVFhgaICggGRwlHBcYIjEhJSksLjAuGB8zODMsNygtLisBCgoKDQsLGg4PGjglHyU3NCw3Nyw0NzY4ODc0Liw1NDQuNzc3NDc3Nzc3NDQ4MzQ4KzgyNzE4NDM3Ny03LTc3N//AABEIAKsBJwMBIgACEQEDEQH/xAAcAAEAAwEBAQEBAAAAAAAAAAAABgcIBQQDAQL/xABWEAABAwICBgMGEAsECgMAAAABAAIDBBEFEgYHEyExQQhRYSIycXOB0RQXJjZSU1R0kZKTobGys8EVIyc3YnKCoqPC00LD0uEWGCQlMzQ1Y2SDQ0Tj/8QAGgEBAAIDAQAAAAAAAAAAAAAAAAIGBAUHAf/EACURAQACAQMCBgMAAAAAAAAAAAABAgMEETEFkRIUIVJTwRMycf/aAAwDAQACEQMRAD8Amv4fqfbP3WeZPw/U+2fus8y5iLnvndT8lu8rP+DF7Y7Q6f4fqfbP3WeZPw/U+2fus8y5iJ53U/JbvJ+DF7Y7Q6f4fqfbP3WeZfWlxerknDGPJJ/RZ8J7ncFzaSmdJOGMFyfm7T1BTrCMLbBBYb3HvndfYOoLZ9Ox6zWX3nJaKxzO89oYuqtgwV/WN/5CktaenmKUGlhghqsrBHG7/hQm5cLk3cwnjf4Aoj6buM+6/wCBTf011OkK31fDtp4/rPH3Kslbq18MbQ0czvO6c+m7jPuv+BTf009N3Gfdf8Cm/pqDIvXicHW7jPuv+BTf01/J1tYx7sPyNP8A4FCUQTN2tXFz/wDcd8nD/gUz1Paa4jWabsiqKl0kWzkc5hbHY2bu4NBHdEFUyrP6PDL6euPsaeQ/vRj70GlFWuu/Sqrw/Cqd1JIInSSODnZGOJAbcDuwQOPVfcFZSp7pJj1PUvjnfUKCtvTdxn3X/Apv6a/Ha28YI/5z+BTD6I1B0QWTojrJxWbSuljkqnOY+eNjmlkVnNc8Bw3NHIlaaWQNW7L6e0Q/78fzG61+gIiICIiAiKHay9OY8KwfNufUSXEMR5nm9/PIPn4doDp6W6X0mG0eepksSDkibvkktyY37zYDmQqR0m15Vkzy2jYylZycQJJDv43cMjbjllNutVtjOLTVeIumqJHSSO4uPzADgAOQG4LwoO1iGlldO8mWrqH34gyvy+RoNgOwBch0ri+5JJ67m6/hEHRo8eqoh+KqZ4/1JpG/QVNNHtcuJU8gEr21TN12ytAdbskbY37XZlXSINYaDayaPEwGMOxntvgkIuevZu4PHg39YCmaw/FI5soc0lrmkEOBIII3ggjgQea0dqe1lejohS1RHopgu1/DbtHE/rgcRzG/kUFpIiICIiCsERFzRbRfakpXSzhjBcn5h1nqCUdK6WoDGC5PwAdZ6gp3hOGNggsN7j3zus/cOxbPp3Tr6y+8+lY5n6hiarVVwV2jl+YThjYILDe4987r8wXvRFdceOmKkUpG0Qr972vbxW5Zt6RI9XbO2mj+vIquVqdI0eriL3qz7WZVWpoik+hGhFRis0rad0TTEGl20c4XDiQLZWnqUYV0dGn/AKnWeLj+s5ByvSIxL22l+Ul/podRGJe20vykv9NaQRBm70icS9spflJf6anGqPVpVYZpBJPUPhIdCYmtjc9xu57HXOZosBk+dWyiAqg6SQ9TdN48/UcrfVQ9JL1s03j/AO7cgz0iIglGq8flBovHNWu1kXVd+cKi8c371rpAREQEREHnr6xkNC+WQ5WRtL3OPJrRcn4AsgaaaSSYjpFJUybsxsxvsIx3rB5OPWSTzV4dIXSAw6MR0zDZ1S7uvFx2JHZdxZ4QCs5oCIuhgGEvq8aip4+/leGA9V+Lj2AXJ8CDt6CaBVWKVJ2IDImGz533ytPsW2751t9h2XIuFa0OoGm2Hd1cxf1tawNv+qbn51aWAYNFR4PHTwNysjbYdZPNzutxNyT2roIMv6fap6rDqczRuFRTjvntaQ6Mdb2b936QJ7bKvFuGWMOjLXAFpBBBFwQdxBHMLJes/Rb8HaXSQsH4p1pIf1HX7m/6Lg5vkB5oIkvRh9bJBXMlicWSRuDmuHIjeF50QbH0K0iZiGjUNS2wL22e32Ejdz2/Dw7CCu4qD6OOPFuIz0bj3MjdszqD2Wa8eEtLT+wr8QEREFYL70VI6WoDGC5PwAdZ6glFSPlqAxguT8AHWexTvCsNZBT5W7ye+dzcfuHYqP07p19ZfefSkcz9QsOq1VcFdo5fmFYayCns3eT3zuZP3DsXuRFdceOmKkUpG0Q0FrWvbxW5ERFNFnTpHj1ZQH/xW/ay+dVOrb6SI9VtP73H2kiqRAVz9Gk/71rPFx/WcqYVxdG6UNxmrzEC8TOJA/tFBoFF8fRcfs2/GC/k18XtjPjt86D0IvG7FYAN80Q8MjPOvtS1ccseaN7JADYljg4A9Vxz3hB9lUXSRHqWp/fH929W6qk6SI9SdP74H2b0Gd0REEp1XfnCovHN+9a6WRdVv5wqLxzfvWukBERAREQZk1+YpttPnRg9zBGyO3K5G0cf3wP2VW67unVYZtM6yQ77zy2/Va8tb+6AuEgK2OjrhAl0qlqHC4p4rN3cHyktBH7DZB5VU60P0bqS2i9RJbe+fLw4hjGkfO8oLcREQFTnSRwoOwWmqQN8chiJ/RkbmF/AY/3lcaguuyl2mrepsLlmzeOzLI25+KSgysiIgkerrFDTacUkvIStY79WT8W791xPkWwFh1riHXBsRvBHJbaw+o2lBG/2bGu+MAfvQehERB48Lw5kFPlbvJ753Nx83YvYiKGPHXFSKUjaIStab28VuRERTREREGeekkPVPTe9/wC8cqiVv9JL1y03iD9o5VAgIiICIiAtD9G6K2itQ7rqMvxY2H+ZZ4Wk+jvFl0EefZVMh/cjb/KgtBVL0kPWjB75H2citpVN0kPWfB75b9lIgzqiIglWqz84VF44fQVrlZH1V/nDovGj6CtcICIiAvwncv1fj+9KDEdZPtKt7z/bc53xjf718URAWndQcdtXbD7KWU/vW+5ZiWotRB/JvD+vL9o5BYKIiAozrMjzaAVo/wCw8/FF/uUmUe1hn1CV3vaX6hQY9REQFsfQaQu0Koid5NNAT4dm1Y4Ww9Xw9QtD72h+zagkCIiAiIgIiICIiDPfSSHqkpvEH65VQK4Okn646bxB+uVT6ArD1K6MU2IaQTR1bDIxsOdoD3ts7O0Xu0g8CVXitvo3euyo97n7RiCy/Sdwf3M75ef/ABr89JzCPc7vl5v8SnyIK+OprCPaHj/3S+dS3RvAIKDCxBTNLYwS6xcXElxuSSV1EQFU/SP9ZsHvpv2UqthVR0j/AFlwe+m/ZSoM5oiIJZqp/OJR+N/lK1usk6qPzi0fjf5XLWyAiIgL8I3L9RBiOug2da9nsHub8UkfcvgpBp/RbHTasj6p5CP1XuLm/M4KPoC010f5w7V8AP7E0jT2Xs76HLMqv7o11wODVcPNkrJLdkjcv90guVERAUV1pzZNXtaeuIt+MQ371KlXOvutEerx7L75pI4x5HbT6I0GYkREBbL0OgMeiNGw8W08LT4RG0LHVHTGWsZG3vnuaweFxAH0rbMEQZA1o4NAA8AFkH0REQEREBERAREQZ76SXrlpvEH7RyqBW70kT6qaf3v/AHj1USArb6N3rsqPe5+0YqkVr9HWoYzSmoL3NaPQ5F3ED/5GdaDRiLyHFIPbovlGedfwcZphxnh+VZ50HuRct+kdG0b6qnHhmj86+DdMMPMoaK2lLiQ0NFRESSdwAAd1oO2qp6R/rKh99M+ymVrKqOkf6y4PfTfspUGc0REEt1T/AJxaPxn8rlrZZE1YShmn9G5xAAlFyTYC4I3lavOKQe3RfKM86D2Iue/HKUcaiEeGWPzrzS6WUDe+raVvhqIh/Mg7KLi0eltBNXNiiq4JJHXysZKxxdYXNrHfuBXaQZq6QWE7LTjbAdzURNdfrez8W4fA1h8qrFaY19aOmp0O2zBeSldtO3Zu3SDyWa79hZnQFZOoTGxT6cCJxs2pYY+Vs47thPxXNH66rZfWmqHR1LXsJa9jg5rhxa5puCPAQg28iierrTaLFMFDwQ2dgAmi5td7Jo5sPEHycQpYgKhOkhjYdiFPSNP/AA2mV47X9yweEAOP7QVxaWaSwYfg7p6h1gNzWDvpH8mMHMn5hcncFkbSHGJKzGpamU93K4uPUBwa0djWgAdgQc5ERBM9UGE+idYNMLXbG7bO7BEMzT8fIPKtYKmujno6WYbNWvG+U7KI/oMN3uHYX2H/AK1cqAiIgIiICIiAiIgzr0kHerCAf+M0/DLJ5lUytTpGn1cRe9WfazKq0BERAREQF0tGYs+kdM3jmniFvC9oXNXe0CZfTihH/lQHyCRpPzBBsVVP0j/WbB75b9lKrYVTdJD1oQe+R9nIgzqiIgIiICIiCaamo82sukH6Uh+LE8/ctXrLmomLNrIhPsWSu/hub/MtRoP4ljDoi1wBa4EEHgQdxBWTtZuhr8M0icwAmCS74H9bebCfZNvY+Q81rRcbSzRqDEcHdBUNu072uHfRv5PYeRF/KLgoMaopTpxoJVYZWWlbniJ7idoOR/UD7B36J8l+KiyD04fXywVYkhkfFI3g9ji0jyj6FM4tb+Ltp8vokH9Iwwlw8uWx8oUDRB0MaxyorKvaVMz5n8i43yjqaODR2ABc9EQF3dC9GZcRx9lPFuvvkfyjjHfPP3DmSAvzRTRSqxHENlTRl3spDcMjHW93LwcTyC0/oDoVBheE7OPu5HWMsxFjI4cv0Wi5s3t5kkoO9hWHx02GxwRDLHG0MaOxotvPM9ZXqREBERAREQEREBERBW+sfVX+FccbUCq2OWIRluxz3yuc64Odtu/4dijkfR+jt3Va8+CFo/nKkOsLWt+C8fFP6F2142yZ9tk74uFsuzd7Hjfmoy3pBjNvw827Kq/zbJB6v9X+D3ZL8mzzr9HR/p/dkvybPOpToXrWosRrBCM8Ex71kmWzz1McDYnsNieV10tZukE1BofJUwZNo1zAM4JFnPDTuBHWggvpAU/uyX5NnnT0gKf3ZL8mzzr36ldNazEq2r9FPa5sbYixrWNaGlxffeBc96OJPBWqgpv0gKf3ZL8mzzrpaN6loKTHYagVMrzE8PDCxgBI4XPhVpKH61NJJ8O0UNRT5M4kY3u2kizr33AjfuCCYKKaxtCxiuDshMxhySCQODM17Nc2xFx7LjfkozqS0yq8SkrDVvDhHscjWsY0Nz7XNwFzfK3iTwXU0j1t4dSVjobyTzMeY3Rxs714NiC5+Vu4i24lBEWdH6PnWv8AJC0fzr7N1AU/Osl+TZ51cqIKc9ICm91zfEYnpAU3uub4jFcaozW5rHxCj0rkpqaRsUbWscHCNjnd00E3L7jjfgAg6HpAU3uub4jE9ICm91zfEYrD0ArpJ9DKWWZxfI+IOc42u4nnu3KQIK80H1UQYbjoqWTySODHNDXNaB3Vt+7sVhqO6aaZUuGYeJKhxLnXEcTLF8hHGwO4AXFydwuOZANVy9IJ+17mhbl5XnN7eRiC9kUG0A1m0uKSbMAwVAF9i8g5gOJjeLZrdVgedrBSzG8SbTYPNO8XbFG6QgcSGgmw7TayD0VdMyWmdHIxr2OFnMc0FrgeRB3EKsNJdR9FO8upXvpXHflHdx/FJBHkdYdSrSXWjjVXitqeR4LickEELXWA32AylzrDfc3Vl6wdPanDdDKMDfWVETc75GAZC1jdo4ssBnzOG4iw37t1kECr9RWIskOzfTyt5EPc0+UObYfCVzDqcxfPbYN8O2it9a6lOqfSzGK3S2HbSTS0l5BK/Yt2YIic5rXPayzTmybrjiOtebRbWziVXpdSwvfGyOSZjXtjib3TSd4u7MRu5ghBz6LUZiT3jO6niHMmRzj5A1pv8Km+j2oiljcHVcz6g+waNmzwEglx8hCt1EHlwzDYaejEUEbIo28GMaAPDu4ntXqREBERAREQEREBERAREQZs6RA9XjPe0f15FMdV+gOH1urmF9RTtdI8y3lDnNfule0G4PIAdm5Q/pFevuP3tH9eVWrqOP5NKbwzfbPQZ10rwd+HaWTQB5zQSAseDY2Nnxv3cHZS07ua0dXaaxM1bQV9TDtmvbEXRgNI2h4nut1g8FUhrvcDrMqbchED2nYx/wCQ8im2Kxn/AFbor8sh+GoNvmKCXatdZH4VxWWJtMIGRR5h+MzE3dbgGtA3eFf1pzrZpMOrjAGOqJm981hDWsPJrnm+/sAPaoB0a/8ArtV4lv11ENGHA62YzU2/5w58/s85te/6dkFgO6QRDrHDiD1Gq/8AxUjOtGF+gba+ooyWGo2LYQ9klnBpcJC5zWgcCOF1XHSFEY07aWWz7Bm0tbvszrX7cuXyWUv1jufJqNppJBaRwpnuNgLuc3e4gcze/lQdbRLWt6Mw6ulFKImUcBlaza3Mlg85ScgDb5eo2vzWf8ZxYVGkstVkyiWZ02TNe2Z+bLmsL8bXsrS6ONOySWvZI1r2Ojia5jgC1wJkuHA7iD1KutJ4GN0/qWNa1rBWStDAAGhomIDQ0bgLbrIND6NayWVWh1TXvgdFHTuc0sDw9zw1rXXFw0A93a3ZxUFqukC7a/i6EZeRfMbntsGbvnVs4hhVBT6OyskihgpT3crQ0MYeFy4Nte9mjt3BVDpVrRw5+FSUdHh4kjcxzA4tZG1u42fGxrSd3Ed6d3JBP9XGsuHFXOj2ZgnY3MYy4ODm3tmY6wva4uCBa44qn9fw/KE7thj+gr5ahifTGitzjlv8Q/5L7dIAflBPiY/vQXlqw/N9ReJapQotqu/N7ReJb96lKDJWtbHHVmndQ8nuY3mCMdTIiW7uwuzO/bKvvRvVjQRaLsgnpopZHMG1lcwF5e4d1kf3zADuGUi1utZolPqkO09vOe/6/dX+dbRQY8xankwvTZ7Y3HPSzXY7mQ03aTbrba47Sr01vaYtj0DYGx5xXxENdntsw5jXXtY5u+ta4VQa57emZV264/h2Md/nurcxagik1FRvkjY98dCx0bnNaTGSxu9hO9p4bwgpjVxpa3C8fdUOiM14nRhocG2Li05r2PJpHDmu7rt0rFbjzItlszTZmk582fOGHhYWsQRzX86isNhqNNHRzxRzM2DzkkY1wuHMsbOFr7z8K7vSMw6GLEqV0UTI3SCV0jmMa0vILLF5A7o+FB09RGmg9Csw4Qm7RLKZc43781gy3HeBxXownXPC/GoKaloRG2WWOLMXtblD3hu5jG2Nr+yXY1DYXB/oVHPso9sXStMuRuctz96X2vbcNyobQX170Pvqn+1ag1ZpdpRT4dhBnqHG18rWN3ukdya0de7idwVSS9IJ/ojuaFuS/AznMR4Qyw+ArkdIrEXP0wjhv3EMIIH6UhJcfKGsH7KsbVVoVRs0GhfJBFLJUMEkj5GNcSH72sGYGwDbCw53KCTV+l0FPoiyuqLxsfGx4YO6cXSNDmxt4Znb+wbiTYAqrJukE70T3FCMl92ac5iOvcywPZv8q8vSLqMk1FSs7mKOMuDBw4hjfga0geErjYbpdhkeqx9A6KQ1D2vcX7NljMSSx2fNfdZovbgEF6aD6ZU+KYWZYLtLTlkidbNG7le24g8iOPYQQJGs59HKrc3TCaO/cvpySP0mPZlPwOd8K0YgIiICIiAiIgIiIM29Io+ruP3tH9pKpRq01h0FBq5jZPL+NYZTsWtcXm73OaBuyi4I3kgb1IdYeqv8KY+Kg1WxtG2PJss3eucb5s49lwtyUei6P0Wbuq15HZC0fS4oKfxOqmxPSt7w0umqZe5jG+2Y2awHqAsL9QuVfWtLDBS6mPQ4N9k2njv1lr2AnykE+VSHQrVzRYY/PC10kxFttIQXAHiGgABo8Av1kr3aeaM/hLRx1Ntdlmcx2fLm7xwNrXHG3Wgp7o2H1Q1Q/wCyPrjzrl68vQZ08DYhkfu9FSN3gudbeGeyDd56yesFWnoDq2Zg9fLUeiXSh0Ra4GMNsAQ7NcOPsfnVTU9N/pJrEdkZHSsLXSOc1vdFjSBmfvs+QlzRyG/nbeEn0F1eYRV1wlFea0g5jA4CNxt7YxxLyPBbwqWa/ABq7cBuG1iAHVYncPgVH6caIz4PjjGOkDrjaRTRktJANr24scCOs8t6ubCsOl0g1T07aibZybS7pcmbPsnPYDa43kWuesFBGOjQf94Vo/Qi+s/zqudL35NYlW53BtbM4+ATOP0LQmrnVu3CayV7ah021aGlpjDbZTe9w4rl6d6nIq/GXVMU5p3yWMjTHna4gWzAZmlpNhfig5Ov3G2TaIQehpmSROnGcxvDhcRlzGuynqOax6geS5mqfE6Cn1c1jpJIo6g7UPzkB7mllo2tB3uFydw5kqY4Nqkgj0MloZ5TMJJdsJQwMMbw0NaWgl3IHnvDiFwML1BRNqCZ6t0rbHK1sWTfbcXHOSQDvsLcOKCDahj+UaLxcv1Cvrr/AD+UJ3iY/vVl6FaoG4dpDFVCrdIY8wLNkGh2ZpbxzG3G/kX0051StxLSN1S6qMV2tbkEQdbKLXzFw4+BBItVhvq8ovFD5iVKlyNE8E9A6PQ0weZBE0tzkWvdxPC5txXXQZI1pYG6j05qWOHcveZoz1slJcLeA5m+FpV+aPa0MPl0YZPNUxxSNYNrE53dh7R3QYzvngnha979a7GmmhdLidCGVDSHNvs5WWD4yeNjwIPMHd5d6qyXo/P2/c1zcl+JgNwPAH2PzIKxxOeTFNNHujac9VN3DeoONmg26m2uewlaS0+pBBqsqIm97HTbMeBoDR9C+WgOrOlwt+0aTNORbbPAGUHiI2jvb9dye2ykWlWD+jNHZqbPs9qzJny5st+eW4vw60Gfuj2fV+e2CT6WLvdJc/7dRfqS/SxS7QLVO3DMfFSKoykMczIYg2+a2++Y9S92sjVyMWq4XGoMIia5thHmzZiDe+YW4IPPqFP5Oo/GS/WWetCXW0zoj1VUH2rVqbQTRYYbo8KYSmWz3ODy3L33K1yq/wAH1FNgxGKX0a5zopGSW2IAJY4Ot35twQRDpDUDmabNlI7iWFuV3IuYS1zfCBlP7QVlaqdOKN+hUEck8UMkDBG9kj2sNmbg8ZiLgtsbjncKVaY6J0+JYVsagHcczJG7nRu4XafpB3H4FVR6Pp9Ebq4ZL+0d1bq/4lvKg8nSIgEr6KsiIfDJG5gkHA787TftDiR4CvZqiODVOjjYquKlFVGXBxlDAZGkkteC7vtxsefc9oVqVWidPNooyhnbtImRsjB4OvG0APBHeu3X/wAlVdb0fv8AaDsa2zL7g+G7gO0tcA74AgsfRmlwlmMvbQMphOxndmENOVjjwc5u7eWjde+5StQfVrq6ZhIlcJnTSShoccga0BpJGVtyf7XM8lOEBERAREQEREBERAREQEREH8vYCwgi4IsR1g8lR1bqir6LHjUYRUNaN+UOcWvYD/YNwWyN8PZu5q80QUNJqnxbEMXEuJ1LAAA0uDszg0b8rGNaGDnzG83sVdeCYTFSYTHTwNyxxtytHPrJJ5kkkk9ZK9y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9219" name="Picture 3" descr="C:\Users\Jana\Desktop\index.jpg"/>
          <p:cNvPicPr>
            <a:picLocks noChangeAspect="1" noChangeArrowheads="1"/>
          </p:cNvPicPr>
          <p:nvPr/>
        </p:nvPicPr>
        <p:blipFill>
          <a:blip r:embed="rId3" cstate="print"/>
          <a:srcRect/>
          <a:stretch>
            <a:fillRect/>
          </a:stretch>
        </p:blipFill>
        <p:spPr bwMode="auto">
          <a:xfrm>
            <a:off x="3419872" y="2106407"/>
            <a:ext cx="1908994" cy="1106569"/>
          </a:xfrm>
          <a:prstGeom prst="rect">
            <a:avLst/>
          </a:prstGeom>
          <a:noFill/>
        </p:spPr>
      </p:pic>
      <p:pic>
        <p:nvPicPr>
          <p:cNvPr id="10" name="Picture 2" descr="C:\Users\Jana\Desktop\KarlHeinzMosbach_Photoshop-Privatisiert.png"/>
          <p:cNvPicPr>
            <a:picLocks noChangeAspect="1" noChangeArrowheads="1"/>
          </p:cNvPicPr>
          <p:nvPr/>
        </p:nvPicPr>
        <p:blipFill>
          <a:blip r:embed="rId4" cstate="print"/>
          <a:srcRect l="6176" r="12353"/>
          <a:stretch>
            <a:fillRect/>
          </a:stretch>
        </p:blipFill>
        <p:spPr bwMode="auto">
          <a:xfrm>
            <a:off x="395536" y="620688"/>
            <a:ext cx="2522777" cy="3312368"/>
          </a:xfrm>
          <a:prstGeom prst="rect">
            <a:avLst/>
          </a:prstGeom>
          <a:noFill/>
        </p:spPr>
      </p:pic>
    </p:spTree>
    <p:extLst>
      <p:ext uri="{BB962C8B-B14F-4D97-AF65-F5344CB8AC3E}">
        <p14:creationId xmlns:p14="http://schemas.microsoft.com/office/powerpoint/2010/main" val="32273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12" name="Rechteck 11"/>
          <p:cNvSpPr/>
          <p:nvPr/>
        </p:nvSpPr>
        <p:spPr>
          <a:xfrm>
            <a:off x="0" y="0"/>
            <a:ext cx="9324528"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3275856" y="620688"/>
            <a:ext cx="5616623" cy="5112568"/>
          </a:xfrm>
          <a:prstGeom prst="rect">
            <a:avLst/>
          </a:prstGeom>
          <a:solidFill>
            <a:srgbClr val="CC6600">
              <a:alpha val="75000"/>
            </a:srgbClr>
          </a:solidFill>
        </p:spPr>
        <p:txBody>
          <a:bodyPr wrap="square" rtlCol="0">
            <a:noAutofit/>
          </a:bodyPr>
          <a:lstStyle/>
          <a:p>
            <a:pPr>
              <a:spcAft>
                <a:spcPts val="600"/>
              </a:spcAft>
            </a:pPr>
            <a:r>
              <a:rPr lang="de-DE"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Maik Tiedemann</a:t>
            </a:r>
          </a:p>
          <a:p>
            <a:pPr>
              <a:spcAft>
                <a:spcPts val="600"/>
              </a:spcAft>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Executive IT Specialist</a:t>
            </a:r>
          </a:p>
          <a:p>
            <a:pPr>
              <a:spcAft>
                <a:spcPts val="600"/>
              </a:spcAft>
            </a:pP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de-DE"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„Information </a:t>
            </a:r>
            <a:r>
              <a:rPr lang="de-DE" sz="3200" b="1"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Lifecycle</a:t>
            </a:r>
            <a:r>
              <a:rPr lang="de-DE"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de-DE" sz="3200" b="1"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Governance</a:t>
            </a:r>
            <a:r>
              <a:rPr lang="de-DE"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archivieren Sie noch oder löschen Sie schon?“</a:t>
            </a:r>
            <a:endParaRPr lang="en-US" sz="3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3" name="Picture 1" descr="C:\Users\Jana\Desktop\Maik Tiedemann_privat.JPG"/>
          <p:cNvPicPr>
            <a:picLocks noChangeAspect="1" noChangeArrowheads="1"/>
          </p:cNvPicPr>
          <p:nvPr/>
        </p:nvPicPr>
        <p:blipFill>
          <a:blip r:embed="rId3" cstate="print"/>
          <a:srcRect/>
          <a:stretch>
            <a:fillRect/>
          </a:stretch>
        </p:blipFill>
        <p:spPr bwMode="auto">
          <a:xfrm>
            <a:off x="395536" y="620687"/>
            <a:ext cx="2520280" cy="3363813"/>
          </a:xfrm>
          <a:prstGeom prst="rect">
            <a:avLst/>
          </a:prstGeom>
          <a:noFill/>
        </p:spPr>
      </p:pic>
      <p:pic>
        <p:nvPicPr>
          <p:cNvPr id="14" name="Grafik 13"/>
          <p:cNvPicPr/>
          <p:nvPr/>
        </p:nvPicPr>
        <p:blipFill>
          <a:blip r:embed="rId4" cstate="print">
            <a:extLst>
              <a:ext uri="{28A0092B-C50C-407E-A947-70E740481C1C}">
                <a14:useLocalDpi xmlns:a14="http://schemas.microsoft.com/office/drawing/2010/main" val="0"/>
              </a:ext>
            </a:extLst>
          </a:blip>
          <a:stretch>
            <a:fillRect/>
          </a:stretch>
        </p:blipFill>
        <p:spPr>
          <a:xfrm>
            <a:off x="3427480" y="2204864"/>
            <a:ext cx="2368656" cy="971163"/>
          </a:xfrm>
          <a:prstGeom prst="rect">
            <a:avLst/>
          </a:prstGeom>
        </p:spPr>
      </p:pic>
    </p:spTree>
    <p:extLst>
      <p:ext uri="{BB962C8B-B14F-4D97-AF65-F5344CB8AC3E}">
        <p14:creationId xmlns:p14="http://schemas.microsoft.com/office/powerpoint/2010/main" val="219259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ovb-online.de/bilder/2013/03/21/2814688/792544875-46199993_526-iq34.jpg"/>
          <p:cNvPicPr>
            <a:picLocks noChangeAspect="1" noChangeArrowheads="1"/>
          </p:cNvPicPr>
          <p:nvPr/>
        </p:nvPicPr>
        <p:blipFill>
          <a:blip r:embed="rId2" cstate="print"/>
          <a:srcRect t="6072" b="6072"/>
          <a:stretch>
            <a:fillRect/>
          </a:stretch>
        </p:blipFill>
        <p:spPr bwMode="auto">
          <a:xfrm>
            <a:off x="0" y="0"/>
            <a:ext cx="9145282" cy="6857999"/>
          </a:xfrm>
          <a:prstGeom prst="rect">
            <a:avLst/>
          </a:prstGeom>
          <a:noFill/>
        </p:spPr>
      </p:pic>
      <p:sp>
        <p:nvSpPr>
          <p:cNvPr id="10" name="Rechteck 9"/>
          <p:cNvSpPr/>
          <p:nvPr/>
        </p:nvSpPr>
        <p:spPr>
          <a:xfrm>
            <a:off x="0" y="0"/>
            <a:ext cx="9324528"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3275856" y="620688"/>
            <a:ext cx="5616623" cy="6120680"/>
          </a:xfrm>
          <a:prstGeom prst="rect">
            <a:avLst/>
          </a:prstGeom>
          <a:solidFill>
            <a:srgbClr val="CC6600">
              <a:alpha val="75000"/>
            </a:srgbClr>
          </a:solidFill>
        </p:spPr>
        <p:txBody>
          <a:bodyPr wrap="square" rtlCol="0">
            <a:noAutofit/>
          </a:bodyPr>
          <a:lstStyle/>
          <a:p>
            <a:pPr>
              <a:spcAft>
                <a:spcPts val="600"/>
              </a:spcAft>
            </a:pPr>
            <a:r>
              <a:rPr lang="de-DE"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Michael Vietzke </a:t>
            </a:r>
            <a:r>
              <a:rPr lang="de-DE"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Technologieberater SharePoint/Office</a:t>
            </a: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endParaRPr lang="de-DE"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Aft>
                <a:spcPts val="600"/>
              </a:spcAft>
            </a:pPr>
            <a:r>
              <a:rPr lang="de-DE" sz="2700" b="1" i="1" dirty="0">
                <a:solidFill>
                  <a:schemeClr val="bg1"/>
                </a:solidFill>
                <a:effectLst>
                  <a:outerShdw blurRad="38100" dist="38100" dir="2700000" algn="tl">
                    <a:srgbClr val="000000">
                      <a:alpha val="43137"/>
                    </a:srgbClr>
                  </a:outerShdw>
                </a:effectLst>
                <a:latin typeface="Arial" pitchFamily="34" charset="0"/>
                <a:cs typeface="Arial" pitchFamily="34" charset="0"/>
              </a:rPr>
              <a:t>„Zugriff, Zusammenarbeit und zuverlässige Kontrolle von überall aus. Die vertrauten Office Anwendungen, die Sie bereits kennen und täglich nutzen stehen Ihnen überall zur Verfügung</a:t>
            </a:r>
            <a:r>
              <a:rPr lang="de-DE" sz="27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US" sz="27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AutoShape 4" descr="data:image/jpeg;base64,/9j/4AAQSkZJRgABAQAAAQABAAD/2wCEAAkGBggGEBQIBwgVFRQVGRgYFxcYGRsXGBgcFhcaGhgcGhggGyYhGBojHRkYHy8sIycpMDgtFx4xNTE2NSctLCkBCQoKBQUFDQUFDSkYEhgpKSkpKSkpKSkpKSkpKSkpKSkpKSkpKSkpKSkpKSkpKSkpKSkpKSkpKSkpKSkpKSkpKf/AABEIAJQBVAMBIgACEQEDEQH/xAAcAAEAAgIDAQAAAAAAAAAAAAAABgcDCAIEBQH/xABNEAABAwIEAgQICAkLBQEAAAABAAIDBBEFBhIhBzETQVFhCBQiNVRxktEyUnOBkbHBwxYjQnSDobKztBU0Q1NXYnKChJSkJDNjotIm/8QAFAEBAAAAAAAAAAAAAAAAAAAAAP/EABQRAQAAAAAAAAAAAAAAAAAAAAD/2gAMAwEAAhEDEQA/ALxREQEREBERAREQEREBERAREQEREBERAREQEREBERAREQEREBERAREQEREBERAREQEREBERAREQEREBERAREQEREBERAREQEREBERAREQEREBERAREQEREBERAREQEREBERAREQEREBERAREQEREBERAREQEREBERAREQEREBERAREQEREBERAREQEREBERAREQEREBERAREQEREBERAREQEREBERAVeZi4zYXh8/8AJGXqR9dUk6QyLZl+sdJY6iBc+SCNjchRfj5xDlo//wArhUxaXNDqhzTvpcPJi7RqFnO/ulo5EhSbgvkKDK9EzE6mAeNVDQ5zjzYx27IxceTtpLh8bY30iwZGYlxUrR08OD4fADyjlfI+QetzHaV5NXxfx7J72wZ5yq6Np5TQO1Mcd/ggktJ2JsXggWuFa66ONYLRZhgfhuJwB8cgs4H9RB6nA7g9RCDFl7MuF5phFdg1Y2RnI22LT2Oad2n1r01qjTYli3B3F5YKeTV0T9L2Xs2aM2c2/OxLXAg72J+nZ6nxD+W6Vtfgs7R0rGvic9pc0agCNTA5pPeNQ3Qegip3iFxKzxw9ljhq4KCRkoJje2OYX021BzTN5JGodZFiN+YHeyjm3iTnOmGK4fTYY2Muc0dIJw46TYmzXu2vtuepBaiKssUzfxHyuw1WLZYpqiNu7nUr3jSO9ri53ffTYDmu3kvjZgGbXtoZmupp3WDWyEFj3HbSyQczfYag0m4tdBYSKPZjGbYQ+fLs1G6wu2KaKXUbDcdK2YC53t5A6gT1qnML4/ZvxeeLD6agotcz2RtuyUDVI4NFz02wuQg2ERQXVxU+Jg//ACfeuEkvFZgu2HCD3Dxj7XBBPUVX5R4gZvrMX/BnNWFQQno3P8hr7kAeSWuMrmuad+XYRzBUzzG3NLQ6XLU1ISALRzxyXcev8a2UAbcgWc+Z32D3UWv8XhC5kw6p8Vx3CKcNjeWTMY17ZBpJa4NJlc3UCOsdVu9Xng2MUWPwMxHDJw+KQXa4frBHUQdiDuCCg7qIohnCszpg0M2I4I6jlZGHP6J8Uok0NBJs4TWe8AfFbf8AUgl6g/EPilS8PpIoKnD3y9K1zgWuDbaSBuCO9eDw7zxnriC2SqiioYYY3aC90czi59gS1rROOQIJJI+ELX3tzzTl2PNeYKDDsW0yCCkM8wDS1j7SFos0k2aZLGxJ22JPNByoeNdZibRPQZHrpWHk5jS9p9RDCF8xDjbV4SzxnEskVsTLgapGljbnkNTmAXVotaGjS0WAVb+EB5mPy0X2oOhhnHl2NahhWT6ubTbV0X4zTe9r6Wm17Hn2FdubjFidMDJPkDEGgcy5jgB85Yot4M/w6/1QfXKr2QVtkvjZRZzrGYPDhT43PDyHOeCPIaXWsB3KyVVuL5VpsFzRh2L0MOkVQqRIGizekZTvu7sBcHD1lhPMldzP2Y88ZJpji0T6CeJpAf8AiZo3N1ENaQPGHBwuQDuOY252CxkVI5L4r58z3O6hwqiw9rmML3GRszWgAhvMSE3uezqKmmrip8TB/wDk+9BOkVeVtZxZpGGSKgwuUj8lhm1H1a5Gj9a7HCnO+L51jqX45SRxSQSCPSxr2EG3lBwe5xDgdupBO0UIzfXcQMFjfW4JFRVLG6iY+imbMGjlpHTkSEC97WO2wN7KrKfwic01D2w+J0LdRA1OZKGi5tdx6bYDmUGxSLzcJixqO5xisp3ggWEML4rHru50z9Q+YLs4gytkjLcNnjZJtZ0jHSN77ta9hPtIOyipzEuJWfafFH5VwyhoqiVtvKZHKGgFrXEuvPZgGoA3PPZWTgMeZhZ+YamkPk7sgikFnfKPlNxz/ICD2kVIZW4q8R85uc3BMCpHNaQHPLZGsbftcZxc9wue5SLGcf4oYFTy4nWUeF6Iml7g3py6w52Gvc/Ogs1FRuUOL+es7VBw7CqGgDwwyHW2Zos0tB3Ep3u4KTYpjPFvDWGZmC4fNbmIukLrAXvpdM0u9Que5BZiKp8m8W8Wx2B8+J00LHtkcyzWPAsGtO4MhN7kogprFJvwuxp5mkJFRV6Af7jpQxoB7m2A9S28a0NGlo2C08y5TuwvF6annO8VXE13+SdoP1LcRAREQa7eEdh/QYhBWt5SwAH1xvdc/Q5o+ZTrwesTkrcJdSyf0Ez2N/wuDZP2nvUQ8JWdjqmjhDvKEcjiOuzngD9k/QpD4N0RFBUy9Rnt7MbCf2gg8nwmueH/AOo+5Ux4D+ZIf8cv7wqHeEzzw/8A1H3Kz8JuJ+VssYXHhuL4iWStdIS3o5HbOeSN2sI5ILsWpHFTDqbB8Zq6agZpYHtcAOQMjGvdbsGpx9SunF+O2D6TDlaimrJiPJDY3NYO91xq77Bu9rXHNQLKvCTMWd6x2M5uifDE95kk1+TJISblrWc4x1XNrC1r9QXlkyuqMTw6jrK1xMkkETnk83FzAS75+fzrVLInnWg/Oqf98xbhwxR07RFCwBrQAAOQAFgB3WWmmVJaiCvpJaKn6SRs8JZHqDdbhI0tbqOzbmwueV0G5yKAfhXxE/s/Z/vIfevDzhnXiTR0skseUG07Q065RKyocxtt3Nax2xHO5BAANx1gJ5BQ4TmeemzPQ1bndCJ2MLLBkgcejeHXbchrmG1iN78wV76g3BLzFSfpv4iVTlBrnS8PG5+rMdEEmmogqnOhJPknVNUamO7naW79RA6rrxeH+e8U4X1jqHEYn9CX6aiA82uG2tg6njbucNvikWhwg864/wDnX31UvQ4t8LY86RHEcLjArIxtyAmaPyHHkHfFJ9R23AT7D8QpcViZW0E4fHIA5rhyIK5VgDo3g/Fd9RWs/C/iXV8PpzheLtf4s5xEjCDrheDYuDTuLHZze7tG+yhqoK6A1NLKHsewua5puHAtuCD1hBA+AbQ3BWEDnLKT7VvsCsWw52Vd8BPMsfykv7SsVAVbeEB5mPy0X2qyVW3hAeZj8tF9qCJeDP8ADr/VB9cqvZUT4M/w6/1QfXKr2QfCAdyFB+NvmKr/AEP8REpyoNxt8xVf6H+IiQVn4Nv8+qfkPvGrYVawcFcRxzDaqeTL2CiqeYrOYZWw6W6273dsd7C3erg/CviJ/Z+z/eQ+9BNMVxWjwSF9fiVQI4mC7nG9hcgDlvzIHzrrYZl2lwmoqcRpnu1VTmPe020hzGaLtAaCLjc3J37FR/F/NeeKmnbQ47gIpKaRwvpcJdbm+UGuka4tHIOAsD5BO4BtsIgKieOPC8Qas0YHT7E3qY2jlf8ApQOy/wAK3bq+MVey4vY2QFkjQQRYg7gg8wR1hBUfA/ib/LEYy3jM/wCPjFoXHnIxo+CT1vaB87R2gkyLPme6qllblbKTBLiE3ztpmkX1ydWq24B5CzjtpDqU4p5VgyBiQdgtaAHETRtafxkBDrgHsAO7TzsO65svgBiOD18M79ROIOc59Q55u97XOJa5h+JuL9ernzagm2Rcj0mSoDG15knlOqed275Xnc7nfSCTYd5J3JKkrgSCAvqII9kPKceSqGPCGvDnN1Oe8C2tziST9FmjuaFi4l+Z675B/wBSkyjPEvzPXfIP+pBSfg7edn/m0n7yJbJLW3wdvOz/AM2k/eRLZJBW2McLcQnqqitwjEIoo55Ol0FjiQ5zGh5uDY6nNLv8yKyUQaucZssTZXxV9XCC2OoJnjcL7OJvIAeoh5J25BzVshlnHYMy0cGLUxFpWB3bZ3J7T3tcC0+pdbOOT8OztTOw3Em97Hj4Ubhyc36iOsFVRl+XNXBJ76XFcPfVYc4l3SQjV0fa8fEuObX2FxseZIXmihlHxhyVWM6ZuOMbbmHtexw+Yt8r5rqJ5q4yS4612D8O6KaeZ4sZmxuAYHbXa0i4P95wAHPfqCt+M+PMzJjEopPKbCG07bb6iwkusPlHPG3Ow7Vf3DPLD8pYZBh9Q20pBklG2z5DqINuZaLM/wAqhHCzgo7AZG41mcNdM2zooQdTYzz1PPJzweQFwLXuTbTblRUQ0jTPUytY1ouXOIa0DtJOwCCkPCZ54f8A6j7lSrgE0OwZoI/pZfrCgPhBZnwnH5aSnwivZN0TZS90bg9o6Qx6RqGxPkHkexSPgLnPBaSgdhOIYjFDKyVxAkeGa2vAILS6wJvqFhc7A9aC5ALckXGORkzRJE8FpAIINwQeRB6wuSAtOciedaD86p/3zFtbj2ccCy01zsVxSJjmtLujL29IbC/kx31OJ7h1rUrKldBhdfSV1W60cU8MjzYmzWSNc42G52B5INzl8IDtnDZRCPi9kmUam4/H87ZAfoLLrFU8ZckUou7HGnuayR31M2+dB7mXsEoMkUTcPiqLQwCR2uQgaWue6Rxc7YAN1Hc9Q3Xq09RFVsbUU0ocx4DmuabtcHC4II2II3VEZt4oy8S54cp5bjkjgnkayWQ2Ej26t7AE6YwLuPWbWNhcG5MSzHgOV2CLEcThhDGizHPaHaQNtLL6ncuoHkggHCDzrj/5199VK1lQXCXiDg9HimIy4jUCFldIZY3SENaLSSODXuvZpLZOs28m17kXvekrKevYJ6OdsjDycxwc027CNigrXi9wnZmxpxnBYwKto8po2E7QOR/8gGwPXyPURWnDHifU5Kc7BMaLvFXagQQdVO83uQ3npJ+E3t3G9w7ZtVLxi4SjMDXY9gEP/UtF5IwP+8B1gf1gH0+u1w9XgJ5lj+Ul/aViqu+AotgsYP8AWS/tKxEBVt4QHmY/LRfarFqKmGkaZqmVrGjm5xDWj1k7BUnx7z1g2K0kWD4PiTJnmUSPMTg9ga1rgAXA2uXOBsD+Tv1XDD4M/wAOv9UH1yq9lrfwEzdheWqmopcXqmxNnazS95swOjLtnO5NuHHc7bW5kLYehxKjxRnT4fVxys+NG4Pb28wSEHZUG42+Yqv9D/ERKcqreNmccCkwqfCqfFIpJpHRtDGPa9w0SseS4NJ0izTz7Qghng2/z6p+Q+8athVrDwRzdhOUa2abG6no2SRaGu0ucNWtpsdIJG197W2V4Di3ko7/AIQR/Q//AOUHsZqy3S5upJMHrnODJNNy22oFrg4EXHO4C71XiFJh+jxypYzpHiNmpwbre74LG3PlONjYDfZQrEOOGSqEOMeJulcPyY43knbkHOa1v/sojk7NVZxVxxtfPGY6ShY+SOO9xqcNDXSHreblw6gGWHWXBdahnEHP34MhmFYPD01fPtDCN7X21vHU0b27bHqBI8/P3GTBcsQluEVcVTUuuGNY4PYw/Gkc02AHxb3PLbcjweCk+CVIfj+L41FJiVS9wcJHtErG30hrWk38rY+SLWLWjluEiyxwooqemm/Ci1TVVg/6iV25FyDpjP5IaQDcW3aDyAAo7G8Jxzg/iYfTyWLCXQyfkyxk2s4eryXN6jy6idsFX/GGny3jFBLSYticMc8TXSQ6ntEgeG3DQ2+pweNiADzBAuAgkOSM40Wd6RmJUWzuUkd7mN45tPaOsHrBHqHvrUHIOd63IlW2vpiXRu8maK+0jPscOYPb3Eg7P5dz3l7NTWHCsVjc94JERcGyi3wrxk6tvVbrBtug99RniX5nrvkH/UpMq74rZ5wCnwyqoo8VikmkYY2xse177v2uQCdIAud7cu2wQVj4O3nZ/wCbSfvIlsktW+CWYcPy5inT4rUCNkkT49btmtcS1w1HqHk2v3hbNYfitBizelw2tjlb8aN7Xj6WkoO0iIgIiIOnPg2G1J11GHxOPa5jSfpIXZhgipxohjDR2AAD6AuaIC4vY2QaXtBHYdwuSIMHiNL6Mz2R7k8RpfRmeyPcs6IPjWhg0tFgOQX1EQYn0sEp1SQNJ7SASuPiNL6Mz2R7lnRBg8RpfRmeyPcniNL6Mz2R7lnRBiZSU8Z1MgaD2gAFJKWCU6pIWk9pAKyogweI0vozPZHuWWONkQ0xsAHYBYLkiAiIgxU1JT0YLaWBrA5znuDQG3c43c425uJ3J61lREHGSNko0SNBHYRcLF4hSeis9ke5Z0QYPEKT0Vnsj3LJFDFBtFGGjuAC5ogLB4jS+jM9ke5Z0QYPEaX0Znsj3J4jS+jM9ke5Z0QYPEaX0Znsj3LnHTwxX6OJovzsALrIiDB4jS+jM9ke5fRRUzdxTs9ke5ZkQFifSQSHXJA0ntIBKyogweI0vozPZHuXJlJBGdTIGgjrAAKyogLB4jS+jM9ke5Z0QYPEaX0Znsj3LJFBFD/2owL9gAXNEBERAREQEREBERAREQEREBERAREQEREBERAREQEREBERAREQEREBERAREQEREBERAREQEREBERAREQEREBERAREQEREBERAREQEREBERAREQEREBERAREQEREBERAREQEREBERAREQEREBERAREQEREBERAREQEREBERAREQEREBERAREQEREBERAREQEREBERAREQEREBERAREQEREBERAREQEREBERB//Z"/>
          <p:cNvSpPr>
            <a:spLocks noChangeAspect="1" noChangeArrowheads="1"/>
          </p:cNvSpPr>
          <p:nvPr/>
        </p:nvSpPr>
        <p:spPr bwMode="auto">
          <a:xfrm>
            <a:off x="155575" y="-669925"/>
            <a:ext cx="3238500"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p:cNvPicPr/>
          <p:nvPr/>
        </p:nvPicPr>
        <p:blipFill rotWithShape="1">
          <a:blip r:embed="rId3" cstate="print">
            <a:extLst>
              <a:ext uri="{28A0092B-C50C-407E-A947-70E740481C1C}">
                <a14:useLocalDpi xmlns:a14="http://schemas.microsoft.com/office/drawing/2010/main" val="0"/>
              </a:ext>
            </a:extLst>
          </a:blip>
          <a:srcRect l="5995" t="12145" r="6358" b="12860"/>
          <a:stretch/>
        </p:blipFill>
        <p:spPr>
          <a:xfrm>
            <a:off x="3394075" y="2492896"/>
            <a:ext cx="2484000" cy="612000"/>
          </a:xfrm>
          <a:prstGeom prst="rect">
            <a:avLst/>
          </a:prstGeom>
          <a:solidFill>
            <a:schemeClr val="bg1">
              <a:alpha val="75000"/>
            </a:schemeClr>
          </a:solidFill>
        </p:spPr>
      </p:pic>
      <p:pic>
        <p:nvPicPr>
          <p:cNvPr id="13" name="Picture 2" descr="C:\Users\Jana\Desktop\Profilbild-Michael-Vietzke.jpg"/>
          <p:cNvPicPr>
            <a:picLocks noChangeAspect="1" noChangeArrowheads="1"/>
          </p:cNvPicPr>
          <p:nvPr/>
        </p:nvPicPr>
        <p:blipFill>
          <a:blip r:embed="rId4" cstate="print"/>
          <a:srcRect/>
          <a:stretch>
            <a:fillRect/>
          </a:stretch>
        </p:blipFill>
        <p:spPr bwMode="auto">
          <a:xfrm>
            <a:off x="395536" y="620688"/>
            <a:ext cx="2583949" cy="3240360"/>
          </a:xfrm>
          <a:prstGeom prst="rect">
            <a:avLst/>
          </a:prstGeom>
          <a:noFill/>
        </p:spPr>
      </p:pic>
    </p:spTree>
    <p:extLst>
      <p:ext uri="{BB962C8B-B14F-4D97-AF65-F5344CB8AC3E}">
        <p14:creationId xmlns:p14="http://schemas.microsoft.com/office/powerpoint/2010/main" val="27479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www.ovb-online.de/bilder/2013/03/21/2814688/792544875-46199993_526-iq34.jpg"/>
          <p:cNvPicPr>
            <a:picLocks noChangeAspect="1" noChangeArrowheads="1"/>
          </p:cNvPicPr>
          <p:nvPr/>
        </p:nvPicPr>
        <p:blipFill>
          <a:blip r:embed="rId3" cstate="print"/>
          <a:srcRect t="6072" b="6072"/>
          <a:stretch>
            <a:fillRect/>
          </a:stretch>
        </p:blipFill>
        <p:spPr bwMode="auto">
          <a:xfrm>
            <a:off x="0" y="0"/>
            <a:ext cx="9145282" cy="6857999"/>
          </a:xfrm>
          <a:prstGeom prst="rect">
            <a:avLst/>
          </a:prstGeom>
          <a:noFill/>
        </p:spPr>
      </p:pic>
      <p:sp>
        <p:nvSpPr>
          <p:cNvPr id="60" name="Rechteck 59"/>
          <p:cNvSpPr/>
          <p:nvPr/>
        </p:nvSpPr>
        <p:spPr>
          <a:xfrm>
            <a:off x="0" y="0"/>
            <a:ext cx="9396536" cy="7029400"/>
          </a:xfrm>
          <a:prstGeom prst="rect">
            <a:avLst/>
          </a:prstGeom>
          <a:solidFill>
            <a:srgbClr val="CC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1565976" y="3243421"/>
            <a:ext cx="1191278" cy="1304692"/>
            <a:chOff x="110676" y="3243421"/>
            <a:chExt cx="1230824" cy="1304692"/>
          </a:xfrm>
        </p:grpSpPr>
        <p:sp>
          <p:nvSpPr>
            <p:cNvPr id="32" name="Rectangle 5"/>
            <p:cNvSpPr>
              <a:spLocks noChangeArrowheads="1"/>
            </p:cNvSpPr>
            <p:nvPr/>
          </p:nvSpPr>
          <p:spPr bwMode="auto">
            <a:xfrm>
              <a:off x="110676" y="3243421"/>
              <a:ext cx="1227438" cy="388800"/>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Hanns </a:t>
              </a:r>
              <a:br>
                <a:rPr lang="de-DE" sz="1000" smtClean="0">
                  <a:solidFill>
                    <a:srgbClr val="323232"/>
                  </a:solidFill>
                </a:rPr>
              </a:br>
              <a:r>
                <a:rPr lang="de-DE" sz="1000" b="1" smtClean="0">
                  <a:solidFill>
                    <a:srgbClr val="323232"/>
                  </a:solidFill>
                </a:rPr>
                <a:t>Köhler-Krüner</a:t>
              </a:r>
              <a:endParaRPr lang="de-DE" sz="1000" b="1" dirty="0">
                <a:solidFill>
                  <a:srgbClr val="323232"/>
                </a:solidFill>
              </a:endParaRPr>
            </a:p>
          </p:txBody>
        </p:sp>
        <p:sp>
          <p:nvSpPr>
            <p:cNvPr id="34" name="Rectangle 7"/>
            <p:cNvSpPr>
              <a:spLocks noChangeArrowheads="1"/>
            </p:cNvSpPr>
            <p:nvPr/>
          </p:nvSpPr>
          <p:spPr bwMode="auto">
            <a:xfrm>
              <a:off x="110676" y="3628011"/>
              <a:ext cx="1227438" cy="37195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Research Director</a:t>
              </a:r>
              <a:endParaRPr lang="de-DE" sz="1000" dirty="0">
                <a:solidFill>
                  <a:srgbClr val="323232"/>
                </a:solidFill>
              </a:endParaRPr>
            </a:p>
          </p:txBody>
        </p:sp>
        <p:sp>
          <p:nvSpPr>
            <p:cNvPr id="36" name="Rectangle 7"/>
            <p:cNvSpPr>
              <a:spLocks noChangeArrowheads="1"/>
            </p:cNvSpPr>
            <p:nvPr/>
          </p:nvSpPr>
          <p:spPr bwMode="auto">
            <a:xfrm>
              <a:off x="110940" y="3992187"/>
              <a:ext cx="1227437" cy="373547"/>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b="1" smtClean="0">
                  <a:solidFill>
                    <a:srgbClr val="323232"/>
                  </a:solidFill>
                </a:rPr>
                <a:t>Gartner</a:t>
              </a:r>
              <a:endParaRPr lang="de-DE" sz="1000" b="1" dirty="0" smtClean="0">
                <a:solidFill>
                  <a:srgbClr val="323232"/>
                </a:solidFill>
              </a:endParaRPr>
            </a:p>
          </p:txBody>
        </p:sp>
        <p:sp>
          <p:nvSpPr>
            <p:cNvPr id="37" name="Rectangle 7"/>
            <p:cNvSpPr>
              <a:spLocks noChangeArrowheads="1"/>
            </p:cNvSpPr>
            <p:nvPr/>
          </p:nvSpPr>
          <p:spPr bwMode="auto">
            <a:xfrm>
              <a:off x="114063" y="4359605"/>
              <a:ext cx="1227437"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smtClean="0">
                  <a:solidFill>
                    <a:srgbClr val="323232"/>
                  </a:solidFill>
                </a:rPr>
                <a:t>www.gartner.com</a:t>
              </a:r>
              <a:endParaRPr lang="de-DE" sz="700" dirty="0">
                <a:solidFill>
                  <a:srgbClr val="323232"/>
                </a:solidFill>
              </a:endParaRPr>
            </a:p>
          </p:txBody>
        </p:sp>
      </p:grpSp>
      <p:grpSp>
        <p:nvGrpSpPr>
          <p:cNvPr id="7" name="Gruppieren 6"/>
          <p:cNvGrpSpPr/>
          <p:nvPr/>
        </p:nvGrpSpPr>
        <p:grpSpPr>
          <a:xfrm>
            <a:off x="4120329" y="3248182"/>
            <a:ext cx="1191114" cy="1303202"/>
            <a:chOff x="3999107" y="3262471"/>
            <a:chExt cx="1156794" cy="1303202"/>
          </a:xfrm>
        </p:grpSpPr>
        <p:sp>
          <p:nvSpPr>
            <p:cNvPr id="53" name="Rectangle 5"/>
            <p:cNvSpPr>
              <a:spLocks noChangeArrowheads="1"/>
            </p:cNvSpPr>
            <p:nvPr/>
          </p:nvSpPr>
          <p:spPr bwMode="auto">
            <a:xfrm>
              <a:off x="3999107" y="3262471"/>
              <a:ext cx="1152066" cy="38951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Maik </a:t>
              </a:r>
              <a:r>
                <a:rPr lang="de-DE" sz="1000" b="1" smtClean="0">
                  <a:solidFill>
                    <a:srgbClr val="323232"/>
                  </a:solidFill>
                </a:rPr>
                <a:t>Tiedemann</a:t>
              </a:r>
              <a:endParaRPr lang="de-DE" sz="1000" b="1" dirty="0" smtClean="0">
                <a:solidFill>
                  <a:srgbClr val="323232"/>
                </a:solidFill>
              </a:endParaRPr>
            </a:p>
          </p:txBody>
        </p:sp>
        <p:sp>
          <p:nvSpPr>
            <p:cNvPr id="55" name="Rectangle 7"/>
            <p:cNvSpPr>
              <a:spLocks noChangeArrowheads="1"/>
            </p:cNvSpPr>
            <p:nvPr/>
          </p:nvSpPr>
          <p:spPr bwMode="auto">
            <a:xfrm>
              <a:off x="3999107" y="3645571"/>
              <a:ext cx="1152066" cy="37195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Executive </a:t>
              </a:r>
              <a:br>
                <a:rPr lang="de-DE" sz="1000" smtClean="0">
                  <a:solidFill>
                    <a:srgbClr val="323232"/>
                  </a:solidFill>
                </a:rPr>
              </a:br>
              <a:r>
                <a:rPr lang="de-DE" sz="1000" smtClean="0">
                  <a:solidFill>
                    <a:srgbClr val="323232"/>
                  </a:solidFill>
                </a:rPr>
                <a:t>IT Specialist</a:t>
              </a:r>
              <a:endParaRPr lang="de-DE" sz="1000" dirty="0" smtClean="0">
                <a:solidFill>
                  <a:srgbClr val="323232"/>
                </a:solidFill>
              </a:endParaRPr>
            </a:p>
          </p:txBody>
        </p:sp>
        <p:sp>
          <p:nvSpPr>
            <p:cNvPr id="56" name="Rectangle 7"/>
            <p:cNvSpPr>
              <a:spLocks noChangeArrowheads="1"/>
            </p:cNvSpPr>
            <p:nvPr/>
          </p:nvSpPr>
          <p:spPr bwMode="auto">
            <a:xfrm>
              <a:off x="3999372" y="4009747"/>
              <a:ext cx="1152066" cy="373547"/>
            </a:xfrm>
            <a:prstGeom prst="rect">
              <a:avLst/>
            </a:prstGeom>
            <a:solidFill>
              <a:schemeClr val="bg1">
                <a:lumMod val="75000"/>
              </a:schemeClr>
            </a:solidFill>
            <a:ln w="9525">
              <a:solidFill>
                <a:srgbClr val="DDDDDD"/>
              </a:solidFill>
              <a:miter lim="800000"/>
              <a:headEnd/>
              <a:tailEnd/>
            </a:ln>
            <a:effectLst/>
          </p:spPr>
          <p:txBody>
            <a:bodyPr lIns="0" rIns="0" anchor="ctr" anchorCtr="0"/>
            <a:lstStyle/>
            <a:p>
              <a:pPr algn="ctr"/>
              <a:r>
                <a:rPr lang="de-DE" sz="1000" b="1" smtClean="0">
                  <a:solidFill>
                    <a:srgbClr val="323232"/>
                  </a:solidFill>
                </a:rPr>
                <a:t>IBM Deutschland</a:t>
              </a:r>
              <a:endParaRPr lang="de-DE" sz="1000" b="1" dirty="0">
                <a:solidFill>
                  <a:srgbClr val="323232"/>
                </a:solidFill>
              </a:endParaRPr>
            </a:p>
          </p:txBody>
        </p:sp>
        <p:sp>
          <p:nvSpPr>
            <p:cNvPr id="57" name="Rectangle 7"/>
            <p:cNvSpPr>
              <a:spLocks noChangeArrowheads="1"/>
            </p:cNvSpPr>
            <p:nvPr/>
          </p:nvSpPr>
          <p:spPr bwMode="auto">
            <a:xfrm>
              <a:off x="4003835" y="4377165"/>
              <a:ext cx="1152066"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smtClean="0">
                  <a:solidFill>
                    <a:srgbClr val="323232"/>
                  </a:solidFill>
                </a:rPr>
                <a:t>www.ibm.com</a:t>
              </a:r>
              <a:endParaRPr lang="de-DE" sz="700" dirty="0">
                <a:solidFill>
                  <a:srgbClr val="323232"/>
                </a:solidFill>
              </a:endParaRPr>
            </a:p>
          </p:txBody>
        </p:sp>
      </p:grpSp>
      <p:grpSp>
        <p:nvGrpSpPr>
          <p:cNvPr id="6" name="Gruppieren 5"/>
          <p:cNvGrpSpPr/>
          <p:nvPr/>
        </p:nvGrpSpPr>
        <p:grpSpPr>
          <a:xfrm>
            <a:off x="5386166" y="3258976"/>
            <a:ext cx="1191257" cy="1303202"/>
            <a:chOff x="2699616" y="3262471"/>
            <a:chExt cx="1224312" cy="1303202"/>
          </a:xfrm>
        </p:grpSpPr>
        <p:sp>
          <p:nvSpPr>
            <p:cNvPr id="67" name="Rectangle 5"/>
            <p:cNvSpPr>
              <a:spLocks noChangeArrowheads="1"/>
            </p:cNvSpPr>
            <p:nvPr/>
          </p:nvSpPr>
          <p:spPr bwMode="auto">
            <a:xfrm>
              <a:off x="2702964" y="3262471"/>
              <a:ext cx="1220964" cy="38951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Michael </a:t>
              </a:r>
              <a:r>
                <a:rPr lang="de-DE" sz="1000" b="1" smtClean="0">
                  <a:solidFill>
                    <a:srgbClr val="323232"/>
                  </a:solidFill>
                </a:rPr>
                <a:t>Vietzke</a:t>
              </a:r>
              <a:endParaRPr lang="de-DE" sz="1000" b="1" dirty="0">
                <a:solidFill>
                  <a:srgbClr val="323232"/>
                </a:solidFill>
              </a:endParaRPr>
            </a:p>
          </p:txBody>
        </p:sp>
        <p:sp>
          <p:nvSpPr>
            <p:cNvPr id="69" name="Rectangle 7"/>
            <p:cNvSpPr>
              <a:spLocks noChangeArrowheads="1"/>
            </p:cNvSpPr>
            <p:nvPr/>
          </p:nvSpPr>
          <p:spPr bwMode="auto">
            <a:xfrm>
              <a:off x="2702964" y="3645571"/>
              <a:ext cx="1220964" cy="371952"/>
            </a:xfrm>
            <a:prstGeom prst="rect">
              <a:avLst/>
            </a:prstGeom>
            <a:solidFill>
              <a:schemeClr val="bg1">
                <a:lumMod val="75000"/>
              </a:schemeClr>
            </a:solidFill>
            <a:ln w="9525">
              <a:solidFill>
                <a:srgbClr val="DDDDDD"/>
              </a:solidFill>
              <a:miter lim="800000"/>
              <a:headEnd/>
              <a:tailEnd/>
            </a:ln>
            <a:effectLst/>
          </p:spPr>
          <p:txBody>
            <a:bodyPr lIns="72000" rIns="72000" anchor="ctr" anchorCtr="0"/>
            <a:lstStyle/>
            <a:p>
              <a:pPr algn="ctr"/>
              <a:r>
                <a:rPr lang="en-US" sz="1000" smtClean="0">
                  <a:solidFill>
                    <a:srgbClr val="323232"/>
                  </a:solidFill>
                </a:rPr>
                <a:t>Technologieberater SharePoint/Office</a:t>
              </a:r>
              <a:endParaRPr lang="en-US" sz="1000" dirty="0">
                <a:solidFill>
                  <a:srgbClr val="323232"/>
                </a:solidFill>
              </a:endParaRPr>
            </a:p>
          </p:txBody>
        </p:sp>
        <p:sp>
          <p:nvSpPr>
            <p:cNvPr id="70" name="Rectangle 7"/>
            <p:cNvSpPr>
              <a:spLocks noChangeArrowheads="1"/>
            </p:cNvSpPr>
            <p:nvPr/>
          </p:nvSpPr>
          <p:spPr bwMode="auto">
            <a:xfrm>
              <a:off x="2703228" y="4009747"/>
              <a:ext cx="1220700" cy="373547"/>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b="1" dirty="0" smtClean="0">
                  <a:solidFill>
                    <a:srgbClr val="323232"/>
                  </a:solidFill>
                </a:rPr>
                <a:t>Microsoft</a:t>
              </a:r>
              <a:endParaRPr lang="de-DE" sz="1000" b="1" dirty="0">
                <a:solidFill>
                  <a:srgbClr val="323232"/>
                </a:solidFill>
              </a:endParaRPr>
            </a:p>
          </p:txBody>
        </p:sp>
        <p:sp>
          <p:nvSpPr>
            <p:cNvPr id="71" name="Rectangle 7"/>
            <p:cNvSpPr>
              <a:spLocks noChangeArrowheads="1"/>
            </p:cNvSpPr>
            <p:nvPr/>
          </p:nvSpPr>
          <p:spPr bwMode="auto">
            <a:xfrm>
              <a:off x="2699616" y="4377165"/>
              <a:ext cx="1220964"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dirty="0" smtClean="0">
                  <a:solidFill>
                    <a:srgbClr val="323232"/>
                  </a:solidFill>
                </a:rPr>
                <a:t>www.microsoft.com</a:t>
              </a:r>
              <a:endParaRPr lang="de-DE" sz="700" dirty="0">
                <a:solidFill>
                  <a:srgbClr val="323232"/>
                </a:solidFill>
              </a:endParaRPr>
            </a:p>
          </p:txBody>
        </p:sp>
      </p:grpSp>
      <p:sp>
        <p:nvSpPr>
          <p:cNvPr id="77" name="Titel 1"/>
          <p:cNvSpPr txBox="1">
            <a:spLocks/>
          </p:cNvSpPr>
          <p:nvPr/>
        </p:nvSpPr>
        <p:spPr>
          <a:xfrm>
            <a:off x="187412" y="116632"/>
            <a:ext cx="8201012" cy="122656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Kampffmeyers</a:t>
            </a:r>
            <a:r>
              <a:rPr kumimoji="0" lang="en-US"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48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Stammtisch</a:t>
            </a:r>
            <a:endParaRPr kumimoji="0" lang="de-DE" sz="4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pSp>
        <p:nvGrpSpPr>
          <p:cNvPr id="5" name="Gruppieren 4"/>
          <p:cNvGrpSpPr/>
          <p:nvPr/>
        </p:nvGrpSpPr>
        <p:grpSpPr>
          <a:xfrm>
            <a:off x="2826995" y="3248182"/>
            <a:ext cx="1188944" cy="1305957"/>
            <a:chOff x="1415385" y="3262471"/>
            <a:chExt cx="1212400" cy="1305957"/>
          </a:xfrm>
        </p:grpSpPr>
        <p:sp>
          <p:nvSpPr>
            <p:cNvPr id="79" name="Rectangle 5"/>
            <p:cNvSpPr>
              <a:spLocks noChangeArrowheads="1"/>
            </p:cNvSpPr>
            <p:nvPr/>
          </p:nvSpPr>
          <p:spPr bwMode="auto">
            <a:xfrm>
              <a:off x="1416348" y="3262471"/>
              <a:ext cx="1211436" cy="38764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Karl-Heinz </a:t>
              </a:r>
              <a:r>
                <a:rPr lang="de-DE" sz="1000" b="1" smtClean="0">
                  <a:solidFill>
                    <a:srgbClr val="323232"/>
                  </a:solidFill>
                </a:rPr>
                <a:t>Mosbach</a:t>
              </a:r>
              <a:endParaRPr lang="de-DE" sz="1000" b="1" dirty="0">
                <a:solidFill>
                  <a:srgbClr val="323232"/>
                </a:solidFill>
              </a:endParaRPr>
            </a:p>
          </p:txBody>
        </p:sp>
        <p:sp>
          <p:nvSpPr>
            <p:cNvPr id="81" name="Rectangle 7"/>
            <p:cNvSpPr>
              <a:spLocks noChangeArrowheads="1"/>
            </p:cNvSpPr>
            <p:nvPr/>
          </p:nvSpPr>
          <p:spPr bwMode="auto">
            <a:xfrm>
              <a:off x="1415385" y="3645826"/>
              <a:ext cx="1211437" cy="372904"/>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smtClean="0">
                  <a:solidFill>
                    <a:srgbClr val="323232"/>
                  </a:solidFill>
                </a:rPr>
                <a:t>Geschäftsführer</a:t>
              </a:r>
              <a:endParaRPr lang="de-DE" sz="1000" dirty="0">
                <a:solidFill>
                  <a:srgbClr val="323232"/>
                </a:solidFill>
              </a:endParaRPr>
            </a:p>
          </p:txBody>
        </p:sp>
        <p:sp>
          <p:nvSpPr>
            <p:cNvPr id="82" name="Rectangle 7"/>
            <p:cNvSpPr>
              <a:spLocks noChangeArrowheads="1"/>
            </p:cNvSpPr>
            <p:nvPr/>
          </p:nvSpPr>
          <p:spPr bwMode="auto">
            <a:xfrm>
              <a:off x="1416348" y="4012502"/>
              <a:ext cx="1211436" cy="373547"/>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b="1" smtClean="0">
                  <a:solidFill>
                    <a:srgbClr val="323232"/>
                  </a:solidFill>
                </a:rPr>
                <a:t>ELO Digital Office</a:t>
              </a:r>
              <a:endParaRPr lang="de-DE" sz="1000" b="1" dirty="0">
                <a:solidFill>
                  <a:srgbClr val="323232"/>
                </a:solidFill>
              </a:endParaRPr>
            </a:p>
          </p:txBody>
        </p:sp>
        <p:sp>
          <p:nvSpPr>
            <p:cNvPr id="83" name="Rectangle 7"/>
            <p:cNvSpPr>
              <a:spLocks noChangeArrowheads="1"/>
            </p:cNvSpPr>
            <p:nvPr/>
          </p:nvSpPr>
          <p:spPr bwMode="auto">
            <a:xfrm>
              <a:off x="1416349" y="4379920"/>
              <a:ext cx="1211436"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smtClean="0">
                  <a:solidFill>
                    <a:srgbClr val="323232"/>
                  </a:solidFill>
                </a:rPr>
                <a:t>www.elo.com</a:t>
              </a:r>
              <a:endParaRPr lang="de-DE" sz="700" dirty="0">
                <a:solidFill>
                  <a:srgbClr val="323232"/>
                </a:solidFill>
              </a:endParaRPr>
            </a:p>
          </p:txBody>
        </p:sp>
      </p:grpSp>
      <p:grpSp>
        <p:nvGrpSpPr>
          <p:cNvPr id="50" name="Gruppieren 49"/>
          <p:cNvGrpSpPr/>
          <p:nvPr/>
        </p:nvGrpSpPr>
        <p:grpSpPr>
          <a:xfrm>
            <a:off x="7409985" y="3228009"/>
            <a:ext cx="1188314" cy="1367049"/>
            <a:chOff x="7670630" y="4366207"/>
            <a:chExt cx="1259838" cy="1367049"/>
          </a:xfrm>
        </p:grpSpPr>
        <p:sp>
          <p:nvSpPr>
            <p:cNvPr id="52" name="Rectangle 5"/>
            <p:cNvSpPr>
              <a:spLocks noChangeArrowheads="1"/>
            </p:cNvSpPr>
            <p:nvPr/>
          </p:nvSpPr>
          <p:spPr bwMode="auto">
            <a:xfrm>
              <a:off x="7670962" y="4366207"/>
              <a:ext cx="1259506" cy="372904"/>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spcBef>
                  <a:spcPct val="0"/>
                </a:spcBef>
              </a:pPr>
              <a:r>
                <a:rPr lang="de-DE" sz="1000" dirty="0" smtClean="0">
                  <a:solidFill>
                    <a:srgbClr val="323232"/>
                  </a:solidFill>
                </a:rPr>
                <a:t>Dr</a:t>
              </a:r>
              <a:r>
                <a:rPr lang="de-DE" sz="1000" dirty="0" smtClean="0"/>
                <a:t>. </a:t>
              </a:r>
              <a:r>
                <a:rPr lang="de-DE" sz="1000" dirty="0" smtClean="0">
                  <a:solidFill>
                    <a:srgbClr val="323232"/>
                  </a:solidFill>
                </a:rPr>
                <a:t>Ulrich</a:t>
              </a:r>
            </a:p>
            <a:p>
              <a:pPr algn="ctr">
                <a:spcBef>
                  <a:spcPct val="0"/>
                </a:spcBef>
              </a:pPr>
              <a:r>
                <a:rPr lang="de-DE" sz="1000" b="1" dirty="0" smtClean="0">
                  <a:solidFill>
                    <a:srgbClr val="323232"/>
                  </a:solidFill>
                </a:rPr>
                <a:t>Kampffmeyer</a:t>
              </a:r>
              <a:endParaRPr lang="de-DE" sz="1000" b="1" dirty="0">
                <a:solidFill>
                  <a:srgbClr val="323232"/>
                </a:solidFill>
              </a:endParaRPr>
            </a:p>
          </p:txBody>
        </p:sp>
        <p:sp>
          <p:nvSpPr>
            <p:cNvPr id="54" name="Rectangle 7"/>
            <p:cNvSpPr>
              <a:spLocks noChangeArrowheads="1"/>
            </p:cNvSpPr>
            <p:nvPr/>
          </p:nvSpPr>
          <p:spPr bwMode="auto">
            <a:xfrm>
              <a:off x="7670962" y="4734823"/>
              <a:ext cx="1259506" cy="437991"/>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dirty="0" smtClean="0">
                  <a:solidFill>
                    <a:srgbClr val="323232"/>
                  </a:solidFill>
                </a:rPr>
                <a:t>Geschäftsführer</a:t>
              </a:r>
              <a:endParaRPr lang="de-DE" sz="1000" dirty="0">
                <a:solidFill>
                  <a:srgbClr val="323232"/>
                </a:solidFill>
              </a:endParaRPr>
            </a:p>
          </p:txBody>
        </p:sp>
        <p:sp>
          <p:nvSpPr>
            <p:cNvPr id="68" name="Rectangle 7"/>
            <p:cNvSpPr>
              <a:spLocks noChangeArrowheads="1"/>
            </p:cNvSpPr>
            <p:nvPr/>
          </p:nvSpPr>
          <p:spPr bwMode="auto">
            <a:xfrm>
              <a:off x="7670630" y="5544748"/>
              <a:ext cx="1259506"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dirty="0" smtClean="0">
                  <a:solidFill>
                    <a:srgbClr val="323232"/>
                  </a:solidFill>
                </a:rPr>
                <a:t>www.project-consult.com</a:t>
              </a:r>
              <a:r>
                <a:rPr lang="de-DE" sz="700" dirty="0" smtClean="0">
                  <a:solidFill>
                    <a:srgbClr val="DDDDDD"/>
                  </a:solidFill>
                </a:rPr>
                <a:t> </a:t>
              </a:r>
              <a:endParaRPr lang="de-DE" sz="700" dirty="0">
                <a:solidFill>
                  <a:srgbClr val="DDDDDD"/>
                </a:solidFill>
              </a:endParaRPr>
            </a:p>
          </p:txBody>
        </p:sp>
        <p:sp>
          <p:nvSpPr>
            <p:cNvPr id="72" name="Rectangle 7"/>
            <p:cNvSpPr>
              <a:spLocks noChangeArrowheads="1"/>
            </p:cNvSpPr>
            <p:nvPr/>
          </p:nvSpPr>
          <p:spPr bwMode="auto">
            <a:xfrm>
              <a:off x="7670961" y="5172815"/>
              <a:ext cx="1259506" cy="373547"/>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b="1" dirty="0">
                  <a:solidFill>
                    <a:srgbClr val="323232"/>
                  </a:solidFill>
                </a:rPr>
                <a:t>PROJECT</a:t>
              </a:r>
              <a:r>
                <a:rPr lang="de-DE" sz="1000" b="1" dirty="0"/>
                <a:t> </a:t>
              </a:r>
              <a:r>
                <a:rPr lang="de-DE" sz="1000" b="1" dirty="0">
                  <a:solidFill>
                    <a:srgbClr val="323232"/>
                  </a:solidFill>
                </a:rPr>
                <a:t>CONSULT</a:t>
              </a:r>
            </a:p>
          </p:txBody>
        </p:sp>
      </p:grpSp>
      <p:pic>
        <p:nvPicPr>
          <p:cNvPr id="61" name="Picture 1" descr="C:\Users\Jana\Desktop\Maik Tiedemann_privat.JPG"/>
          <p:cNvPicPr>
            <a:picLocks noChangeArrowheads="1"/>
          </p:cNvPicPr>
          <p:nvPr/>
        </p:nvPicPr>
        <p:blipFill>
          <a:blip r:embed="rId4" cstate="print"/>
          <a:srcRect/>
          <a:stretch>
            <a:fillRect/>
          </a:stretch>
        </p:blipFill>
        <p:spPr bwMode="auto">
          <a:xfrm>
            <a:off x="4115569" y="1649754"/>
            <a:ext cx="1198800" cy="1598400"/>
          </a:xfrm>
          <a:prstGeom prst="rect">
            <a:avLst/>
          </a:prstGeom>
          <a:noFill/>
        </p:spPr>
      </p:pic>
      <p:pic>
        <p:nvPicPr>
          <p:cNvPr id="1026" name="Picture 2" descr="S:\6700 Media\6730 Fotos\Fotos Auswahl CW IT 100_Freizeit kff\Ulrich_Kampffmeyer_Mauritius_2011_DSC06700.JPG"/>
          <p:cNvPicPr>
            <a:picLocks noChangeArrowheads="1"/>
          </p:cNvPicPr>
          <p:nvPr/>
        </p:nvPicPr>
        <p:blipFill rotWithShape="1">
          <a:blip r:embed="rId5" cstate="print">
            <a:extLst>
              <a:ext uri="{28A0092B-C50C-407E-A947-70E740481C1C}">
                <a14:useLocalDpi xmlns:a14="http://schemas.microsoft.com/office/drawing/2010/main" val="0"/>
              </a:ext>
            </a:extLst>
          </a:blip>
          <a:srcRect l="21939" t="10276" r="55951" b="68858"/>
          <a:stretch/>
        </p:blipFill>
        <p:spPr bwMode="auto">
          <a:xfrm>
            <a:off x="7405648" y="1641118"/>
            <a:ext cx="1198800" cy="1598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srcRect l="5748" t="3355" r="4311" b="3355"/>
          <a:stretch>
            <a:fillRect/>
          </a:stretch>
        </p:blipFill>
        <p:spPr bwMode="auto">
          <a:xfrm>
            <a:off x="1564493" y="1648858"/>
            <a:ext cx="1198800" cy="1598026"/>
          </a:xfrm>
          <a:prstGeom prst="rect">
            <a:avLst/>
          </a:prstGeom>
          <a:noFill/>
          <a:ln w="9525">
            <a:noFill/>
            <a:miter lim="800000"/>
            <a:headEnd/>
            <a:tailEnd/>
          </a:ln>
          <a:effectLst/>
        </p:spPr>
      </p:pic>
      <p:pic>
        <p:nvPicPr>
          <p:cNvPr id="62" name="Picture 2" descr="C:\Users\Jana\Desktop\Profilbild-Michael-Vietzke.jpg"/>
          <p:cNvPicPr>
            <a:picLocks noChangeArrowheads="1"/>
          </p:cNvPicPr>
          <p:nvPr/>
        </p:nvPicPr>
        <p:blipFill>
          <a:blip r:embed="rId7" cstate="print"/>
          <a:srcRect/>
          <a:stretch>
            <a:fillRect/>
          </a:stretch>
        </p:blipFill>
        <p:spPr bwMode="auto">
          <a:xfrm>
            <a:off x="5389424" y="1666900"/>
            <a:ext cx="1198800" cy="1598400"/>
          </a:xfrm>
          <a:prstGeom prst="rect">
            <a:avLst/>
          </a:prstGeom>
          <a:noFill/>
        </p:spPr>
      </p:pic>
      <p:pic>
        <p:nvPicPr>
          <p:cNvPr id="35" name="Picture 2" descr="C:\Users\Jana\Desktop\KarlHeinzMosbach_Photoshop-Privatisiert.png"/>
          <p:cNvPicPr>
            <a:picLocks noChangeAspect="1" noChangeArrowheads="1"/>
          </p:cNvPicPr>
          <p:nvPr/>
        </p:nvPicPr>
        <p:blipFill>
          <a:blip r:embed="rId8" cstate="print"/>
          <a:srcRect l="6176" r="12353"/>
          <a:stretch>
            <a:fillRect/>
          </a:stretch>
        </p:blipFill>
        <p:spPr bwMode="auto">
          <a:xfrm>
            <a:off x="2827940" y="1665631"/>
            <a:ext cx="1205963" cy="1583411"/>
          </a:xfrm>
          <a:prstGeom prst="rect">
            <a:avLst/>
          </a:prstGeom>
          <a:noFill/>
        </p:spPr>
      </p:pic>
      <p:grpSp>
        <p:nvGrpSpPr>
          <p:cNvPr id="38" name="Gruppieren 37"/>
          <p:cNvGrpSpPr/>
          <p:nvPr/>
        </p:nvGrpSpPr>
        <p:grpSpPr>
          <a:xfrm>
            <a:off x="265105" y="3235681"/>
            <a:ext cx="1191278" cy="1304692"/>
            <a:chOff x="110676" y="3243421"/>
            <a:chExt cx="1230824" cy="1304692"/>
          </a:xfrm>
        </p:grpSpPr>
        <p:sp>
          <p:nvSpPr>
            <p:cNvPr id="39" name="Rectangle 5"/>
            <p:cNvSpPr>
              <a:spLocks noChangeArrowheads="1"/>
            </p:cNvSpPr>
            <p:nvPr/>
          </p:nvSpPr>
          <p:spPr bwMode="auto">
            <a:xfrm>
              <a:off x="110676" y="3243421"/>
              <a:ext cx="1227438" cy="388800"/>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dirty="0" smtClean="0">
                  <a:solidFill>
                    <a:srgbClr val="323232"/>
                  </a:solidFill>
                </a:rPr>
                <a:t>Dr. Olaf  </a:t>
              </a:r>
              <a:r>
                <a:rPr lang="de-DE" sz="1000" b="1" dirty="0" smtClean="0">
                  <a:solidFill>
                    <a:srgbClr val="323232"/>
                  </a:solidFill>
                </a:rPr>
                <a:t>Holst</a:t>
              </a:r>
              <a:endParaRPr lang="de-DE" sz="1000" b="1" dirty="0">
                <a:solidFill>
                  <a:srgbClr val="323232"/>
                </a:solidFill>
              </a:endParaRPr>
            </a:p>
          </p:txBody>
        </p:sp>
        <p:sp>
          <p:nvSpPr>
            <p:cNvPr id="40" name="Rectangle 7"/>
            <p:cNvSpPr>
              <a:spLocks noChangeArrowheads="1"/>
            </p:cNvSpPr>
            <p:nvPr/>
          </p:nvSpPr>
          <p:spPr bwMode="auto">
            <a:xfrm>
              <a:off x="110676" y="3628011"/>
              <a:ext cx="1227438" cy="371952"/>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dirty="0" smtClean="0">
                  <a:solidFill>
                    <a:srgbClr val="323232"/>
                  </a:solidFill>
                </a:rPr>
                <a:t>Geschäftsbereich-</a:t>
              </a:r>
              <a:br>
                <a:rPr lang="de-DE" sz="1000" dirty="0" smtClean="0">
                  <a:solidFill>
                    <a:srgbClr val="323232"/>
                  </a:solidFill>
                </a:rPr>
              </a:br>
              <a:r>
                <a:rPr lang="de-DE" sz="1000" dirty="0" err="1" smtClean="0">
                  <a:solidFill>
                    <a:srgbClr val="323232"/>
                  </a:solidFill>
                </a:rPr>
                <a:t>leiter</a:t>
              </a:r>
              <a:endParaRPr lang="de-DE" sz="1000" dirty="0">
                <a:solidFill>
                  <a:srgbClr val="323232"/>
                </a:solidFill>
              </a:endParaRPr>
            </a:p>
          </p:txBody>
        </p:sp>
        <p:sp>
          <p:nvSpPr>
            <p:cNvPr id="41" name="Rectangle 7"/>
            <p:cNvSpPr>
              <a:spLocks noChangeArrowheads="1"/>
            </p:cNvSpPr>
            <p:nvPr/>
          </p:nvSpPr>
          <p:spPr bwMode="auto">
            <a:xfrm>
              <a:off x="110940" y="3992187"/>
              <a:ext cx="1227437" cy="373547"/>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1000" b="1" dirty="0" smtClean="0">
                  <a:solidFill>
                    <a:srgbClr val="323232"/>
                  </a:solidFill>
                </a:rPr>
                <a:t>Optimal Systems</a:t>
              </a:r>
            </a:p>
          </p:txBody>
        </p:sp>
        <p:sp>
          <p:nvSpPr>
            <p:cNvPr id="42" name="Rectangle 7"/>
            <p:cNvSpPr>
              <a:spLocks noChangeArrowheads="1"/>
            </p:cNvSpPr>
            <p:nvPr/>
          </p:nvSpPr>
          <p:spPr bwMode="auto">
            <a:xfrm>
              <a:off x="114063" y="4359605"/>
              <a:ext cx="1227437" cy="188508"/>
            </a:xfrm>
            <a:prstGeom prst="rect">
              <a:avLst/>
            </a:prstGeom>
            <a:solidFill>
              <a:schemeClr val="bg1">
                <a:lumMod val="75000"/>
              </a:schemeClr>
            </a:solidFill>
            <a:ln w="9525">
              <a:solidFill>
                <a:srgbClr val="DDDDDD"/>
              </a:solidFill>
              <a:miter lim="800000"/>
              <a:headEnd/>
              <a:tailEnd/>
            </a:ln>
            <a:effectLst/>
          </p:spPr>
          <p:txBody>
            <a:bodyPr anchor="ctr" anchorCtr="0"/>
            <a:lstStyle/>
            <a:p>
              <a:pPr algn="ctr"/>
              <a:r>
                <a:rPr lang="de-DE" sz="700" dirty="0" smtClean="0">
                  <a:solidFill>
                    <a:srgbClr val="323232"/>
                  </a:solidFill>
                </a:rPr>
                <a:t>www.goptimal-systems.de</a:t>
              </a:r>
              <a:endParaRPr lang="de-DE" sz="700" dirty="0">
                <a:solidFill>
                  <a:srgbClr val="323232"/>
                </a:solidFill>
              </a:endParaRPr>
            </a:p>
          </p:txBody>
        </p:sp>
      </p:grpSp>
      <p:pic>
        <p:nvPicPr>
          <p:cNvPr id="4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27097"/>
          <a:stretch/>
        </p:blipFill>
        <p:spPr bwMode="auto">
          <a:xfrm>
            <a:off x="287433" y="1641118"/>
            <a:ext cx="1187999" cy="158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9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C_201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PC_2011</Template>
  <TotalTime>0</TotalTime>
  <Words>764</Words>
  <Application>Microsoft Office PowerPoint</Application>
  <PresentationFormat>Bildschirmpräsentation (4:3)</PresentationFormat>
  <Paragraphs>111</Paragraphs>
  <Slides>10</Slides>
  <Notes>1</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PC_2011</vt:lpstr>
      <vt:lpstr>Kampffmeyers Stammtisch</vt:lpstr>
      <vt:lpstr>Kampffmeyers Stammtisch</vt:lpstr>
      <vt:lpstr>Kampffmeyers Stammtisch</vt:lpstr>
      <vt:lpstr>PowerPoint-Präsentation</vt:lpstr>
      <vt:lpstr>PowerPoint-Präsentation</vt:lpstr>
      <vt:lpstr>PowerPoint-Präsentation</vt:lpstr>
      <vt:lpstr>PowerPoint-Präsentation</vt:lpstr>
      <vt:lpstr>PowerPoint-Präsentation</vt:lpstr>
      <vt:lpstr>PowerPoint-Präsentation</vt:lpstr>
      <vt:lpstr>Noch einen schönen Tag auf der DMS EXPO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 ECM Enterprise Content Management zu Social Business</dc:title>
  <dc:creator>Computer-03</dc:creator>
  <cp:lastModifiedBy>Ulrich Kampffmeyer</cp:lastModifiedBy>
  <cp:revision>377</cp:revision>
  <dcterms:created xsi:type="dcterms:W3CDTF">2011-09-12T08:04:53Z</dcterms:created>
  <dcterms:modified xsi:type="dcterms:W3CDTF">2014-10-08T16:57:28Z</dcterms:modified>
</cp:coreProperties>
</file>